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86"/>
  </p:notesMasterIdLst>
  <p:handoutMasterIdLst>
    <p:handoutMasterId r:id="rId1203"/>
  </p:handoutMasterIdLst>
  <p:sldIdLst>
    <p:sldId id="256" r:id="rId4"/>
    <p:sldId id="258" r:id="rId5"/>
    <p:sldId id="333" r:id="rId6"/>
    <p:sldId id="1315"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334"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20" r:id="rId65"/>
    <p:sldId id="319"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405" r:id="rId79"/>
    <p:sldId id="406" r:id="rId80"/>
    <p:sldId id="407" r:id="rId81"/>
    <p:sldId id="408" r:id="rId82"/>
    <p:sldId id="409" r:id="rId83"/>
    <p:sldId id="410" r:id="rId84"/>
    <p:sldId id="411" r:id="rId85"/>
    <p:sldId id="412" r:id="rId86"/>
    <p:sldId id="413" r:id="rId87"/>
    <p:sldId id="414" r:id="rId88"/>
    <p:sldId id="415" r:id="rId89"/>
    <p:sldId id="416" r:id="rId90"/>
    <p:sldId id="417" r:id="rId91"/>
    <p:sldId id="418" r:id="rId92"/>
    <p:sldId id="419" r:id="rId93"/>
    <p:sldId id="420" r:id="rId94"/>
    <p:sldId id="421" r:id="rId95"/>
    <p:sldId id="422" r:id="rId96"/>
    <p:sldId id="423" r:id="rId97"/>
    <p:sldId id="424" r:id="rId98"/>
    <p:sldId id="425" r:id="rId99"/>
    <p:sldId id="426" r:id="rId100"/>
    <p:sldId id="427" r:id="rId101"/>
    <p:sldId id="428" r:id="rId102"/>
    <p:sldId id="429" r:id="rId103"/>
    <p:sldId id="430" r:id="rId104"/>
    <p:sldId id="431" r:id="rId105"/>
    <p:sldId id="432" r:id="rId106"/>
    <p:sldId id="433" r:id="rId107"/>
    <p:sldId id="434" r:id="rId108"/>
    <p:sldId id="435" r:id="rId109"/>
    <p:sldId id="436" r:id="rId110"/>
    <p:sldId id="437" r:id="rId111"/>
    <p:sldId id="438" r:id="rId112"/>
    <p:sldId id="439" r:id="rId113"/>
    <p:sldId id="440" r:id="rId114"/>
    <p:sldId id="441" r:id="rId115"/>
    <p:sldId id="442" r:id="rId116"/>
    <p:sldId id="443" r:id="rId117"/>
    <p:sldId id="444" r:id="rId118"/>
    <p:sldId id="445" r:id="rId119"/>
    <p:sldId id="446" r:id="rId120"/>
    <p:sldId id="447" r:id="rId121"/>
    <p:sldId id="448" r:id="rId122"/>
    <p:sldId id="449" r:id="rId123"/>
    <p:sldId id="450" r:id="rId124"/>
    <p:sldId id="451" r:id="rId125"/>
    <p:sldId id="452" r:id="rId126"/>
    <p:sldId id="453" r:id="rId127"/>
    <p:sldId id="454" r:id="rId128"/>
    <p:sldId id="455" r:id="rId129"/>
    <p:sldId id="456" r:id="rId130"/>
    <p:sldId id="457" r:id="rId131"/>
    <p:sldId id="458" r:id="rId132"/>
    <p:sldId id="459" r:id="rId133"/>
    <p:sldId id="460" r:id="rId134"/>
    <p:sldId id="461" r:id="rId135"/>
    <p:sldId id="462" r:id="rId136"/>
    <p:sldId id="463" r:id="rId137"/>
    <p:sldId id="464" r:id="rId138"/>
    <p:sldId id="465" r:id="rId139"/>
    <p:sldId id="466" r:id="rId140"/>
    <p:sldId id="467" r:id="rId141"/>
    <p:sldId id="486" r:id="rId142"/>
    <p:sldId id="468" r:id="rId143"/>
    <p:sldId id="487" r:id="rId144"/>
    <p:sldId id="489" r:id="rId145"/>
    <p:sldId id="471" r:id="rId146"/>
    <p:sldId id="472" r:id="rId147"/>
    <p:sldId id="473" r:id="rId148"/>
    <p:sldId id="474" r:id="rId149"/>
    <p:sldId id="475" r:id="rId150"/>
    <p:sldId id="476" r:id="rId151"/>
    <p:sldId id="477" r:id="rId152"/>
    <p:sldId id="478" r:id="rId153"/>
    <p:sldId id="479" r:id="rId154"/>
    <p:sldId id="480" r:id="rId155"/>
    <p:sldId id="481" r:id="rId156"/>
    <p:sldId id="490" r:id="rId157"/>
    <p:sldId id="482" r:id="rId158"/>
    <p:sldId id="483" r:id="rId159"/>
    <p:sldId id="484" r:id="rId160"/>
    <p:sldId id="485" r:id="rId161"/>
    <p:sldId id="491" r:id="rId162"/>
    <p:sldId id="492" r:id="rId163"/>
    <p:sldId id="493" r:id="rId164"/>
    <p:sldId id="494" r:id="rId165"/>
    <p:sldId id="495" r:id="rId166"/>
    <p:sldId id="496" r:id="rId167"/>
    <p:sldId id="497" r:id="rId168"/>
    <p:sldId id="498" r:id="rId169"/>
    <p:sldId id="499" r:id="rId170"/>
    <p:sldId id="500" r:id="rId171"/>
    <p:sldId id="501" r:id="rId172"/>
    <p:sldId id="502" r:id="rId173"/>
    <p:sldId id="503" r:id="rId174"/>
    <p:sldId id="504" r:id="rId175"/>
    <p:sldId id="505" r:id="rId176"/>
    <p:sldId id="506" r:id="rId177"/>
    <p:sldId id="507" r:id="rId178"/>
    <p:sldId id="508" r:id="rId179"/>
    <p:sldId id="509" r:id="rId180"/>
    <p:sldId id="510" r:id="rId181"/>
    <p:sldId id="511" r:id="rId182"/>
    <p:sldId id="512" r:id="rId183"/>
    <p:sldId id="513" r:id="rId184"/>
    <p:sldId id="514" r:id="rId185"/>
    <p:sldId id="515" r:id="rId186"/>
    <p:sldId id="516" r:id="rId187"/>
    <p:sldId id="517" r:id="rId188"/>
    <p:sldId id="518" r:id="rId189"/>
    <p:sldId id="519" r:id="rId190"/>
    <p:sldId id="520" r:id="rId191"/>
    <p:sldId id="521" r:id="rId192"/>
    <p:sldId id="522" r:id="rId193"/>
    <p:sldId id="523" r:id="rId194"/>
    <p:sldId id="524" r:id="rId195"/>
    <p:sldId id="525" r:id="rId196"/>
    <p:sldId id="526" r:id="rId197"/>
    <p:sldId id="527" r:id="rId198"/>
    <p:sldId id="528" r:id="rId199"/>
    <p:sldId id="529" r:id="rId200"/>
    <p:sldId id="530" r:id="rId201"/>
    <p:sldId id="531" r:id="rId202"/>
    <p:sldId id="532" r:id="rId203"/>
    <p:sldId id="533" r:id="rId204"/>
    <p:sldId id="534" r:id="rId205"/>
    <p:sldId id="535" r:id="rId206"/>
    <p:sldId id="536" r:id="rId207"/>
    <p:sldId id="537" r:id="rId208"/>
    <p:sldId id="539" r:id="rId209"/>
    <p:sldId id="540" r:id="rId210"/>
    <p:sldId id="542" r:id="rId211"/>
    <p:sldId id="541" r:id="rId212"/>
    <p:sldId id="543" r:id="rId213"/>
    <p:sldId id="544" r:id="rId214"/>
    <p:sldId id="545" r:id="rId215"/>
    <p:sldId id="546" r:id="rId216"/>
    <p:sldId id="547" r:id="rId217"/>
    <p:sldId id="548" r:id="rId218"/>
    <p:sldId id="549" r:id="rId219"/>
    <p:sldId id="550" r:id="rId220"/>
    <p:sldId id="551" r:id="rId221"/>
    <p:sldId id="552" r:id="rId222"/>
    <p:sldId id="553" r:id="rId223"/>
    <p:sldId id="554" r:id="rId224"/>
    <p:sldId id="555" r:id="rId225"/>
    <p:sldId id="556" r:id="rId226"/>
    <p:sldId id="557" r:id="rId227"/>
    <p:sldId id="558" r:id="rId228"/>
    <p:sldId id="559" r:id="rId229"/>
    <p:sldId id="560" r:id="rId230"/>
    <p:sldId id="561" r:id="rId231"/>
    <p:sldId id="562" r:id="rId232"/>
    <p:sldId id="563" r:id="rId233"/>
    <p:sldId id="564" r:id="rId234"/>
    <p:sldId id="565" r:id="rId235"/>
    <p:sldId id="566" r:id="rId236"/>
    <p:sldId id="567" r:id="rId237"/>
    <p:sldId id="568" r:id="rId238"/>
    <p:sldId id="569" r:id="rId239"/>
    <p:sldId id="570" r:id="rId240"/>
    <p:sldId id="571" r:id="rId241"/>
    <p:sldId id="572" r:id="rId242"/>
    <p:sldId id="573" r:id="rId243"/>
    <p:sldId id="574" r:id="rId244"/>
    <p:sldId id="575" r:id="rId245"/>
    <p:sldId id="576" r:id="rId246"/>
    <p:sldId id="577" r:id="rId247"/>
    <p:sldId id="578" r:id="rId248"/>
    <p:sldId id="579" r:id="rId249"/>
    <p:sldId id="580" r:id="rId250"/>
    <p:sldId id="581" r:id="rId251"/>
    <p:sldId id="582" r:id="rId252"/>
    <p:sldId id="583" r:id="rId253"/>
    <p:sldId id="585" r:id="rId254"/>
    <p:sldId id="586" r:id="rId255"/>
    <p:sldId id="587" r:id="rId256"/>
    <p:sldId id="588" r:id="rId257"/>
    <p:sldId id="589" r:id="rId258"/>
    <p:sldId id="590" r:id="rId259"/>
    <p:sldId id="591" r:id="rId260"/>
    <p:sldId id="592" r:id="rId261"/>
    <p:sldId id="593" r:id="rId262"/>
    <p:sldId id="594" r:id="rId263"/>
    <p:sldId id="595" r:id="rId264"/>
    <p:sldId id="596" r:id="rId265"/>
    <p:sldId id="597" r:id="rId266"/>
    <p:sldId id="584" r:id="rId267"/>
    <p:sldId id="598" r:id="rId268"/>
    <p:sldId id="599" r:id="rId269"/>
    <p:sldId id="600" r:id="rId270"/>
    <p:sldId id="602" r:id="rId271"/>
    <p:sldId id="603" r:id="rId272"/>
    <p:sldId id="604" r:id="rId273"/>
    <p:sldId id="605" r:id="rId274"/>
    <p:sldId id="607" r:id="rId275"/>
    <p:sldId id="608" r:id="rId276"/>
    <p:sldId id="609" r:id="rId277"/>
    <p:sldId id="610" r:id="rId278"/>
    <p:sldId id="611" r:id="rId279"/>
    <p:sldId id="612" r:id="rId280"/>
    <p:sldId id="613" r:id="rId281"/>
    <p:sldId id="614" r:id="rId282"/>
    <p:sldId id="615" r:id="rId283"/>
    <p:sldId id="616" r:id="rId284"/>
    <p:sldId id="617" r:id="rId285"/>
    <p:sldId id="618" r:id="rId286"/>
    <p:sldId id="619" r:id="rId287"/>
    <p:sldId id="620" r:id="rId288"/>
    <p:sldId id="621" r:id="rId289"/>
    <p:sldId id="622" r:id="rId290"/>
    <p:sldId id="623" r:id="rId291"/>
    <p:sldId id="625" r:id="rId292"/>
    <p:sldId id="626" r:id="rId293"/>
    <p:sldId id="627" r:id="rId294"/>
    <p:sldId id="628" r:id="rId295"/>
    <p:sldId id="629" r:id="rId296"/>
    <p:sldId id="630" r:id="rId297"/>
    <p:sldId id="631" r:id="rId298"/>
    <p:sldId id="632" r:id="rId299"/>
    <p:sldId id="633" r:id="rId300"/>
    <p:sldId id="634" r:id="rId301"/>
    <p:sldId id="635" r:id="rId302"/>
    <p:sldId id="636" r:id="rId303"/>
    <p:sldId id="637" r:id="rId304"/>
    <p:sldId id="638" r:id="rId305"/>
    <p:sldId id="639" r:id="rId306"/>
    <p:sldId id="640" r:id="rId307"/>
    <p:sldId id="641" r:id="rId308"/>
    <p:sldId id="642" r:id="rId309"/>
    <p:sldId id="643" r:id="rId310"/>
    <p:sldId id="644" r:id="rId311"/>
    <p:sldId id="645" r:id="rId312"/>
    <p:sldId id="646" r:id="rId313"/>
    <p:sldId id="647" r:id="rId314"/>
    <p:sldId id="648" r:id="rId315"/>
    <p:sldId id="649" r:id="rId316"/>
    <p:sldId id="650" r:id="rId317"/>
    <p:sldId id="651" r:id="rId318"/>
    <p:sldId id="652" r:id="rId319"/>
    <p:sldId id="653" r:id="rId320"/>
    <p:sldId id="654" r:id="rId321"/>
    <p:sldId id="655" r:id="rId322"/>
    <p:sldId id="656" r:id="rId323"/>
    <p:sldId id="657" r:id="rId324"/>
    <p:sldId id="658" r:id="rId325"/>
    <p:sldId id="659" r:id="rId326"/>
    <p:sldId id="660" r:id="rId327"/>
    <p:sldId id="661" r:id="rId328"/>
    <p:sldId id="662" r:id="rId329"/>
    <p:sldId id="664" r:id="rId330"/>
    <p:sldId id="665" r:id="rId331"/>
    <p:sldId id="666" r:id="rId332"/>
    <p:sldId id="667" r:id="rId333"/>
    <p:sldId id="668" r:id="rId334"/>
    <p:sldId id="669" r:id="rId335"/>
    <p:sldId id="670" r:id="rId336"/>
    <p:sldId id="671" r:id="rId337"/>
    <p:sldId id="672" r:id="rId338"/>
    <p:sldId id="673" r:id="rId339"/>
    <p:sldId id="674" r:id="rId340"/>
    <p:sldId id="675" r:id="rId341"/>
    <p:sldId id="2424" r:id="rId342"/>
    <p:sldId id="2425" r:id="rId343"/>
    <p:sldId id="2426" r:id="rId344"/>
    <p:sldId id="2427" r:id="rId345"/>
    <p:sldId id="2428" r:id="rId346"/>
    <p:sldId id="2429" r:id="rId347"/>
    <p:sldId id="2430" r:id="rId348"/>
    <p:sldId id="2431" r:id="rId349"/>
    <p:sldId id="2432" r:id="rId350"/>
    <p:sldId id="2433" r:id="rId351"/>
    <p:sldId id="2434" r:id="rId352"/>
    <p:sldId id="2435" r:id="rId353"/>
    <p:sldId id="2436" r:id="rId354"/>
    <p:sldId id="2437" r:id="rId355"/>
    <p:sldId id="2438" r:id="rId356"/>
    <p:sldId id="2439" r:id="rId357"/>
    <p:sldId id="2440" r:id="rId358"/>
    <p:sldId id="2441" r:id="rId359"/>
    <p:sldId id="2442" r:id="rId360"/>
    <p:sldId id="2443" r:id="rId361"/>
    <p:sldId id="2444" r:id="rId362"/>
    <p:sldId id="2445" r:id="rId363"/>
    <p:sldId id="3980" r:id="rId364"/>
    <p:sldId id="2446" r:id="rId365"/>
    <p:sldId id="2447" r:id="rId366"/>
    <p:sldId id="2448" r:id="rId367"/>
    <p:sldId id="2449" r:id="rId368"/>
    <p:sldId id="2450" r:id="rId369"/>
    <p:sldId id="2451" r:id="rId370"/>
    <p:sldId id="2452" r:id="rId371"/>
    <p:sldId id="2453" r:id="rId372"/>
    <p:sldId id="2454" r:id="rId373"/>
    <p:sldId id="2455" r:id="rId374"/>
    <p:sldId id="2456" r:id="rId375"/>
    <p:sldId id="2457" r:id="rId376"/>
    <p:sldId id="2458" r:id="rId377"/>
    <p:sldId id="2459" r:id="rId378"/>
    <p:sldId id="2460" r:id="rId379"/>
    <p:sldId id="2461" r:id="rId380"/>
    <p:sldId id="2462" r:id="rId381"/>
    <p:sldId id="2463" r:id="rId382"/>
    <p:sldId id="2464" r:id="rId383"/>
    <p:sldId id="2465" r:id="rId384"/>
    <p:sldId id="2466" r:id="rId385"/>
    <p:sldId id="2467" r:id="rId386"/>
    <p:sldId id="2468" r:id="rId387"/>
    <p:sldId id="2469" r:id="rId388"/>
    <p:sldId id="2470" r:id="rId389"/>
    <p:sldId id="2471" r:id="rId390"/>
    <p:sldId id="2472" r:id="rId391"/>
    <p:sldId id="2473" r:id="rId392"/>
    <p:sldId id="2474" r:id="rId393"/>
    <p:sldId id="2475" r:id="rId394"/>
    <p:sldId id="2476" r:id="rId395"/>
    <p:sldId id="2477" r:id="rId396"/>
    <p:sldId id="2478" r:id="rId397"/>
    <p:sldId id="2479" r:id="rId398"/>
    <p:sldId id="2480" r:id="rId399"/>
    <p:sldId id="2481" r:id="rId400"/>
    <p:sldId id="2482" r:id="rId401"/>
    <p:sldId id="2483" r:id="rId402"/>
    <p:sldId id="2484" r:id="rId403"/>
    <p:sldId id="2485" r:id="rId404"/>
    <p:sldId id="2486" r:id="rId405"/>
    <p:sldId id="2487" r:id="rId406"/>
    <p:sldId id="2488" r:id="rId407"/>
    <p:sldId id="2489" r:id="rId408"/>
    <p:sldId id="2490" r:id="rId409"/>
    <p:sldId id="2491" r:id="rId410"/>
    <p:sldId id="2492" r:id="rId411"/>
    <p:sldId id="2493" r:id="rId412"/>
    <p:sldId id="3191" r:id="rId413"/>
    <p:sldId id="2494" r:id="rId414"/>
    <p:sldId id="2495" r:id="rId415"/>
    <p:sldId id="2496" r:id="rId416"/>
    <p:sldId id="2497" r:id="rId417"/>
    <p:sldId id="2498" r:id="rId418"/>
    <p:sldId id="2499" r:id="rId419"/>
    <p:sldId id="2500" r:id="rId420"/>
    <p:sldId id="2501" r:id="rId421"/>
    <p:sldId id="2502" r:id="rId422"/>
    <p:sldId id="3192" r:id="rId423"/>
    <p:sldId id="3193" r:id="rId424"/>
    <p:sldId id="3194" r:id="rId425"/>
    <p:sldId id="3195" r:id="rId426"/>
    <p:sldId id="3196" r:id="rId427"/>
    <p:sldId id="3197" r:id="rId428"/>
    <p:sldId id="3198" r:id="rId429"/>
    <p:sldId id="3199" r:id="rId430"/>
    <p:sldId id="3200" r:id="rId431"/>
    <p:sldId id="3201" r:id="rId432"/>
    <p:sldId id="3202" r:id="rId433"/>
    <p:sldId id="3203" r:id="rId434"/>
    <p:sldId id="3204" r:id="rId435"/>
    <p:sldId id="3205" r:id="rId436"/>
    <p:sldId id="3206" r:id="rId437"/>
    <p:sldId id="3207" r:id="rId438"/>
    <p:sldId id="3208" r:id="rId439"/>
    <p:sldId id="3209" r:id="rId440"/>
    <p:sldId id="3210" r:id="rId441"/>
    <p:sldId id="3211" r:id="rId442"/>
    <p:sldId id="3212" r:id="rId443"/>
    <p:sldId id="3213" r:id="rId444"/>
    <p:sldId id="3214" r:id="rId445"/>
    <p:sldId id="3215" r:id="rId446"/>
    <p:sldId id="3216" r:id="rId447"/>
    <p:sldId id="3217" r:id="rId448"/>
    <p:sldId id="3218" r:id="rId449"/>
    <p:sldId id="3219" r:id="rId450"/>
    <p:sldId id="3220" r:id="rId451"/>
    <p:sldId id="3221" r:id="rId452"/>
    <p:sldId id="3222" r:id="rId453"/>
    <p:sldId id="3223" r:id="rId454"/>
    <p:sldId id="3224" r:id="rId455"/>
    <p:sldId id="3225" r:id="rId456"/>
    <p:sldId id="3226" r:id="rId457"/>
    <p:sldId id="3227" r:id="rId458"/>
    <p:sldId id="3228" r:id="rId459"/>
    <p:sldId id="3229" r:id="rId460"/>
    <p:sldId id="3230" r:id="rId461"/>
    <p:sldId id="3231" r:id="rId462"/>
    <p:sldId id="3232" r:id="rId463"/>
    <p:sldId id="3233" r:id="rId464"/>
    <p:sldId id="3234" r:id="rId465"/>
    <p:sldId id="3235" r:id="rId466"/>
    <p:sldId id="3236" r:id="rId467"/>
    <p:sldId id="3237" r:id="rId468"/>
    <p:sldId id="3238" r:id="rId469"/>
    <p:sldId id="3239" r:id="rId470"/>
    <p:sldId id="3240" r:id="rId471"/>
    <p:sldId id="3241" r:id="rId472"/>
    <p:sldId id="3242" r:id="rId473"/>
    <p:sldId id="3243" r:id="rId474"/>
    <p:sldId id="3244" r:id="rId475"/>
    <p:sldId id="3245" r:id="rId476"/>
    <p:sldId id="3246" r:id="rId477"/>
    <p:sldId id="3247" r:id="rId478"/>
    <p:sldId id="3248" r:id="rId479"/>
    <p:sldId id="3249" r:id="rId480"/>
    <p:sldId id="3250" r:id="rId481"/>
    <p:sldId id="3251" r:id="rId482"/>
    <p:sldId id="3252" r:id="rId483"/>
    <p:sldId id="3253" r:id="rId484"/>
    <p:sldId id="3254" r:id="rId485"/>
    <p:sldId id="3255" r:id="rId486"/>
    <p:sldId id="3256" r:id="rId487"/>
    <p:sldId id="3257" r:id="rId488"/>
    <p:sldId id="3258" r:id="rId489"/>
    <p:sldId id="3259" r:id="rId490"/>
    <p:sldId id="3260" r:id="rId491"/>
    <p:sldId id="3261" r:id="rId492"/>
    <p:sldId id="3262" r:id="rId493"/>
    <p:sldId id="3263" r:id="rId494"/>
    <p:sldId id="3264" r:id="rId495"/>
    <p:sldId id="3265" r:id="rId496"/>
    <p:sldId id="3266" r:id="rId497"/>
    <p:sldId id="3267" r:id="rId498"/>
    <p:sldId id="3268" r:id="rId499"/>
    <p:sldId id="3269" r:id="rId500"/>
    <p:sldId id="3270" r:id="rId501"/>
    <p:sldId id="3271" r:id="rId502"/>
    <p:sldId id="3272" r:id="rId503"/>
    <p:sldId id="3273" r:id="rId504"/>
    <p:sldId id="3274" r:id="rId505"/>
    <p:sldId id="3275" r:id="rId506"/>
    <p:sldId id="3276" r:id="rId507"/>
    <p:sldId id="3277" r:id="rId508"/>
    <p:sldId id="3278" r:id="rId509"/>
    <p:sldId id="3279" r:id="rId510"/>
    <p:sldId id="3280" r:id="rId511"/>
    <p:sldId id="3281" r:id="rId512"/>
    <p:sldId id="3282" r:id="rId513"/>
    <p:sldId id="686" r:id="rId514"/>
    <p:sldId id="687" r:id="rId515"/>
    <p:sldId id="688" r:id="rId516"/>
    <p:sldId id="689" r:id="rId517"/>
    <p:sldId id="690" r:id="rId518"/>
    <p:sldId id="691" r:id="rId519"/>
    <p:sldId id="692" r:id="rId520"/>
    <p:sldId id="693" r:id="rId521"/>
    <p:sldId id="694" r:id="rId522"/>
    <p:sldId id="695" r:id="rId523"/>
    <p:sldId id="696" r:id="rId524"/>
    <p:sldId id="697" r:id="rId525"/>
    <p:sldId id="698" r:id="rId526"/>
    <p:sldId id="699" r:id="rId527"/>
    <p:sldId id="700" r:id="rId528"/>
    <p:sldId id="701" r:id="rId529"/>
    <p:sldId id="702" r:id="rId530"/>
    <p:sldId id="703" r:id="rId531"/>
    <p:sldId id="704" r:id="rId532"/>
    <p:sldId id="705" r:id="rId533"/>
    <p:sldId id="706" r:id="rId534"/>
    <p:sldId id="707" r:id="rId535"/>
    <p:sldId id="708" r:id="rId536"/>
    <p:sldId id="709" r:id="rId537"/>
    <p:sldId id="711" r:id="rId538"/>
    <p:sldId id="712" r:id="rId539"/>
    <p:sldId id="713" r:id="rId540"/>
    <p:sldId id="714" r:id="rId541"/>
    <p:sldId id="716" r:id="rId542"/>
    <p:sldId id="715" r:id="rId543"/>
    <p:sldId id="717" r:id="rId544"/>
    <p:sldId id="718" r:id="rId545"/>
    <p:sldId id="719" r:id="rId546"/>
    <p:sldId id="720" r:id="rId547"/>
    <p:sldId id="721" r:id="rId548"/>
    <p:sldId id="722" r:id="rId549"/>
    <p:sldId id="723" r:id="rId550"/>
    <p:sldId id="724" r:id="rId551"/>
    <p:sldId id="725" r:id="rId552"/>
    <p:sldId id="726" r:id="rId553"/>
    <p:sldId id="727" r:id="rId554"/>
    <p:sldId id="728" r:id="rId555"/>
    <p:sldId id="729" r:id="rId556"/>
    <p:sldId id="730" r:id="rId557"/>
    <p:sldId id="731" r:id="rId558"/>
    <p:sldId id="732" r:id="rId559"/>
    <p:sldId id="733" r:id="rId560"/>
    <p:sldId id="734" r:id="rId561"/>
    <p:sldId id="735" r:id="rId562"/>
    <p:sldId id="736" r:id="rId563"/>
    <p:sldId id="737" r:id="rId564"/>
    <p:sldId id="738" r:id="rId565"/>
    <p:sldId id="739" r:id="rId566"/>
    <p:sldId id="741" r:id="rId567"/>
    <p:sldId id="742" r:id="rId568"/>
    <p:sldId id="743" r:id="rId569"/>
    <p:sldId id="744" r:id="rId570"/>
    <p:sldId id="745" r:id="rId571"/>
    <p:sldId id="746" r:id="rId572"/>
    <p:sldId id="747" r:id="rId573"/>
    <p:sldId id="748" r:id="rId574"/>
    <p:sldId id="749" r:id="rId575"/>
    <p:sldId id="750" r:id="rId576"/>
    <p:sldId id="751" r:id="rId577"/>
    <p:sldId id="752" r:id="rId578"/>
    <p:sldId id="753" r:id="rId579"/>
    <p:sldId id="754" r:id="rId580"/>
    <p:sldId id="755" r:id="rId581"/>
    <p:sldId id="756" r:id="rId582"/>
    <p:sldId id="757" r:id="rId583"/>
    <p:sldId id="758" r:id="rId584"/>
    <p:sldId id="759" r:id="rId585"/>
    <p:sldId id="760" r:id="rId586"/>
    <p:sldId id="761" r:id="rId587"/>
    <p:sldId id="762" r:id="rId588"/>
    <p:sldId id="763" r:id="rId589"/>
    <p:sldId id="764" r:id="rId590"/>
    <p:sldId id="765" r:id="rId591"/>
    <p:sldId id="766" r:id="rId592"/>
    <p:sldId id="767" r:id="rId593"/>
    <p:sldId id="769" r:id="rId594"/>
    <p:sldId id="770" r:id="rId595"/>
    <p:sldId id="771" r:id="rId596"/>
    <p:sldId id="772" r:id="rId597"/>
    <p:sldId id="773" r:id="rId598"/>
    <p:sldId id="774" r:id="rId599"/>
    <p:sldId id="775" r:id="rId600"/>
    <p:sldId id="776" r:id="rId601"/>
    <p:sldId id="777" r:id="rId602"/>
    <p:sldId id="778" r:id="rId603"/>
    <p:sldId id="779" r:id="rId604"/>
    <p:sldId id="780" r:id="rId605"/>
    <p:sldId id="781" r:id="rId606"/>
    <p:sldId id="782" r:id="rId607"/>
    <p:sldId id="783" r:id="rId608"/>
    <p:sldId id="784" r:id="rId609"/>
    <p:sldId id="785" r:id="rId610"/>
    <p:sldId id="786" r:id="rId611"/>
    <p:sldId id="787" r:id="rId612"/>
    <p:sldId id="788" r:id="rId613"/>
    <p:sldId id="789" r:id="rId614"/>
    <p:sldId id="790" r:id="rId615"/>
    <p:sldId id="791" r:id="rId616"/>
    <p:sldId id="792" r:id="rId617"/>
    <p:sldId id="793" r:id="rId618"/>
    <p:sldId id="794" r:id="rId619"/>
    <p:sldId id="795" r:id="rId620"/>
    <p:sldId id="796" r:id="rId621"/>
    <p:sldId id="797" r:id="rId622"/>
    <p:sldId id="798" r:id="rId623"/>
    <p:sldId id="799" r:id="rId624"/>
    <p:sldId id="800" r:id="rId625"/>
    <p:sldId id="801" r:id="rId626"/>
    <p:sldId id="802" r:id="rId627"/>
    <p:sldId id="803" r:id="rId628"/>
    <p:sldId id="804" r:id="rId629"/>
    <p:sldId id="805" r:id="rId630"/>
    <p:sldId id="806" r:id="rId631"/>
    <p:sldId id="807" r:id="rId632"/>
    <p:sldId id="808" r:id="rId633"/>
    <p:sldId id="809" r:id="rId634"/>
    <p:sldId id="810" r:id="rId635"/>
    <p:sldId id="811" r:id="rId636"/>
    <p:sldId id="812" r:id="rId637"/>
    <p:sldId id="813" r:id="rId638"/>
    <p:sldId id="814" r:id="rId639"/>
    <p:sldId id="815" r:id="rId640"/>
    <p:sldId id="816" r:id="rId641"/>
    <p:sldId id="817" r:id="rId642"/>
    <p:sldId id="818" r:id="rId643"/>
    <p:sldId id="819" r:id="rId644"/>
    <p:sldId id="820" r:id="rId645"/>
    <p:sldId id="822" r:id="rId646"/>
    <p:sldId id="823" r:id="rId647"/>
    <p:sldId id="824" r:id="rId648"/>
    <p:sldId id="826" r:id="rId649"/>
    <p:sldId id="827" r:id="rId650"/>
    <p:sldId id="828" r:id="rId651"/>
    <p:sldId id="830" r:id="rId652"/>
    <p:sldId id="831" r:id="rId653"/>
    <p:sldId id="832" r:id="rId654"/>
    <p:sldId id="833" r:id="rId655"/>
    <p:sldId id="834" r:id="rId656"/>
    <p:sldId id="835" r:id="rId657"/>
    <p:sldId id="836" r:id="rId658"/>
    <p:sldId id="837" r:id="rId659"/>
    <p:sldId id="838" r:id="rId660"/>
    <p:sldId id="839" r:id="rId661"/>
    <p:sldId id="840" r:id="rId662"/>
    <p:sldId id="841" r:id="rId663"/>
    <p:sldId id="842" r:id="rId664"/>
    <p:sldId id="843" r:id="rId665"/>
    <p:sldId id="844" r:id="rId666"/>
    <p:sldId id="845" r:id="rId667"/>
    <p:sldId id="846" r:id="rId668"/>
    <p:sldId id="847" r:id="rId669"/>
    <p:sldId id="848" r:id="rId670"/>
    <p:sldId id="849" r:id="rId671"/>
    <p:sldId id="850" r:id="rId672"/>
    <p:sldId id="851" r:id="rId673"/>
    <p:sldId id="852" r:id="rId674"/>
    <p:sldId id="853" r:id="rId675"/>
    <p:sldId id="854" r:id="rId676"/>
    <p:sldId id="855" r:id="rId677"/>
    <p:sldId id="856" r:id="rId678"/>
    <p:sldId id="857" r:id="rId679"/>
    <p:sldId id="858" r:id="rId680"/>
    <p:sldId id="859" r:id="rId681"/>
    <p:sldId id="860" r:id="rId682"/>
    <p:sldId id="863" r:id="rId683"/>
    <p:sldId id="864" r:id="rId684"/>
    <p:sldId id="861" r:id="rId685"/>
    <p:sldId id="862" r:id="rId687"/>
    <p:sldId id="865" r:id="rId688"/>
    <p:sldId id="866" r:id="rId689"/>
    <p:sldId id="867" r:id="rId690"/>
    <p:sldId id="868" r:id="rId691"/>
    <p:sldId id="870" r:id="rId692"/>
    <p:sldId id="872" r:id="rId693"/>
    <p:sldId id="873" r:id="rId694"/>
    <p:sldId id="874" r:id="rId695"/>
    <p:sldId id="875" r:id="rId696"/>
    <p:sldId id="876" r:id="rId697"/>
    <p:sldId id="877" r:id="rId698"/>
    <p:sldId id="878" r:id="rId699"/>
    <p:sldId id="879" r:id="rId700"/>
    <p:sldId id="880" r:id="rId701"/>
    <p:sldId id="881" r:id="rId702"/>
    <p:sldId id="882" r:id="rId703"/>
    <p:sldId id="884" r:id="rId704"/>
    <p:sldId id="885" r:id="rId705"/>
    <p:sldId id="886" r:id="rId706"/>
    <p:sldId id="887" r:id="rId707"/>
    <p:sldId id="888" r:id="rId708"/>
    <p:sldId id="889" r:id="rId709"/>
    <p:sldId id="890" r:id="rId710"/>
    <p:sldId id="891" r:id="rId711"/>
    <p:sldId id="892" r:id="rId712"/>
    <p:sldId id="893" r:id="rId713"/>
    <p:sldId id="894" r:id="rId714"/>
    <p:sldId id="895" r:id="rId715"/>
    <p:sldId id="896" r:id="rId716"/>
    <p:sldId id="897" r:id="rId717"/>
    <p:sldId id="898" r:id="rId718"/>
    <p:sldId id="899" r:id="rId719"/>
    <p:sldId id="900" r:id="rId720"/>
    <p:sldId id="901" r:id="rId721"/>
    <p:sldId id="902" r:id="rId722"/>
    <p:sldId id="903" r:id="rId723"/>
    <p:sldId id="904" r:id="rId724"/>
    <p:sldId id="905" r:id="rId725"/>
    <p:sldId id="906" r:id="rId726"/>
    <p:sldId id="907" r:id="rId727"/>
    <p:sldId id="908" r:id="rId728"/>
    <p:sldId id="909" r:id="rId729"/>
    <p:sldId id="910" r:id="rId730"/>
    <p:sldId id="911" r:id="rId731"/>
    <p:sldId id="912" r:id="rId732"/>
    <p:sldId id="913" r:id="rId733"/>
    <p:sldId id="914" r:id="rId734"/>
    <p:sldId id="915" r:id="rId735"/>
    <p:sldId id="916" r:id="rId736"/>
    <p:sldId id="917" r:id="rId737"/>
    <p:sldId id="918" r:id="rId738"/>
    <p:sldId id="919" r:id="rId739"/>
    <p:sldId id="921" r:id="rId740"/>
    <p:sldId id="922" r:id="rId741"/>
    <p:sldId id="923" r:id="rId742"/>
    <p:sldId id="924" r:id="rId743"/>
    <p:sldId id="925" r:id="rId744"/>
    <p:sldId id="926" r:id="rId745"/>
    <p:sldId id="927" r:id="rId746"/>
    <p:sldId id="928" r:id="rId747"/>
    <p:sldId id="929" r:id="rId748"/>
    <p:sldId id="930" r:id="rId749"/>
    <p:sldId id="931" r:id="rId750"/>
    <p:sldId id="932" r:id="rId751"/>
    <p:sldId id="934" r:id="rId752"/>
    <p:sldId id="935" r:id="rId753"/>
    <p:sldId id="936" r:id="rId754"/>
    <p:sldId id="937" r:id="rId755"/>
    <p:sldId id="938" r:id="rId756"/>
    <p:sldId id="959" r:id="rId757"/>
    <p:sldId id="939" r:id="rId758"/>
    <p:sldId id="940" r:id="rId759"/>
    <p:sldId id="941" r:id="rId760"/>
    <p:sldId id="942" r:id="rId761"/>
    <p:sldId id="943" r:id="rId762"/>
    <p:sldId id="944" r:id="rId763"/>
    <p:sldId id="960" r:id="rId764"/>
    <p:sldId id="945" r:id="rId765"/>
    <p:sldId id="946" r:id="rId766"/>
    <p:sldId id="947" r:id="rId767"/>
    <p:sldId id="948" r:id="rId768"/>
    <p:sldId id="949" r:id="rId769"/>
    <p:sldId id="950" r:id="rId770"/>
    <p:sldId id="951" r:id="rId771"/>
    <p:sldId id="952" r:id="rId772"/>
    <p:sldId id="953" r:id="rId773"/>
    <p:sldId id="954" r:id="rId774"/>
    <p:sldId id="955" r:id="rId775"/>
    <p:sldId id="956" r:id="rId776"/>
    <p:sldId id="957" r:id="rId777"/>
    <p:sldId id="958" r:id="rId778"/>
    <p:sldId id="961" r:id="rId779"/>
    <p:sldId id="962" r:id="rId780"/>
    <p:sldId id="980" r:id="rId781"/>
    <p:sldId id="963" r:id="rId782"/>
    <p:sldId id="964" r:id="rId783"/>
    <p:sldId id="965" r:id="rId784"/>
    <p:sldId id="966" r:id="rId785"/>
    <p:sldId id="981" r:id="rId786"/>
    <p:sldId id="967" r:id="rId787"/>
    <p:sldId id="968" r:id="rId788"/>
    <p:sldId id="969" r:id="rId789"/>
    <p:sldId id="982" r:id="rId790"/>
    <p:sldId id="970" r:id="rId791"/>
    <p:sldId id="971" r:id="rId792"/>
    <p:sldId id="972" r:id="rId793"/>
    <p:sldId id="983" r:id="rId794"/>
    <p:sldId id="973" r:id="rId795"/>
    <p:sldId id="974" r:id="rId796"/>
    <p:sldId id="975" r:id="rId797"/>
    <p:sldId id="976" r:id="rId798"/>
    <p:sldId id="977" r:id="rId799"/>
    <p:sldId id="984" r:id="rId800"/>
    <p:sldId id="985" r:id="rId801"/>
    <p:sldId id="986" r:id="rId802"/>
    <p:sldId id="1006" r:id="rId803"/>
    <p:sldId id="987" r:id="rId804"/>
    <p:sldId id="989" r:id="rId805"/>
    <p:sldId id="990" r:id="rId806"/>
    <p:sldId id="991" r:id="rId807"/>
    <p:sldId id="992" r:id="rId808"/>
    <p:sldId id="993" r:id="rId809"/>
    <p:sldId id="994" r:id="rId810"/>
    <p:sldId id="995" r:id="rId811"/>
    <p:sldId id="996" r:id="rId812"/>
    <p:sldId id="997" r:id="rId813"/>
    <p:sldId id="998" r:id="rId814"/>
    <p:sldId id="999" r:id="rId815"/>
    <p:sldId id="1000" r:id="rId816"/>
    <p:sldId id="1026" r:id="rId817"/>
    <p:sldId id="1027" r:id="rId818"/>
    <p:sldId id="1066" r:id="rId819"/>
    <p:sldId id="1028" r:id="rId820"/>
    <p:sldId id="1029" r:id="rId821"/>
    <p:sldId id="1030" r:id="rId822"/>
    <p:sldId id="1048" r:id="rId823"/>
    <p:sldId id="1031" r:id="rId824"/>
    <p:sldId id="1032" r:id="rId825"/>
    <p:sldId id="1033" r:id="rId826"/>
    <p:sldId id="1034" r:id="rId827"/>
    <p:sldId id="1035" r:id="rId828"/>
    <p:sldId id="1036" r:id="rId829"/>
    <p:sldId id="1038" r:id="rId830"/>
    <p:sldId id="1037" r:id="rId831"/>
    <p:sldId id="1039" r:id="rId832"/>
    <p:sldId id="1040" r:id="rId833"/>
    <p:sldId id="1041" r:id="rId834"/>
    <p:sldId id="1042" r:id="rId835"/>
    <p:sldId id="1043" r:id="rId836"/>
    <p:sldId id="1044" r:id="rId837"/>
    <p:sldId id="1045" r:id="rId838"/>
    <p:sldId id="1046" r:id="rId839"/>
    <p:sldId id="1047" r:id="rId840"/>
    <p:sldId id="1068" r:id="rId841"/>
    <p:sldId id="1069" r:id="rId842"/>
    <p:sldId id="1070" r:id="rId843"/>
    <p:sldId id="1071" r:id="rId844"/>
    <p:sldId id="1072" r:id="rId845"/>
    <p:sldId id="1073" r:id="rId846"/>
    <p:sldId id="1074" r:id="rId847"/>
    <p:sldId id="1075" r:id="rId848"/>
    <p:sldId id="1076" r:id="rId849"/>
    <p:sldId id="1077" r:id="rId850"/>
    <p:sldId id="1078" r:id="rId851"/>
    <p:sldId id="1079" r:id="rId852"/>
    <p:sldId id="1080" r:id="rId853"/>
    <p:sldId id="1081" r:id="rId854"/>
    <p:sldId id="1082" r:id="rId855"/>
    <p:sldId id="1083" r:id="rId856"/>
    <p:sldId id="1084" r:id="rId857"/>
    <p:sldId id="1085" r:id="rId858"/>
    <p:sldId id="1106" r:id="rId859"/>
    <p:sldId id="1107" r:id="rId860"/>
    <p:sldId id="1108" r:id="rId861"/>
    <p:sldId id="1109" r:id="rId862"/>
    <p:sldId id="1110" r:id="rId863"/>
    <p:sldId id="1111" r:id="rId864"/>
    <p:sldId id="1112" r:id="rId865"/>
    <p:sldId id="1113" r:id="rId866"/>
    <p:sldId id="1114" r:id="rId867"/>
    <p:sldId id="1115" r:id="rId868"/>
    <p:sldId id="1116" r:id="rId869"/>
    <p:sldId id="1117" r:id="rId870"/>
    <p:sldId id="1118" r:id="rId871"/>
    <p:sldId id="1119" r:id="rId872"/>
    <p:sldId id="1120" r:id="rId873"/>
    <p:sldId id="1121" r:id="rId874"/>
    <p:sldId id="1122" r:id="rId875"/>
    <p:sldId id="1123" r:id="rId876"/>
    <p:sldId id="1124" r:id="rId877"/>
    <p:sldId id="1125" r:id="rId878"/>
    <p:sldId id="1126" r:id="rId879"/>
    <p:sldId id="1127" r:id="rId880"/>
    <p:sldId id="1128" r:id="rId881"/>
    <p:sldId id="1129" r:id="rId882"/>
    <p:sldId id="1130" r:id="rId883"/>
    <p:sldId id="1131" r:id="rId884"/>
    <p:sldId id="1132" r:id="rId885"/>
    <p:sldId id="1133" r:id="rId886"/>
    <p:sldId id="1134" r:id="rId887"/>
    <p:sldId id="1155" r:id="rId888"/>
    <p:sldId id="1135" r:id="rId889"/>
    <p:sldId id="1136" r:id="rId890"/>
    <p:sldId id="1137" r:id="rId891"/>
    <p:sldId id="1138" r:id="rId892"/>
    <p:sldId id="1139" r:id="rId893"/>
    <p:sldId id="1140" r:id="rId894"/>
    <p:sldId id="1141" r:id="rId895"/>
    <p:sldId id="1142" r:id="rId896"/>
    <p:sldId id="1143" r:id="rId897"/>
    <p:sldId id="1144" r:id="rId898"/>
    <p:sldId id="1145" r:id="rId899"/>
    <p:sldId id="1146" r:id="rId900"/>
    <p:sldId id="1147" r:id="rId901"/>
    <p:sldId id="1148" r:id="rId902"/>
    <p:sldId id="1149" r:id="rId903"/>
    <p:sldId id="1150" r:id="rId904"/>
    <p:sldId id="1151" r:id="rId905"/>
    <p:sldId id="1152" r:id="rId906"/>
    <p:sldId id="1153" r:id="rId907"/>
    <p:sldId id="1154" r:id="rId908"/>
    <p:sldId id="1156" r:id="rId909"/>
    <p:sldId id="1157" r:id="rId910"/>
    <p:sldId id="1158" r:id="rId911"/>
    <p:sldId id="1159" r:id="rId912"/>
    <p:sldId id="1160" r:id="rId913"/>
    <p:sldId id="1161" r:id="rId914"/>
    <p:sldId id="1162" r:id="rId915"/>
    <p:sldId id="1163" r:id="rId916"/>
    <p:sldId id="1165" r:id="rId917"/>
    <p:sldId id="1166" r:id="rId918"/>
    <p:sldId id="1167" r:id="rId919"/>
    <p:sldId id="1168" r:id="rId920"/>
    <p:sldId id="1169" r:id="rId921"/>
    <p:sldId id="1170" r:id="rId922"/>
    <p:sldId id="1171" r:id="rId923"/>
    <p:sldId id="1172" r:id="rId924"/>
    <p:sldId id="1173" r:id="rId925"/>
    <p:sldId id="1174" r:id="rId926"/>
    <p:sldId id="1175" r:id="rId927"/>
    <p:sldId id="1176" r:id="rId928"/>
    <p:sldId id="1177" r:id="rId929"/>
    <p:sldId id="1178" r:id="rId930"/>
    <p:sldId id="1179" r:id="rId931"/>
    <p:sldId id="1180" r:id="rId932"/>
    <p:sldId id="1181" r:id="rId933"/>
    <p:sldId id="1182" r:id="rId934"/>
    <p:sldId id="1183" r:id="rId935"/>
    <p:sldId id="1184" r:id="rId936"/>
    <p:sldId id="1185" r:id="rId937"/>
    <p:sldId id="1186" r:id="rId938"/>
    <p:sldId id="1187" r:id="rId939"/>
    <p:sldId id="1188" r:id="rId940"/>
    <p:sldId id="1189" r:id="rId941"/>
    <p:sldId id="1190" r:id="rId942"/>
    <p:sldId id="1191" r:id="rId943"/>
    <p:sldId id="1192" r:id="rId944"/>
    <p:sldId id="1193" r:id="rId945"/>
    <p:sldId id="1194" r:id="rId946"/>
    <p:sldId id="1195" r:id="rId947"/>
    <p:sldId id="1196" r:id="rId948"/>
    <p:sldId id="1197" r:id="rId949"/>
    <p:sldId id="1198" r:id="rId950"/>
    <p:sldId id="1199" r:id="rId951"/>
    <p:sldId id="1200" r:id="rId952"/>
    <p:sldId id="1201" r:id="rId953"/>
    <p:sldId id="1202" r:id="rId954"/>
    <p:sldId id="1203" r:id="rId955"/>
    <p:sldId id="1204" r:id="rId956"/>
    <p:sldId id="1205" r:id="rId957"/>
    <p:sldId id="1206" r:id="rId958"/>
    <p:sldId id="1207" r:id="rId959"/>
    <p:sldId id="1208" r:id="rId960"/>
    <p:sldId id="1210" r:id="rId961"/>
    <p:sldId id="1211" r:id="rId962"/>
    <p:sldId id="1223" r:id="rId963"/>
    <p:sldId id="1212" r:id="rId964"/>
    <p:sldId id="1213" r:id="rId965"/>
    <p:sldId id="1214" r:id="rId966"/>
    <p:sldId id="1215" r:id="rId967"/>
    <p:sldId id="1216" r:id="rId968"/>
    <p:sldId id="1218" r:id="rId969"/>
    <p:sldId id="1219" r:id="rId970"/>
    <p:sldId id="1220" r:id="rId971"/>
    <p:sldId id="1221" r:id="rId972"/>
    <p:sldId id="1222" r:id="rId973"/>
    <p:sldId id="1224" r:id="rId974"/>
    <p:sldId id="1225" r:id="rId975"/>
    <p:sldId id="1226" r:id="rId976"/>
    <p:sldId id="1227" r:id="rId977"/>
    <p:sldId id="1228" r:id="rId978"/>
    <p:sldId id="1229" r:id="rId979"/>
    <p:sldId id="1230" r:id="rId980"/>
    <p:sldId id="1231" r:id="rId981"/>
    <p:sldId id="1232" r:id="rId982"/>
    <p:sldId id="1233" r:id="rId983"/>
    <p:sldId id="1234" r:id="rId984"/>
    <p:sldId id="1235" r:id="rId985"/>
    <p:sldId id="1236" r:id="rId986"/>
    <p:sldId id="1237" r:id="rId987"/>
    <p:sldId id="1238" r:id="rId988"/>
    <p:sldId id="1239" r:id="rId989"/>
    <p:sldId id="1240" r:id="rId990"/>
    <p:sldId id="1241" r:id="rId991"/>
    <p:sldId id="1242" r:id="rId992"/>
    <p:sldId id="1243" r:id="rId993"/>
    <p:sldId id="1244" r:id="rId994"/>
    <p:sldId id="1245" r:id="rId995"/>
    <p:sldId id="1246" r:id="rId996"/>
    <p:sldId id="1247" r:id="rId997"/>
    <p:sldId id="1248" r:id="rId998"/>
    <p:sldId id="1249" r:id="rId999"/>
    <p:sldId id="1250" r:id="rId1000"/>
    <p:sldId id="1251" r:id="rId1001"/>
    <p:sldId id="1252" r:id="rId1002"/>
    <p:sldId id="1253" r:id="rId1003"/>
    <p:sldId id="1254" r:id="rId1004"/>
    <p:sldId id="1255" r:id="rId1005"/>
    <p:sldId id="1256" r:id="rId1006"/>
    <p:sldId id="1257" r:id="rId1007"/>
    <p:sldId id="1258" r:id="rId1008"/>
    <p:sldId id="1259" r:id="rId1009"/>
    <p:sldId id="1260" r:id="rId1010"/>
    <p:sldId id="1261" r:id="rId1011"/>
    <p:sldId id="1262" r:id="rId1012"/>
    <p:sldId id="1263" r:id="rId1013"/>
    <p:sldId id="1264" r:id="rId1014"/>
    <p:sldId id="1265" r:id="rId1015"/>
    <p:sldId id="1266" r:id="rId1016"/>
    <p:sldId id="1267" r:id="rId1017"/>
    <p:sldId id="1272" r:id="rId1018"/>
    <p:sldId id="1268" r:id="rId1019"/>
    <p:sldId id="1269" r:id="rId1020"/>
    <p:sldId id="1273" r:id="rId1021"/>
    <p:sldId id="1274" r:id="rId1022"/>
    <p:sldId id="1275" r:id="rId1023"/>
    <p:sldId id="1276" r:id="rId1024"/>
    <p:sldId id="1277" r:id="rId1025"/>
    <p:sldId id="1278" r:id="rId1026"/>
    <p:sldId id="1279" r:id="rId1027"/>
    <p:sldId id="1280" r:id="rId1028"/>
    <p:sldId id="1281" r:id="rId1029"/>
    <p:sldId id="1282" r:id="rId1030"/>
    <p:sldId id="1283" r:id="rId1031"/>
    <p:sldId id="1284" r:id="rId1032"/>
    <p:sldId id="1285" r:id="rId1033"/>
    <p:sldId id="1286" r:id="rId1034"/>
    <p:sldId id="1287" r:id="rId1035"/>
    <p:sldId id="1288" r:id="rId1036"/>
    <p:sldId id="1289" r:id="rId1037"/>
    <p:sldId id="1290" r:id="rId1038"/>
    <p:sldId id="1291" r:id="rId1039"/>
    <p:sldId id="1292" r:id="rId1040"/>
    <p:sldId id="1293" r:id="rId1041"/>
    <p:sldId id="1294" r:id="rId1042"/>
    <p:sldId id="2261" r:id="rId1043"/>
    <p:sldId id="1295" r:id="rId1044"/>
    <p:sldId id="1296" r:id="rId1045"/>
    <p:sldId id="1297" r:id="rId1046"/>
    <p:sldId id="1298" r:id="rId1047"/>
    <p:sldId id="1299" r:id="rId1048"/>
    <p:sldId id="1300" r:id="rId1049"/>
    <p:sldId id="1301" r:id="rId1050"/>
    <p:sldId id="1302" r:id="rId1051"/>
    <p:sldId id="1303" r:id="rId1052"/>
    <p:sldId id="1304" r:id="rId1053"/>
    <p:sldId id="1305" r:id="rId1054"/>
    <p:sldId id="2262" r:id="rId1055"/>
    <p:sldId id="1306" r:id="rId1056"/>
    <p:sldId id="1307" r:id="rId1057"/>
    <p:sldId id="1308" r:id="rId1058"/>
    <p:sldId id="1309" r:id="rId1059"/>
    <p:sldId id="1310" r:id="rId1060"/>
    <p:sldId id="1311" r:id="rId1061"/>
    <p:sldId id="1312" r:id="rId1062"/>
    <p:sldId id="1313" r:id="rId1063"/>
    <p:sldId id="1314" r:id="rId1064"/>
    <p:sldId id="2198" r:id="rId1065"/>
    <p:sldId id="2199" r:id="rId1066"/>
    <p:sldId id="2200" r:id="rId1067"/>
    <p:sldId id="2201" r:id="rId1068"/>
    <p:sldId id="2202" r:id="rId1069"/>
    <p:sldId id="2203" r:id="rId1070"/>
    <p:sldId id="2204" r:id="rId1071"/>
    <p:sldId id="2205" r:id="rId1072"/>
    <p:sldId id="2206" r:id="rId1073"/>
    <p:sldId id="2207" r:id="rId1074"/>
    <p:sldId id="2208" r:id="rId1075"/>
    <p:sldId id="2210" r:id="rId1076"/>
    <p:sldId id="2211" r:id="rId1077"/>
    <p:sldId id="2212" r:id="rId1078"/>
    <p:sldId id="2213" r:id="rId1079"/>
    <p:sldId id="2214" r:id="rId1080"/>
    <p:sldId id="2215" r:id="rId1081"/>
    <p:sldId id="2216" r:id="rId1082"/>
    <p:sldId id="2217" r:id="rId1083"/>
    <p:sldId id="2218" r:id="rId1084"/>
    <p:sldId id="2219" r:id="rId1085"/>
    <p:sldId id="2220" r:id="rId1086"/>
    <p:sldId id="2221" r:id="rId1087"/>
    <p:sldId id="2222" r:id="rId1088"/>
    <p:sldId id="2223" r:id="rId1089"/>
    <p:sldId id="2224" r:id="rId1090"/>
    <p:sldId id="2225" r:id="rId1091"/>
    <p:sldId id="2226" r:id="rId1092"/>
    <p:sldId id="2227" r:id="rId1093"/>
    <p:sldId id="2228" r:id="rId1094"/>
    <p:sldId id="2229" r:id="rId1095"/>
    <p:sldId id="2230" r:id="rId1096"/>
    <p:sldId id="2231" r:id="rId1097"/>
    <p:sldId id="2232" r:id="rId1098"/>
    <p:sldId id="2233" r:id="rId1099"/>
    <p:sldId id="2234" r:id="rId1100"/>
    <p:sldId id="2235" r:id="rId1101"/>
    <p:sldId id="2236" r:id="rId1102"/>
    <p:sldId id="2237" r:id="rId1103"/>
    <p:sldId id="2238" r:id="rId1104"/>
    <p:sldId id="2239" r:id="rId1105"/>
    <p:sldId id="2240" r:id="rId1106"/>
    <p:sldId id="2241" r:id="rId1107"/>
    <p:sldId id="2242" r:id="rId1108"/>
    <p:sldId id="2243" r:id="rId1109"/>
    <p:sldId id="2244" r:id="rId1110"/>
    <p:sldId id="2245" r:id="rId1111"/>
    <p:sldId id="2246" r:id="rId1112"/>
    <p:sldId id="2247" r:id="rId1113"/>
    <p:sldId id="2248" r:id="rId1114"/>
    <p:sldId id="2249" r:id="rId1115"/>
    <p:sldId id="2250" r:id="rId1116"/>
    <p:sldId id="2251" r:id="rId1117"/>
    <p:sldId id="2252" r:id="rId1118"/>
    <p:sldId id="2253" r:id="rId1119"/>
    <p:sldId id="2254" r:id="rId1120"/>
    <p:sldId id="2255" r:id="rId1121"/>
    <p:sldId id="2256" r:id="rId1122"/>
    <p:sldId id="2257" r:id="rId1123"/>
    <p:sldId id="2258" r:id="rId1124"/>
    <p:sldId id="2259" r:id="rId1125"/>
    <p:sldId id="2260" r:id="rId1126"/>
    <p:sldId id="2263" r:id="rId1127"/>
    <p:sldId id="2264" r:id="rId1128"/>
    <p:sldId id="2265" r:id="rId1129"/>
    <p:sldId id="2266" r:id="rId1130"/>
    <p:sldId id="2267" r:id="rId1131"/>
    <p:sldId id="2268" r:id="rId1132"/>
    <p:sldId id="2269" r:id="rId1133"/>
    <p:sldId id="2270" r:id="rId1134"/>
    <p:sldId id="2271" r:id="rId1135"/>
    <p:sldId id="2272" r:id="rId1136"/>
    <p:sldId id="2273" r:id="rId1137"/>
    <p:sldId id="2274" r:id="rId1138"/>
    <p:sldId id="2275" r:id="rId1139"/>
    <p:sldId id="2276" r:id="rId1140"/>
    <p:sldId id="2277" r:id="rId1141"/>
    <p:sldId id="2278" r:id="rId1142"/>
    <p:sldId id="2279" r:id="rId1143"/>
    <p:sldId id="2280" r:id="rId1144"/>
    <p:sldId id="2281" r:id="rId1145"/>
    <p:sldId id="2282" r:id="rId1146"/>
    <p:sldId id="2284" r:id="rId1147"/>
    <p:sldId id="2285" r:id="rId1148"/>
    <p:sldId id="2286" r:id="rId1149"/>
    <p:sldId id="2287" r:id="rId1150"/>
    <p:sldId id="2288" r:id="rId1151"/>
    <p:sldId id="2289" r:id="rId1152"/>
    <p:sldId id="2290" r:id="rId1153"/>
    <p:sldId id="2291" r:id="rId1154"/>
    <p:sldId id="2292" r:id="rId1155"/>
    <p:sldId id="2293" r:id="rId1156"/>
    <p:sldId id="2294" r:id="rId1157"/>
    <p:sldId id="2295" r:id="rId1158"/>
    <p:sldId id="2296" r:id="rId1159"/>
    <p:sldId id="2297" r:id="rId1160"/>
    <p:sldId id="2298" r:id="rId1161"/>
    <p:sldId id="2299" r:id="rId1162"/>
    <p:sldId id="2300" r:id="rId1163"/>
    <p:sldId id="2301" r:id="rId1164"/>
    <p:sldId id="2302" r:id="rId1165"/>
    <p:sldId id="2304" r:id="rId1166"/>
    <p:sldId id="2305" r:id="rId1167"/>
    <p:sldId id="2306" r:id="rId1168"/>
    <p:sldId id="2307" r:id="rId1169"/>
    <p:sldId id="2308" r:id="rId1170"/>
    <p:sldId id="2309" r:id="rId1171"/>
    <p:sldId id="2310" r:id="rId1172"/>
    <p:sldId id="2311" r:id="rId1173"/>
    <p:sldId id="2312" r:id="rId1174"/>
    <p:sldId id="2314" r:id="rId1175"/>
    <p:sldId id="2315" r:id="rId1176"/>
    <p:sldId id="2316" r:id="rId1177"/>
    <p:sldId id="2317" r:id="rId1178"/>
    <p:sldId id="2318" r:id="rId1179"/>
    <p:sldId id="2319" r:id="rId1180"/>
    <p:sldId id="2320" r:id="rId1181"/>
    <p:sldId id="2321" r:id="rId1182"/>
    <p:sldId id="2322" r:id="rId1183"/>
    <p:sldId id="2323" r:id="rId1184"/>
    <p:sldId id="2324" r:id="rId1185"/>
    <p:sldId id="2325" r:id="rId1186"/>
    <p:sldId id="2326" r:id="rId1187"/>
    <p:sldId id="2327" r:id="rId1188"/>
    <p:sldId id="2328" r:id="rId1189"/>
    <p:sldId id="2329" r:id="rId1190"/>
    <p:sldId id="2330" r:id="rId1191"/>
    <p:sldId id="2331" r:id="rId1192"/>
    <p:sldId id="2332" r:id="rId1193"/>
    <p:sldId id="2333" r:id="rId1194"/>
    <p:sldId id="2334" r:id="rId1195"/>
    <p:sldId id="2335" r:id="rId1196"/>
    <p:sldId id="2336" r:id="rId1197"/>
    <p:sldId id="2337" r:id="rId1198"/>
    <p:sldId id="2338" r:id="rId1199"/>
    <p:sldId id="2339" r:id="rId1200"/>
    <p:sldId id="2340" r:id="rId1201"/>
    <p:sldId id="2341" r:id="rId1202"/>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99" Type="http://schemas.openxmlformats.org/officeDocument/2006/relationships/slide" Target="slides/slide995.xml"/><Relationship Id="rId998" Type="http://schemas.openxmlformats.org/officeDocument/2006/relationships/slide" Target="slides/slide994.xml"/><Relationship Id="rId997" Type="http://schemas.openxmlformats.org/officeDocument/2006/relationships/slide" Target="slides/slide993.xml"/><Relationship Id="rId996" Type="http://schemas.openxmlformats.org/officeDocument/2006/relationships/slide" Target="slides/slide992.xml"/><Relationship Id="rId995" Type="http://schemas.openxmlformats.org/officeDocument/2006/relationships/slide" Target="slides/slide991.xml"/><Relationship Id="rId994" Type="http://schemas.openxmlformats.org/officeDocument/2006/relationships/slide" Target="slides/slide990.xml"/><Relationship Id="rId993" Type="http://schemas.openxmlformats.org/officeDocument/2006/relationships/slide" Target="slides/slide989.xml"/><Relationship Id="rId992" Type="http://schemas.openxmlformats.org/officeDocument/2006/relationships/slide" Target="slides/slide988.xml"/><Relationship Id="rId991" Type="http://schemas.openxmlformats.org/officeDocument/2006/relationships/slide" Target="slides/slide987.xml"/><Relationship Id="rId990" Type="http://schemas.openxmlformats.org/officeDocument/2006/relationships/slide" Target="slides/slide986.xml"/><Relationship Id="rId99" Type="http://schemas.openxmlformats.org/officeDocument/2006/relationships/slide" Target="slides/slide96.xml"/><Relationship Id="rId989" Type="http://schemas.openxmlformats.org/officeDocument/2006/relationships/slide" Target="slides/slide985.xml"/><Relationship Id="rId988" Type="http://schemas.openxmlformats.org/officeDocument/2006/relationships/slide" Target="slides/slide984.xml"/><Relationship Id="rId987" Type="http://schemas.openxmlformats.org/officeDocument/2006/relationships/slide" Target="slides/slide983.xml"/><Relationship Id="rId986" Type="http://schemas.openxmlformats.org/officeDocument/2006/relationships/slide" Target="slides/slide982.xml"/><Relationship Id="rId985" Type="http://schemas.openxmlformats.org/officeDocument/2006/relationships/slide" Target="slides/slide981.xml"/><Relationship Id="rId984" Type="http://schemas.openxmlformats.org/officeDocument/2006/relationships/slide" Target="slides/slide980.xml"/><Relationship Id="rId983" Type="http://schemas.openxmlformats.org/officeDocument/2006/relationships/slide" Target="slides/slide979.xml"/><Relationship Id="rId982" Type="http://schemas.openxmlformats.org/officeDocument/2006/relationships/slide" Target="slides/slide978.xml"/><Relationship Id="rId981" Type="http://schemas.openxmlformats.org/officeDocument/2006/relationships/slide" Target="slides/slide977.xml"/><Relationship Id="rId980" Type="http://schemas.openxmlformats.org/officeDocument/2006/relationships/slide" Target="slides/slide976.xml"/><Relationship Id="rId98" Type="http://schemas.openxmlformats.org/officeDocument/2006/relationships/slide" Target="slides/slide95.xml"/><Relationship Id="rId979" Type="http://schemas.openxmlformats.org/officeDocument/2006/relationships/slide" Target="slides/slide975.xml"/><Relationship Id="rId978" Type="http://schemas.openxmlformats.org/officeDocument/2006/relationships/slide" Target="slides/slide974.xml"/><Relationship Id="rId977" Type="http://schemas.openxmlformats.org/officeDocument/2006/relationships/slide" Target="slides/slide973.xml"/><Relationship Id="rId976" Type="http://schemas.openxmlformats.org/officeDocument/2006/relationships/slide" Target="slides/slide972.xml"/><Relationship Id="rId975" Type="http://schemas.openxmlformats.org/officeDocument/2006/relationships/slide" Target="slides/slide971.xml"/><Relationship Id="rId974" Type="http://schemas.openxmlformats.org/officeDocument/2006/relationships/slide" Target="slides/slide970.xml"/><Relationship Id="rId973" Type="http://schemas.openxmlformats.org/officeDocument/2006/relationships/slide" Target="slides/slide969.xml"/><Relationship Id="rId972" Type="http://schemas.openxmlformats.org/officeDocument/2006/relationships/slide" Target="slides/slide968.xml"/><Relationship Id="rId971" Type="http://schemas.openxmlformats.org/officeDocument/2006/relationships/slide" Target="slides/slide967.xml"/><Relationship Id="rId970" Type="http://schemas.openxmlformats.org/officeDocument/2006/relationships/slide" Target="slides/slide966.xml"/><Relationship Id="rId97" Type="http://schemas.openxmlformats.org/officeDocument/2006/relationships/slide" Target="slides/slide94.xml"/><Relationship Id="rId969" Type="http://schemas.openxmlformats.org/officeDocument/2006/relationships/slide" Target="slides/slide965.xml"/><Relationship Id="rId968" Type="http://schemas.openxmlformats.org/officeDocument/2006/relationships/slide" Target="slides/slide964.xml"/><Relationship Id="rId967" Type="http://schemas.openxmlformats.org/officeDocument/2006/relationships/slide" Target="slides/slide963.xml"/><Relationship Id="rId966" Type="http://schemas.openxmlformats.org/officeDocument/2006/relationships/slide" Target="slides/slide962.xml"/><Relationship Id="rId965" Type="http://schemas.openxmlformats.org/officeDocument/2006/relationships/slide" Target="slides/slide961.xml"/><Relationship Id="rId964" Type="http://schemas.openxmlformats.org/officeDocument/2006/relationships/slide" Target="slides/slide960.xml"/><Relationship Id="rId963" Type="http://schemas.openxmlformats.org/officeDocument/2006/relationships/slide" Target="slides/slide959.xml"/><Relationship Id="rId962" Type="http://schemas.openxmlformats.org/officeDocument/2006/relationships/slide" Target="slides/slide958.xml"/><Relationship Id="rId961" Type="http://schemas.openxmlformats.org/officeDocument/2006/relationships/slide" Target="slides/slide957.xml"/><Relationship Id="rId960" Type="http://schemas.openxmlformats.org/officeDocument/2006/relationships/slide" Target="slides/slide956.xml"/><Relationship Id="rId96" Type="http://schemas.openxmlformats.org/officeDocument/2006/relationships/slide" Target="slides/slide93.xml"/><Relationship Id="rId959" Type="http://schemas.openxmlformats.org/officeDocument/2006/relationships/slide" Target="slides/slide955.xml"/><Relationship Id="rId958" Type="http://schemas.openxmlformats.org/officeDocument/2006/relationships/slide" Target="slides/slide954.xml"/><Relationship Id="rId957" Type="http://schemas.openxmlformats.org/officeDocument/2006/relationships/slide" Target="slides/slide953.xml"/><Relationship Id="rId956" Type="http://schemas.openxmlformats.org/officeDocument/2006/relationships/slide" Target="slides/slide952.xml"/><Relationship Id="rId955" Type="http://schemas.openxmlformats.org/officeDocument/2006/relationships/slide" Target="slides/slide951.xml"/><Relationship Id="rId954" Type="http://schemas.openxmlformats.org/officeDocument/2006/relationships/slide" Target="slides/slide950.xml"/><Relationship Id="rId953" Type="http://schemas.openxmlformats.org/officeDocument/2006/relationships/slide" Target="slides/slide949.xml"/><Relationship Id="rId952" Type="http://schemas.openxmlformats.org/officeDocument/2006/relationships/slide" Target="slides/slide948.xml"/><Relationship Id="rId951" Type="http://schemas.openxmlformats.org/officeDocument/2006/relationships/slide" Target="slides/slide947.xml"/><Relationship Id="rId950" Type="http://schemas.openxmlformats.org/officeDocument/2006/relationships/slide" Target="slides/slide946.xml"/><Relationship Id="rId95" Type="http://schemas.openxmlformats.org/officeDocument/2006/relationships/slide" Target="slides/slide92.xml"/><Relationship Id="rId949" Type="http://schemas.openxmlformats.org/officeDocument/2006/relationships/slide" Target="slides/slide945.xml"/><Relationship Id="rId948" Type="http://schemas.openxmlformats.org/officeDocument/2006/relationships/slide" Target="slides/slide944.xml"/><Relationship Id="rId947" Type="http://schemas.openxmlformats.org/officeDocument/2006/relationships/slide" Target="slides/slide943.xml"/><Relationship Id="rId946" Type="http://schemas.openxmlformats.org/officeDocument/2006/relationships/slide" Target="slides/slide942.xml"/><Relationship Id="rId945" Type="http://schemas.openxmlformats.org/officeDocument/2006/relationships/slide" Target="slides/slide941.xml"/><Relationship Id="rId944" Type="http://schemas.openxmlformats.org/officeDocument/2006/relationships/slide" Target="slides/slide940.xml"/><Relationship Id="rId943" Type="http://schemas.openxmlformats.org/officeDocument/2006/relationships/slide" Target="slides/slide939.xml"/><Relationship Id="rId942" Type="http://schemas.openxmlformats.org/officeDocument/2006/relationships/slide" Target="slides/slide938.xml"/><Relationship Id="rId941" Type="http://schemas.openxmlformats.org/officeDocument/2006/relationships/slide" Target="slides/slide937.xml"/><Relationship Id="rId940" Type="http://schemas.openxmlformats.org/officeDocument/2006/relationships/slide" Target="slides/slide936.xml"/><Relationship Id="rId94" Type="http://schemas.openxmlformats.org/officeDocument/2006/relationships/slide" Target="slides/slide91.xml"/><Relationship Id="rId939" Type="http://schemas.openxmlformats.org/officeDocument/2006/relationships/slide" Target="slides/slide935.xml"/><Relationship Id="rId938" Type="http://schemas.openxmlformats.org/officeDocument/2006/relationships/slide" Target="slides/slide934.xml"/><Relationship Id="rId937" Type="http://schemas.openxmlformats.org/officeDocument/2006/relationships/slide" Target="slides/slide933.xml"/><Relationship Id="rId936" Type="http://schemas.openxmlformats.org/officeDocument/2006/relationships/slide" Target="slides/slide932.xml"/><Relationship Id="rId935" Type="http://schemas.openxmlformats.org/officeDocument/2006/relationships/slide" Target="slides/slide931.xml"/><Relationship Id="rId934" Type="http://schemas.openxmlformats.org/officeDocument/2006/relationships/slide" Target="slides/slide930.xml"/><Relationship Id="rId933" Type="http://schemas.openxmlformats.org/officeDocument/2006/relationships/slide" Target="slides/slide929.xml"/><Relationship Id="rId932" Type="http://schemas.openxmlformats.org/officeDocument/2006/relationships/slide" Target="slides/slide928.xml"/><Relationship Id="rId931" Type="http://schemas.openxmlformats.org/officeDocument/2006/relationships/slide" Target="slides/slide927.xml"/><Relationship Id="rId930" Type="http://schemas.openxmlformats.org/officeDocument/2006/relationships/slide" Target="slides/slide926.xml"/><Relationship Id="rId93" Type="http://schemas.openxmlformats.org/officeDocument/2006/relationships/slide" Target="slides/slide90.xml"/><Relationship Id="rId929" Type="http://schemas.openxmlformats.org/officeDocument/2006/relationships/slide" Target="slides/slide925.xml"/><Relationship Id="rId928" Type="http://schemas.openxmlformats.org/officeDocument/2006/relationships/slide" Target="slides/slide924.xml"/><Relationship Id="rId927" Type="http://schemas.openxmlformats.org/officeDocument/2006/relationships/slide" Target="slides/slide923.xml"/><Relationship Id="rId926" Type="http://schemas.openxmlformats.org/officeDocument/2006/relationships/slide" Target="slides/slide922.xml"/><Relationship Id="rId925" Type="http://schemas.openxmlformats.org/officeDocument/2006/relationships/slide" Target="slides/slide921.xml"/><Relationship Id="rId924" Type="http://schemas.openxmlformats.org/officeDocument/2006/relationships/slide" Target="slides/slide920.xml"/><Relationship Id="rId923" Type="http://schemas.openxmlformats.org/officeDocument/2006/relationships/slide" Target="slides/slide919.xml"/><Relationship Id="rId922" Type="http://schemas.openxmlformats.org/officeDocument/2006/relationships/slide" Target="slides/slide918.xml"/><Relationship Id="rId921" Type="http://schemas.openxmlformats.org/officeDocument/2006/relationships/slide" Target="slides/slide917.xml"/><Relationship Id="rId920" Type="http://schemas.openxmlformats.org/officeDocument/2006/relationships/slide" Target="slides/slide916.xml"/><Relationship Id="rId92" Type="http://schemas.openxmlformats.org/officeDocument/2006/relationships/slide" Target="slides/slide89.xml"/><Relationship Id="rId919" Type="http://schemas.openxmlformats.org/officeDocument/2006/relationships/slide" Target="slides/slide915.xml"/><Relationship Id="rId918" Type="http://schemas.openxmlformats.org/officeDocument/2006/relationships/slide" Target="slides/slide914.xml"/><Relationship Id="rId917" Type="http://schemas.openxmlformats.org/officeDocument/2006/relationships/slide" Target="slides/slide913.xml"/><Relationship Id="rId916" Type="http://schemas.openxmlformats.org/officeDocument/2006/relationships/slide" Target="slides/slide912.xml"/><Relationship Id="rId915" Type="http://schemas.openxmlformats.org/officeDocument/2006/relationships/slide" Target="slides/slide911.xml"/><Relationship Id="rId914" Type="http://schemas.openxmlformats.org/officeDocument/2006/relationships/slide" Target="slides/slide910.xml"/><Relationship Id="rId913" Type="http://schemas.openxmlformats.org/officeDocument/2006/relationships/slide" Target="slides/slide909.xml"/><Relationship Id="rId912" Type="http://schemas.openxmlformats.org/officeDocument/2006/relationships/slide" Target="slides/slide908.xml"/><Relationship Id="rId911" Type="http://schemas.openxmlformats.org/officeDocument/2006/relationships/slide" Target="slides/slide907.xml"/><Relationship Id="rId910" Type="http://schemas.openxmlformats.org/officeDocument/2006/relationships/slide" Target="slides/slide906.xml"/><Relationship Id="rId91" Type="http://schemas.openxmlformats.org/officeDocument/2006/relationships/slide" Target="slides/slide88.xml"/><Relationship Id="rId909" Type="http://schemas.openxmlformats.org/officeDocument/2006/relationships/slide" Target="slides/slide905.xml"/><Relationship Id="rId908" Type="http://schemas.openxmlformats.org/officeDocument/2006/relationships/slide" Target="slides/slide904.xml"/><Relationship Id="rId907" Type="http://schemas.openxmlformats.org/officeDocument/2006/relationships/slide" Target="slides/slide903.xml"/><Relationship Id="rId906" Type="http://schemas.openxmlformats.org/officeDocument/2006/relationships/slide" Target="slides/slide902.xml"/><Relationship Id="rId905" Type="http://schemas.openxmlformats.org/officeDocument/2006/relationships/slide" Target="slides/slide901.xml"/><Relationship Id="rId904" Type="http://schemas.openxmlformats.org/officeDocument/2006/relationships/slide" Target="slides/slide900.xml"/><Relationship Id="rId903" Type="http://schemas.openxmlformats.org/officeDocument/2006/relationships/slide" Target="slides/slide899.xml"/><Relationship Id="rId902" Type="http://schemas.openxmlformats.org/officeDocument/2006/relationships/slide" Target="slides/slide898.xml"/><Relationship Id="rId901" Type="http://schemas.openxmlformats.org/officeDocument/2006/relationships/slide" Target="slides/slide897.xml"/><Relationship Id="rId900" Type="http://schemas.openxmlformats.org/officeDocument/2006/relationships/slide" Target="slides/slide896.xml"/><Relationship Id="rId90" Type="http://schemas.openxmlformats.org/officeDocument/2006/relationships/slide" Target="slides/slide87.xml"/><Relationship Id="rId9" Type="http://schemas.openxmlformats.org/officeDocument/2006/relationships/slide" Target="slides/slide6.xml"/><Relationship Id="rId899" Type="http://schemas.openxmlformats.org/officeDocument/2006/relationships/slide" Target="slides/slide895.xml"/><Relationship Id="rId898" Type="http://schemas.openxmlformats.org/officeDocument/2006/relationships/slide" Target="slides/slide894.xml"/><Relationship Id="rId897" Type="http://schemas.openxmlformats.org/officeDocument/2006/relationships/slide" Target="slides/slide893.xml"/><Relationship Id="rId896" Type="http://schemas.openxmlformats.org/officeDocument/2006/relationships/slide" Target="slides/slide892.xml"/><Relationship Id="rId895" Type="http://schemas.openxmlformats.org/officeDocument/2006/relationships/slide" Target="slides/slide891.xml"/><Relationship Id="rId894" Type="http://schemas.openxmlformats.org/officeDocument/2006/relationships/slide" Target="slides/slide890.xml"/><Relationship Id="rId893" Type="http://schemas.openxmlformats.org/officeDocument/2006/relationships/slide" Target="slides/slide889.xml"/><Relationship Id="rId892" Type="http://schemas.openxmlformats.org/officeDocument/2006/relationships/slide" Target="slides/slide888.xml"/><Relationship Id="rId891" Type="http://schemas.openxmlformats.org/officeDocument/2006/relationships/slide" Target="slides/slide887.xml"/><Relationship Id="rId890" Type="http://schemas.openxmlformats.org/officeDocument/2006/relationships/slide" Target="slides/slide886.xml"/><Relationship Id="rId89" Type="http://schemas.openxmlformats.org/officeDocument/2006/relationships/slide" Target="slides/slide86.xml"/><Relationship Id="rId889" Type="http://schemas.openxmlformats.org/officeDocument/2006/relationships/slide" Target="slides/slide885.xml"/><Relationship Id="rId888" Type="http://schemas.openxmlformats.org/officeDocument/2006/relationships/slide" Target="slides/slide884.xml"/><Relationship Id="rId887" Type="http://schemas.openxmlformats.org/officeDocument/2006/relationships/slide" Target="slides/slide883.xml"/><Relationship Id="rId886" Type="http://schemas.openxmlformats.org/officeDocument/2006/relationships/slide" Target="slides/slide882.xml"/><Relationship Id="rId885" Type="http://schemas.openxmlformats.org/officeDocument/2006/relationships/slide" Target="slides/slide881.xml"/><Relationship Id="rId884" Type="http://schemas.openxmlformats.org/officeDocument/2006/relationships/slide" Target="slides/slide880.xml"/><Relationship Id="rId883" Type="http://schemas.openxmlformats.org/officeDocument/2006/relationships/slide" Target="slides/slide879.xml"/><Relationship Id="rId882" Type="http://schemas.openxmlformats.org/officeDocument/2006/relationships/slide" Target="slides/slide878.xml"/><Relationship Id="rId881" Type="http://schemas.openxmlformats.org/officeDocument/2006/relationships/slide" Target="slides/slide877.xml"/><Relationship Id="rId880" Type="http://schemas.openxmlformats.org/officeDocument/2006/relationships/slide" Target="slides/slide876.xml"/><Relationship Id="rId88" Type="http://schemas.openxmlformats.org/officeDocument/2006/relationships/slide" Target="slides/slide85.xml"/><Relationship Id="rId879" Type="http://schemas.openxmlformats.org/officeDocument/2006/relationships/slide" Target="slides/slide875.xml"/><Relationship Id="rId878" Type="http://schemas.openxmlformats.org/officeDocument/2006/relationships/slide" Target="slides/slide874.xml"/><Relationship Id="rId877" Type="http://schemas.openxmlformats.org/officeDocument/2006/relationships/slide" Target="slides/slide873.xml"/><Relationship Id="rId876" Type="http://schemas.openxmlformats.org/officeDocument/2006/relationships/slide" Target="slides/slide872.xml"/><Relationship Id="rId875" Type="http://schemas.openxmlformats.org/officeDocument/2006/relationships/slide" Target="slides/slide871.xml"/><Relationship Id="rId874" Type="http://schemas.openxmlformats.org/officeDocument/2006/relationships/slide" Target="slides/slide870.xml"/><Relationship Id="rId873" Type="http://schemas.openxmlformats.org/officeDocument/2006/relationships/slide" Target="slides/slide869.xml"/><Relationship Id="rId872" Type="http://schemas.openxmlformats.org/officeDocument/2006/relationships/slide" Target="slides/slide868.xml"/><Relationship Id="rId871" Type="http://schemas.openxmlformats.org/officeDocument/2006/relationships/slide" Target="slides/slide867.xml"/><Relationship Id="rId870" Type="http://schemas.openxmlformats.org/officeDocument/2006/relationships/slide" Target="slides/slide866.xml"/><Relationship Id="rId87" Type="http://schemas.openxmlformats.org/officeDocument/2006/relationships/slide" Target="slides/slide84.xml"/><Relationship Id="rId869" Type="http://schemas.openxmlformats.org/officeDocument/2006/relationships/slide" Target="slides/slide865.xml"/><Relationship Id="rId868" Type="http://schemas.openxmlformats.org/officeDocument/2006/relationships/slide" Target="slides/slide864.xml"/><Relationship Id="rId867" Type="http://schemas.openxmlformats.org/officeDocument/2006/relationships/slide" Target="slides/slide863.xml"/><Relationship Id="rId866" Type="http://schemas.openxmlformats.org/officeDocument/2006/relationships/slide" Target="slides/slide862.xml"/><Relationship Id="rId865" Type="http://schemas.openxmlformats.org/officeDocument/2006/relationships/slide" Target="slides/slide861.xml"/><Relationship Id="rId864" Type="http://schemas.openxmlformats.org/officeDocument/2006/relationships/slide" Target="slides/slide860.xml"/><Relationship Id="rId863" Type="http://schemas.openxmlformats.org/officeDocument/2006/relationships/slide" Target="slides/slide859.xml"/><Relationship Id="rId862" Type="http://schemas.openxmlformats.org/officeDocument/2006/relationships/slide" Target="slides/slide858.xml"/><Relationship Id="rId861" Type="http://schemas.openxmlformats.org/officeDocument/2006/relationships/slide" Target="slides/slide857.xml"/><Relationship Id="rId860" Type="http://schemas.openxmlformats.org/officeDocument/2006/relationships/slide" Target="slides/slide856.xml"/><Relationship Id="rId86" Type="http://schemas.openxmlformats.org/officeDocument/2006/relationships/slide" Target="slides/slide83.xml"/><Relationship Id="rId859" Type="http://schemas.openxmlformats.org/officeDocument/2006/relationships/slide" Target="slides/slide855.xml"/><Relationship Id="rId858" Type="http://schemas.openxmlformats.org/officeDocument/2006/relationships/slide" Target="slides/slide854.xml"/><Relationship Id="rId857" Type="http://schemas.openxmlformats.org/officeDocument/2006/relationships/slide" Target="slides/slide853.xml"/><Relationship Id="rId856" Type="http://schemas.openxmlformats.org/officeDocument/2006/relationships/slide" Target="slides/slide852.xml"/><Relationship Id="rId855" Type="http://schemas.openxmlformats.org/officeDocument/2006/relationships/slide" Target="slides/slide851.xml"/><Relationship Id="rId854" Type="http://schemas.openxmlformats.org/officeDocument/2006/relationships/slide" Target="slides/slide850.xml"/><Relationship Id="rId853" Type="http://schemas.openxmlformats.org/officeDocument/2006/relationships/slide" Target="slides/slide849.xml"/><Relationship Id="rId852" Type="http://schemas.openxmlformats.org/officeDocument/2006/relationships/slide" Target="slides/slide848.xml"/><Relationship Id="rId851" Type="http://schemas.openxmlformats.org/officeDocument/2006/relationships/slide" Target="slides/slide847.xml"/><Relationship Id="rId850" Type="http://schemas.openxmlformats.org/officeDocument/2006/relationships/slide" Target="slides/slide846.xml"/><Relationship Id="rId85" Type="http://schemas.openxmlformats.org/officeDocument/2006/relationships/slide" Target="slides/slide82.xml"/><Relationship Id="rId849" Type="http://schemas.openxmlformats.org/officeDocument/2006/relationships/slide" Target="slides/slide845.xml"/><Relationship Id="rId848" Type="http://schemas.openxmlformats.org/officeDocument/2006/relationships/slide" Target="slides/slide844.xml"/><Relationship Id="rId847" Type="http://schemas.openxmlformats.org/officeDocument/2006/relationships/slide" Target="slides/slide843.xml"/><Relationship Id="rId846" Type="http://schemas.openxmlformats.org/officeDocument/2006/relationships/slide" Target="slides/slide842.xml"/><Relationship Id="rId845" Type="http://schemas.openxmlformats.org/officeDocument/2006/relationships/slide" Target="slides/slide841.xml"/><Relationship Id="rId844" Type="http://schemas.openxmlformats.org/officeDocument/2006/relationships/slide" Target="slides/slide840.xml"/><Relationship Id="rId843" Type="http://schemas.openxmlformats.org/officeDocument/2006/relationships/slide" Target="slides/slide839.xml"/><Relationship Id="rId842" Type="http://schemas.openxmlformats.org/officeDocument/2006/relationships/slide" Target="slides/slide838.xml"/><Relationship Id="rId841" Type="http://schemas.openxmlformats.org/officeDocument/2006/relationships/slide" Target="slides/slide837.xml"/><Relationship Id="rId840" Type="http://schemas.openxmlformats.org/officeDocument/2006/relationships/slide" Target="slides/slide836.xml"/><Relationship Id="rId84" Type="http://schemas.openxmlformats.org/officeDocument/2006/relationships/slide" Target="slides/slide81.xml"/><Relationship Id="rId839" Type="http://schemas.openxmlformats.org/officeDocument/2006/relationships/slide" Target="slides/slide835.xml"/><Relationship Id="rId838" Type="http://schemas.openxmlformats.org/officeDocument/2006/relationships/slide" Target="slides/slide834.xml"/><Relationship Id="rId837" Type="http://schemas.openxmlformats.org/officeDocument/2006/relationships/slide" Target="slides/slide833.xml"/><Relationship Id="rId836" Type="http://schemas.openxmlformats.org/officeDocument/2006/relationships/slide" Target="slides/slide832.xml"/><Relationship Id="rId835" Type="http://schemas.openxmlformats.org/officeDocument/2006/relationships/slide" Target="slides/slide831.xml"/><Relationship Id="rId834" Type="http://schemas.openxmlformats.org/officeDocument/2006/relationships/slide" Target="slides/slide830.xml"/><Relationship Id="rId833" Type="http://schemas.openxmlformats.org/officeDocument/2006/relationships/slide" Target="slides/slide829.xml"/><Relationship Id="rId832" Type="http://schemas.openxmlformats.org/officeDocument/2006/relationships/slide" Target="slides/slide828.xml"/><Relationship Id="rId831" Type="http://schemas.openxmlformats.org/officeDocument/2006/relationships/slide" Target="slides/slide827.xml"/><Relationship Id="rId830" Type="http://schemas.openxmlformats.org/officeDocument/2006/relationships/slide" Target="slides/slide826.xml"/><Relationship Id="rId83" Type="http://schemas.openxmlformats.org/officeDocument/2006/relationships/slide" Target="slides/slide80.xml"/><Relationship Id="rId829" Type="http://schemas.openxmlformats.org/officeDocument/2006/relationships/slide" Target="slides/slide825.xml"/><Relationship Id="rId828" Type="http://schemas.openxmlformats.org/officeDocument/2006/relationships/slide" Target="slides/slide824.xml"/><Relationship Id="rId827" Type="http://schemas.openxmlformats.org/officeDocument/2006/relationships/slide" Target="slides/slide823.xml"/><Relationship Id="rId826" Type="http://schemas.openxmlformats.org/officeDocument/2006/relationships/slide" Target="slides/slide822.xml"/><Relationship Id="rId825" Type="http://schemas.openxmlformats.org/officeDocument/2006/relationships/slide" Target="slides/slide821.xml"/><Relationship Id="rId824" Type="http://schemas.openxmlformats.org/officeDocument/2006/relationships/slide" Target="slides/slide820.xml"/><Relationship Id="rId823" Type="http://schemas.openxmlformats.org/officeDocument/2006/relationships/slide" Target="slides/slide819.xml"/><Relationship Id="rId822" Type="http://schemas.openxmlformats.org/officeDocument/2006/relationships/slide" Target="slides/slide818.xml"/><Relationship Id="rId821" Type="http://schemas.openxmlformats.org/officeDocument/2006/relationships/slide" Target="slides/slide817.xml"/><Relationship Id="rId820" Type="http://schemas.openxmlformats.org/officeDocument/2006/relationships/slide" Target="slides/slide816.xml"/><Relationship Id="rId82" Type="http://schemas.openxmlformats.org/officeDocument/2006/relationships/slide" Target="slides/slide79.xml"/><Relationship Id="rId819" Type="http://schemas.openxmlformats.org/officeDocument/2006/relationships/slide" Target="slides/slide815.xml"/><Relationship Id="rId818" Type="http://schemas.openxmlformats.org/officeDocument/2006/relationships/slide" Target="slides/slide814.xml"/><Relationship Id="rId817" Type="http://schemas.openxmlformats.org/officeDocument/2006/relationships/slide" Target="slides/slide813.xml"/><Relationship Id="rId816" Type="http://schemas.openxmlformats.org/officeDocument/2006/relationships/slide" Target="slides/slide812.xml"/><Relationship Id="rId815" Type="http://schemas.openxmlformats.org/officeDocument/2006/relationships/slide" Target="slides/slide811.xml"/><Relationship Id="rId814" Type="http://schemas.openxmlformats.org/officeDocument/2006/relationships/slide" Target="slides/slide810.xml"/><Relationship Id="rId813" Type="http://schemas.openxmlformats.org/officeDocument/2006/relationships/slide" Target="slides/slide809.xml"/><Relationship Id="rId812" Type="http://schemas.openxmlformats.org/officeDocument/2006/relationships/slide" Target="slides/slide808.xml"/><Relationship Id="rId811" Type="http://schemas.openxmlformats.org/officeDocument/2006/relationships/slide" Target="slides/slide807.xml"/><Relationship Id="rId810" Type="http://schemas.openxmlformats.org/officeDocument/2006/relationships/slide" Target="slides/slide806.xml"/><Relationship Id="rId81" Type="http://schemas.openxmlformats.org/officeDocument/2006/relationships/slide" Target="slides/slide78.xml"/><Relationship Id="rId809" Type="http://schemas.openxmlformats.org/officeDocument/2006/relationships/slide" Target="slides/slide805.xml"/><Relationship Id="rId808" Type="http://schemas.openxmlformats.org/officeDocument/2006/relationships/slide" Target="slides/slide804.xml"/><Relationship Id="rId807" Type="http://schemas.openxmlformats.org/officeDocument/2006/relationships/slide" Target="slides/slide803.xml"/><Relationship Id="rId806" Type="http://schemas.openxmlformats.org/officeDocument/2006/relationships/slide" Target="slides/slide802.xml"/><Relationship Id="rId805" Type="http://schemas.openxmlformats.org/officeDocument/2006/relationships/slide" Target="slides/slide801.xml"/><Relationship Id="rId804" Type="http://schemas.openxmlformats.org/officeDocument/2006/relationships/slide" Target="slides/slide800.xml"/><Relationship Id="rId803" Type="http://schemas.openxmlformats.org/officeDocument/2006/relationships/slide" Target="slides/slide799.xml"/><Relationship Id="rId802" Type="http://schemas.openxmlformats.org/officeDocument/2006/relationships/slide" Target="slides/slide798.xml"/><Relationship Id="rId801" Type="http://schemas.openxmlformats.org/officeDocument/2006/relationships/slide" Target="slides/slide797.xml"/><Relationship Id="rId800" Type="http://schemas.openxmlformats.org/officeDocument/2006/relationships/slide" Target="slides/slide796.xml"/><Relationship Id="rId80" Type="http://schemas.openxmlformats.org/officeDocument/2006/relationships/slide" Target="slides/slide77.xml"/><Relationship Id="rId8" Type="http://schemas.openxmlformats.org/officeDocument/2006/relationships/slide" Target="slides/slide5.xml"/><Relationship Id="rId799" Type="http://schemas.openxmlformats.org/officeDocument/2006/relationships/slide" Target="slides/slide795.xml"/><Relationship Id="rId798" Type="http://schemas.openxmlformats.org/officeDocument/2006/relationships/slide" Target="slides/slide794.xml"/><Relationship Id="rId797" Type="http://schemas.openxmlformats.org/officeDocument/2006/relationships/slide" Target="slides/slide793.xml"/><Relationship Id="rId796" Type="http://schemas.openxmlformats.org/officeDocument/2006/relationships/slide" Target="slides/slide792.xml"/><Relationship Id="rId795" Type="http://schemas.openxmlformats.org/officeDocument/2006/relationships/slide" Target="slides/slide791.xml"/><Relationship Id="rId794" Type="http://schemas.openxmlformats.org/officeDocument/2006/relationships/slide" Target="slides/slide790.xml"/><Relationship Id="rId793" Type="http://schemas.openxmlformats.org/officeDocument/2006/relationships/slide" Target="slides/slide789.xml"/><Relationship Id="rId792" Type="http://schemas.openxmlformats.org/officeDocument/2006/relationships/slide" Target="slides/slide788.xml"/><Relationship Id="rId791" Type="http://schemas.openxmlformats.org/officeDocument/2006/relationships/slide" Target="slides/slide787.xml"/><Relationship Id="rId790" Type="http://schemas.openxmlformats.org/officeDocument/2006/relationships/slide" Target="slides/slide786.xml"/><Relationship Id="rId79" Type="http://schemas.openxmlformats.org/officeDocument/2006/relationships/slide" Target="slides/slide76.xml"/><Relationship Id="rId789" Type="http://schemas.openxmlformats.org/officeDocument/2006/relationships/slide" Target="slides/slide785.xml"/><Relationship Id="rId788" Type="http://schemas.openxmlformats.org/officeDocument/2006/relationships/slide" Target="slides/slide784.xml"/><Relationship Id="rId787" Type="http://schemas.openxmlformats.org/officeDocument/2006/relationships/slide" Target="slides/slide783.xml"/><Relationship Id="rId786" Type="http://schemas.openxmlformats.org/officeDocument/2006/relationships/slide" Target="slides/slide782.xml"/><Relationship Id="rId785" Type="http://schemas.openxmlformats.org/officeDocument/2006/relationships/slide" Target="slides/slide781.xml"/><Relationship Id="rId784" Type="http://schemas.openxmlformats.org/officeDocument/2006/relationships/slide" Target="slides/slide780.xml"/><Relationship Id="rId783" Type="http://schemas.openxmlformats.org/officeDocument/2006/relationships/slide" Target="slides/slide779.xml"/><Relationship Id="rId782" Type="http://schemas.openxmlformats.org/officeDocument/2006/relationships/slide" Target="slides/slide778.xml"/><Relationship Id="rId781" Type="http://schemas.openxmlformats.org/officeDocument/2006/relationships/slide" Target="slides/slide777.xml"/><Relationship Id="rId780" Type="http://schemas.openxmlformats.org/officeDocument/2006/relationships/slide" Target="slides/slide776.xml"/><Relationship Id="rId78" Type="http://schemas.openxmlformats.org/officeDocument/2006/relationships/slide" Target="slides/slide75.xml"/><Relationship Id="rId779" Type="http://schemas.openxmlformats.org/officeDocument/2006/relationships/slide" Target="slides/slide775.xml"/><Relationship Id="rId778" Type="http://schemas.openxmlformats.org/officeDocument/2006/relationships/slide" Target="slides/slide774.xml"/><Relationship Id="rId777" Type="http://schemas.openxmlformats.org/officeDocument/2006/relationships/slide" Target="slides/slide773.xml"/><Relationship Id="rId776" Type="http://schemas.openxmlformats.org/officeDocument/2006/relationships/slide" Target="slides/slide772.xml"/><Relationship Id="rId775" Type="http://schemas.openxmlformats.org/officeDocument/2006/relationships/slide" Target="slides/slide771.xml"/><Relationship Id="rId774" Type="http://schemas.openxmlformats.org/officeDocument/2006/relationships/slide" Target="slides/slide770.xml"/><Relationship Id="rId773" Type="http://schemas.openxmlformats.org/officeDocument/2006/relationships/slide" Target="slides/slide769.xml"/><Relationship Id="rId772" Type="http://schemas.openxmlformats.org/officeDocument/2006/relationships/slide" Target="slides/slide768.xml"/><Relationship Id="rId771" Type="http://schemas.openxmlformats.org/officeDocument/2006/relationships/slide" Target="slides/slide767.xml"/><Relationship Id="rId770" Type="http://schemas.openxmlformats.org/officeDocument/2006/relationships/slide" Target="slides/slide766.xml"/><Relationship Id="rId77" Type="http://schemas.openxmlformats.org/officeDocument/2006/relationships/slide" Target="slides/slide74.xml"/><Relationship Id="rId769" Type="http://schemas.openxmlformats.org/officeDocument/2006/relationships/slide" Target="slides/slide765.xml"/><Relationship Id="rId768" Type="http://schemas.openxmlformats.org/officeDocument/2006/relationships/slide" Target="slides/slide764.xml"/><Relationship Id="rId767" Type="http://schemas.openxmlformats.org/officeDocument/2006/relationships/slide" Target="slides/slide763.xml"/><Relationship Id="rId766" Type="http://schemas.openxmlformats.org/officeDocument/2006/relationships/slide" Target="slides/slide762.xml"/><Relationship Id="rId765" Type="http://schemas.openxmlformats.org/officeDocument/2006/relationships/slide" Target="slides/slide761.xml"/><Relationship Id="rId764" Type="http://schemas.openxmlformats.org/officeDocument/2006/relationships/slide" Target="slides/slide760.xml"/><Relationship Id="rId763" Type="http://schemas.openxmlformats.org/officeDocument/2006/relationships/slide" Target="slides/slide759.xml"/><Relationship Id="rId762" Type="http://schemas.openxmlformats.org/officeDocument/2006/relationships/slide" Target="slides/slide758.xml"/><Relationship Id="rId761" Type="http://schemas.openxmlformats.org/officeDocument/2006/relationships/slide" Target="slides/slide757.xml"/><Relationship Id="rId760" Type="http://schemas.openxmlformats.org/officeDocument/2006/relationships/slide" Target="slides/slide756.xml"/><Relationship Id="rId76" Type="http://schemas.openxmlformats.org/officeDocument/2006/relationships/slide" Target="slides/slide73.xml"/><Relationship Id="rId759" Type="http://schemas.openxmlformats.org/officeDocument/2006/relationships/slide" Target="slides/slide755.xml"/><Relationship Id="rId758" Type="http://schemas.openxmlformats.org/officeDocument/2006/relationships/slide" Target="slides/slide754.xml"/><Relationship Id="rId757" Type="http://schemas.openxmlformats.org/officeDocument/2006/relationships/slide" Target="slides/slide753.xml"/><Relationship Id="rId756" Type="http://schemas.openxmlformats.org/officeDocument/2006/relationships/slide" Target="slides/slide752.xml"/><Relationship Id="rId755" Type="http://schemas.openxmlformats.org/officeDocument/2006/relationships/slide" Target="slides/slide751.xml"/><Relationship Id="rId754" Type="http://schemas.openxmlformats.org/officeDocument/2006/relationships/slide" Target="slides/slide750.xml"/><Relationship Id="rId753" Type="http://schemas.openxmlformats.org/officeDocument/2006/relationships/slide" Target="slides/slide749.xml"/><Relationship Id="rId752" Type="http://schemas.openxmlformats.org/officeDocument/2006/relationships/slide" Target="slides/slide748.xml"/><Relationship Id="rId751" Type="http://schemas.openxmlformats.org/officeDocument/2006/relationships/slide" Target="slides/slide747.xml"/><Relationship Id="rId750" Type="http://schemas.openxmlformats.org/officeDocument/2006/relationships/slide" Target="slides/slide746.xml"/><Relationship Id="rId75" Type="http://schemas.openxmlformats.org/officeDocument/2006/relationships/slide" Target="slides/slide72.xml"/><Relationship Id="rId749" Type="http://schemas.openxmlformats.org/officeDocument/2006/relationships/slide" Target="slides/slide745.xml"/><Relationship Id="rId748" Type="http://schemas.openxmlformats.org/officeDocument/2006/relationships/slide" Target="slides/slide744.xml"/><Relationship Id="rId747" Type="http://schemas.openxmlformats.org/officeDocument/2006/relationships/slide" Target="slides/slide743.xml"/><Relationship Id="rId746" Type="http://schemas.openxmlformats.org/officeDocument/2006/relationships/slide" Target="slides/slide742.xml"/><Relationship Id="rId745" Type="http://schemas.openxmlformats.org/officeDocument/2006/relationships/slide" Target="slides/slide741.xml"/><Relationship Id="rId744" Type="http://schemas.openxmlformats.org/officeDocument/2006/relationships/slide" Target="slides/slide740.xml"/><Relationship Id="rId743" Type="http://schemas.openxmlformats.org/officeDocument/2006/relationships/slide" Target="slides/slide739.xml"/><Relationship Id="rId742" Type="http://schemas.openxmlformats.org/officeDocument/2006/relationships/slide" Target="slides/slide738.xml"/><Relationship Id="rId741" Type="http://schemas.openxmlformats.org/officeDocument/2006/relationships/slide" Target="slides/slide737.xml"/><Relationship Id="rId740" Type="http://schemas.openxmlformats.org/officeDocument/2006/relationships/slide" Target="slides/slide736.xml"/><Relationship Id="rId74" Type="http://schemas.openxmlformats.org/officeDocument/2006/relationships/slide" Target="slides/slide71.xml"/><Relationship Id="rId739" Type="http://schemas.openxmlformats.org/officeDocument/2006/relationships/slide" Target="slides/slide735.xml"/><Relationship Id="rId738" Type="http://schemas.openxmlformats.org/officeDocument/2006/relationships/slide" Target="slides/slide734.xml"/><Relationship Id="rId737" Type="http://schemas.openxmlformats.org/officeDocument/2006/relationships/slide" Target="slides/slide733.xml"/><Relationship Id="rId736" Type="http://schemas.openxmlformats.org/officeDocument/2006/relationships/slide" Target="slides/slide732.xml"/><Relationship Id="rId735" Type="http://schemas.openxmlformats.org/officeDocument/2006/relationships/slide" Target="slides/slide731.xml"/><Relationship Id="rId734" Type="http://schemas.openxmlformats.org/officeDocument/2006/relationships/slide" Target="slides/slide730.xml"/><Relationship Id="rId733" Type="http://schemas.openxmlformats.org/officeDocument/2006/relationships/slide" Target="slides/slide729.xml"/><Relationship Id="rId732" Type="http://schemas.openxmlformats.org/officeDocument/2006/relationships/slide" Target="slides/slide728.xml"/><Relationship Id="rId731" Type="http://schemas.openxmlformats.org/officeDocument/2006/relationships/slide" Target="slides/slide727.xml"/><Relationship Id="rId730" Type="http://schemas.openxmlformats.org/officeDocument/2006/relationships/slide" Target="slides/slide726.xml"/><Relationship Id="rId73" Type="http://schemas.openxmlformats.org/officeDocument/2006/relationships/slide" Target="slides/slide70.xml"/><Relationship Id="rId729" Type="http://schemas.openxmlformats.org/officeDocument/2006/relationships/slide" Target="slides/slide725.xml"/><Relationship Id="rId728" Type="http://schemas.openxmlformats.org/officeDocument/2006/relationships/slide" Target="slides/slide724.xml"/><Relationship Id="rId727" Type="http://schemas.openxmlformats.org/officeDocument/2006/relationships/slide" Target="slides/slide723.xml"/><Relationship Id="rId726" Type="http://schemas.openxmlformats.org/officeDocument/2006/relationships/slide" Target="slides/slide722.xml"/><Relationship Id="rId725" Type="http://schemas.openxmlformats.org/officeDocument/2006/relationships/slide" Target="slides/slide721.xml"/><Relationship Id="rId724" Type="http://schemas.openxmlformats.org/officeDocument/2006/relationships/slide" Target="slides/slide720.xml"/><Relationship Id="rId723" Type="http://schemas.openxmlformats.org/officeDocument/2006/relationships/slide" Target="slides/slide719.xml"/><Relationship Id="rId722" Type="http://schemas.openxmlformats.org/officeDocument/2006/relationships/slide" Target="slides/slide718.xml"/><Relationship Id="rId721" Type="http://schemas.openxmlformats.org/officeDocument/2006/relationships/slide" Target="slides/slide717.xml"/><Relationship Id="rId720" Type="http://schemas.openxmlformats.org/officeDocument/2006/relationships/slide" Target="slides/slide716.xml"/><Relationship Id="rId72" Type="http://schemas.openxmlformats.org/officeDocument/2006/relationships/slide" Target="slides/slide69.xml"/><Relationship Id="rId719" Type="http://schemas.openxmlformats.org/officeDocument/2006/relationships/slide" Target="slides/slide715.xml"/><Relationship Id="rId718" Type="http://schemas.openxmlformats.org/officeDocument/2006/relationships/slide" Target="slides/slide714.xml"/><Relationship Id="rId717" Type="http://schemas.openxmlformats.org/officeDocument/2006/relationships/slide" Target="slides/slide713.xml"/><Relationship Id="rId716" Type="http://schemas.openxmlformats.org/officeDocument/2006/relationships/slide" Target="slides/slide712.xml"/><Relationship Id="rId715" Type="http://schemas.openxmlformats.org/officeDocument/2006/relationships/slide" Target="slides/slide711.xml"/><Relationship Id="rId714" Type="http://schemas.openxmlformats.org/officeDocument/2006/relationships/slide" Target="slides/slide710.xml"/><Relationship Id="rId713" Type="http://schemas.openxmlformats.org/officeDocument/2006/relationships/slide" Target="slides/slide709.xml"/><Relationship Id="rId712" Type="http://schemas.openxmlformats.org/officeDocument/2006/relationships/slide" Target="slides/slide708.xml"/><Relationship Id="rId711" Type="http://schemas.openxmlformats.org/officeDocument/2006/relationships/slide" Target="slides/slide707.xml"/><Relationship Id="rId710" Type="http://schemas.openxmlformats.org/officeDocument/2006/relationships/slide" Target="slides/slide706.xml"/><Relationship Id="rId71" Type="http://schemas.openxmlformats.org/officeDocument/2006/relationships/slide" Target="slides/slide68.xml"/><Relationship Id="rId709" Type="http://schemas.openxmlformats.org/officeDocument/2006/relationships/slide" Target="slides/slide705.xml"/><Relationship Id="rId708" Type="http://schemas.openxmlformats.org/officeDocument/2006/relationships/slide" Target="slides/slide704.xml"/><Relationship Id="rId707" Type="http://schemas.openxmlformats.org/officeDocument/2006/relationships/slide" Target="slides/slide703.xml"/><Relationship Id="rId706" Type="http://schemas.openxmlformats.org/officeDocument/2006/relationships/slide" Target="slides/slide702.xml"/><Relationship Id="rId705" Type="http://schemas.openxmlformats.org/officeDocument/2006/relationships/slide" Target="slides/slide701.xml"/><Relationship Id="rId704" Type="http://schemas.openxmlformats.org/officeDocument/2006/relationships/slide" Target="slides/slide700.xml"/><Relationship Id="rId703" Type="http://schemas.openxmlformats.org/officeDocument/2006/relationships/slide" Target="slides/slide699.xml"/><Relationship Id="rId702" Type="http://schemas.openxmlformats.org/officeDocument/2006/relationships/slide" Target="slides/slide698.xml"/><Relationship Id="rId701" Type="http://schemas.openxmlformats.org/officeDocument/2006/relationships/slide" Target="slides/slide697.xml"/><Relationship Id="rId700" Type="http://schemas.openxmlformats.org/officeDocument/2006/relationships/slide" Target="slides/slide696.xml"/><Relationship Id="rId70" Type="http://schemas.openxmlformats.org/officeDocument/2006/relationships/slide" Target="slides/slide67.xml"/><Relationship Id="rId7" Type="http://schemas.openxmlformats.org/officeDocument/2006/relationships/slide" Target="slides/slide4.xml"/><Relationship Id="rId699" Type="http://schemas.openxmlformats.org/officeDocument/2006/relationships/slide" Target="slides/slide695.xml"/><Relationship Id="rId698" Type="http://schemas.openxmlformats.org/officeDocument/2006/relationships/slide" Target="slides/slide694.xml"/><Relationship Id="rId697" Type="http://schemas.openxmlformats.org/officeDocument/2006/relationships/slide" Target="slides/slide693.xml"/><Relationship Id="rId696" Type="http://schemas.openxmlformats.org/officeDocument/2006/relationships/slide" Target="slides/slide692.xml"/><Relationship Id="rId695" Type="http://schemas.openxmlformats.org/officeDocument/2006/relationships/slide" Target="slides/slide691.xml"/><Relationship Id="rId694" Type="http://schemas.openxmlformats.org/officeDocument/2006/relationships/slide" Target="slides/slide690.xml"/><Relationship Id="rId693" Type="http://schemas.openxmlformats.org/officeDocument/2006/relationships/slide" Target="slides/slide689.xml"/><Relationship Id="rId692" Type="http://schemas.openxmlformats.org/officeDocument/2006/relationships/slide" Target="slides/slide688.xml"/><Relationship Id="rId691" Type="http://schemas.openxmlformats.org/officeDocument/2006/relationships/slide" Target="slides/slide687.xml"/><Relationship Id="rId690" Type="http://schemas.openxmlformats.org/officeDocument/2006/relationships/slide" Target="slides/slide686.xml"/><Relationship Id="rId69" Type="http://schemas.openxmlformats.org/officeDocument/2006/relationships/slide" Target="slides/slide66.xml"/><Relationship Id="rId689" Type="http://schemas.openxmlformats.org/officeDocument/2006/relationships/slide" Target="slides/slide685.xml"/><Relationship Id="rId688" Type="http://schemas.openxmlformats.org/officeDocument/2006/relationships/slide" Target="slides/slide684.xml"/><Relationship Id="rId687" Type="http://schemas.openxmlformats.org/officeDocument/2006/relationships/slide" Target="slides/slide683.xml"/><Relationship Id="rId686" Type="http://schemas.openxmlformats.org/officeDocument/2006/relationships/notesMaster" Target="notesMasters/notesMaster1.xml"/><Relationship Id="rId685" Type="http://schemas.openxmlformats.org/officeDocument/2006/relationships/slide" Target="slides/slide682.xml"/><Relationship Id="rId684" Type="http://schemas.openxmlformats.org/officeDocument/2006/relationships/slide" Target="slides/slide681.xml"/><Relationship Id="rId683" Type="http://schemas.openxmlformats.org/officeDocument/2006/relationships/slide" Target="slides/slide680.xml"/><Relationship Id="rId682" Type="http://schemas.openxmlformats.org/officeDocument/2006/relationships/slide" Target="slides/slide679.xml"/><Relationship Id="rId681" Type="http://schemas.openxmlformats.org/officeDocument/2006/relationships/slide" Target="slides/slide678.xml"/><Relationship Id="rId680" Type="http://schemas.openxmlformats.org/officeDocument/2006/relationships/slide" Target="slides/slide677.xml"/><Relationship Id="rId68" Type="http://schemas.openxmlformats.org/officeDocument/2006/relationships/slide" Target="slides/slide65.xml"/><Relationship Id="rId679" Type="http://schemas.openxmlformats.org/officeDocument/2006/relationships/slide" Target="slides/slide676.xml"/><Relationship Id="rId678" Type="http://schemas.openxmlformats.org/officeDocument/2006/relationships/slide" Target="slides/slide675.xml"/><Relationship Id="rId677" Type="http://schemas.openxmlformats.org/officeDocument/2006/relationships/slide" Target="slides/slide674.xml"/><Relationship Id="rId676" Type="http://schemas.openxmlformats.org/officeDocument/2006/relationships/slide" Target="slides/slide673.xml"/><Relationship Id="rId675" Type="http://schemas.openxmlformats.org/officeDocument/2006/relationships/slide" Target="slides/slide672.xml"/><Relationship Id="rId674" Type="http://schemas.openxmlformats.org/officeDocument/2006/relationships/slide" Target="slides/slide671.xml"/><Relationship Id="rId673" Type="http://schemas.openxmlformats.org/officeDocument/2006/relationships/slide" Target="slides/slide670.xml"/><Relationship Id="rId672" Type="http://schemas.openxmlformats.org/officeDocument/2006/relationships/slide" Target="slides/slide669.xml"/><Relationship Id="rId671" Type="http://schemas.openxmlformats.org/officeDocument/2006/relationships/slide" Target="slides/slide668.xml"/><Relationship Id="rId670" Type="http://schemas.openxmlformats.org/officeDocument/2006/relationships/slide" Target="slides/slide667.xml"/><Relationship Id="rId67" Type="http://schemas.openxmlformats.org/officeDocument/2006/relationships/slide" Target="slides/slide64.xml"/><Relationship Id="rId669" Type="http://schemas.openxmlformats.org/officeDocument/2006/relationships/slide" Target="slides/slide666.xml"/><Relationship Id="rId668" Type="http://schemas.openxmlformats.org/officeDocument/2006/relationships/slide" Target="slides/slide665.xml"/><Relationship Id="rId667" Type="http://schemas.openxmlformats.org/officeDocument/2006/relationships/slide" Target="slides/slide664.xml"/><Relationship Id="rId666" Type="http://schemas.openxmlformats.org/officeDocument/2006/relationships/slide" Target="slides/slide663.xml"/><Relationship Id="rId665" Type="http://schemas.openxmlformats.org/officeDocument/2006/relationships/slide" Target="slides/slide662.xml"/><Relationship Id="rId664" Type="http://schemas.openxmlformats.org/officeDocument/2006/relationships/slide" Target="slides/slide661.xml"/><Relationship Id="rId663" Type="http://schemas.openxmlformats.org/officeDocument/2006/relationships/slide" Target="slides/slide660.xml"/><Relationship Id="rId662" Type="http://schemas.openxmlformats.org/officeDocument/2006/relationships/slide" Target="slides/slide659.xml"/><Relationship Id="rId661" Type="http://schemas.openxmlformats.org/officeDocument/2006/relationships/slide" Target="slides/slide658.xml"/><Relationship Id="rId660" Type="http://schemas.openxmlformats.org/officeDocument/2006/relationships/slide" Target="slides/slide657.xml"/><Relationship Id="rId66" Type="http://schemas.openxmlformats.org/officeDocument/2006/relationships/slide" Target="slides/slide63.xml"/><Relationship Id="rId659" Type="http://schemas.openxmlformats.org/officeDocument/2006/relationships/slide" Target="slides/slide656.xml"/><Relationship Id="rId658" Type="http://schemas.openxmlformats.org/officeDocument/2006/relationships/slide" Target="slides/slide655.xml"/><Relationship Id="rId657" Type="http://schemas.openxmlformats.org/officeDocument/2006/relationships/slide" Target="slides/slide654.xml"/><Relationship Id="rId656" Type="http://schemas.openxmlformats.org/officeDocument/2006/relationships/slide" Target="slides/slide653.xml"/><Relationship Id="rId655" Type="http://schemas.openxmlformats.org/officeDocument/2006/relationships/slide" Target="slides/slide652.xml"/><Relationship Id="rId654" Type="http://schemas.openxmlformats.org/officeDocument/2006/relationships/slide" Target="slides/slide651.xml"/><Relationship Id="rId653" Type="http://schemas.openxmlformats.org/officeDocument/2006/relationships/slide" Target="slides/slide650.xml"/><Relationship Id="rId652" Type="http://schemas.openxmlformats.org/officeDocument/2006/relationships/slide" Target="slides/slide649.xml"/><Relationship Id="rId651" Type="http://schemas.openxmlformats.org/officeDocument/2006/relationships/slide" Target="slides/slide648.xml"/><Relationship Id="rId650" Type="http://schemas.openxmlformats.org/officeDocument/2006/relationships/slide" Target="slides/slide647.xml"/><Relationship Id="rId65" Type="http://schemas.openxmlformats.org/officeDocument/2006/relationships/slide" Target="slides/slide62.xml"/><Relationship Id="rId649" Type="http://schemas.openxmlformats.org/officeDocument/2006/relationships/slide" Target="slides/slide646.xml"/><Relationship Id="rId648" Type="http://schemas.openxmlformats.org/officeDocument/2006/relationships/slide" Target="slides/slide645.xml"/><Relationship Id="rId647" Type="http://schemas.openxmlformats.org/officeDocument/2006/relationships/slide" Target="slides/slide644.xml"/><Relationship Id="rId646" Type="http://schemas.openxmlformats.org/officeDocument/2006/relationships/slide" Target="slides/slide643.xml"/><Relationship Id="rId645" Type="http://schemas.openxmlformats.org/officeDocument/2006/relationships/slide" Target="slides/slide642.xml"/><Relationship Id="rId644" Type="http://schemas.openxmlformats.org/officeDocument/2006/relationships/slide" Target="slides/slide641.xml"/><Relationship Id="rId643" Type="http://schemas.openxmlformats.org/officeDocument/2006/relationships/slide" Target="slides/slide640.xml"/><Relationship Id="rId642" Type="http://schemas.openxmlformats.org/officeDocument/2006/relationships/slide" Target="slides/slide639.xml"/><Relationship Id="rId641" Type="http://schemas.openxmlformats.org/officeDocument/2006/relationships/slide" Target="slides/slide638.xml"/><Relationship Id="rId640" Type="http://schemas.openxmlformats.org/officeDocument/2006/relationships/slide" Target="slides/slide637.xml"/><Relationship Id="rId64" Type="http://schemas.openxmlformats.org/officeDocument/2006/relationships/slide" Target="slides/slide61.xml"/><Relationship Id="rId639" Type="http://schemas.openxmlformats.org/officeDocument/2006/relationships/slide" Target="slides/slide636.xml"/><Relationship Id="rId638" Type="http://schemas.openxmlformats.org/officeDocument/2006/relationships/slide" Target="slides/slide635.xml"/><Relationship Id="rId637" Type="http://schemas.openxmlformats.org/officeDocument/2006/relationships/slide" Target="slides/slide634.xml"/><Relationship Id="rId636" Type="http://schemas.openxmlformats.org/officeDocument/2006/relationships/slide" Target="slides/slide633.xml"/><Relationship Id="rId635" Type="http://schemas.openxmlformats.org/officeDocument/2006/relationships/slide" Target="slides/slide632.xml"/><Relationship Id="rId634" Type="http://schemas.openxmlformats.org/officeDocument/2006/relationships/slide" Target="slides/slide631.xml"/><Relationship Id="rId633" Type="http://schemas.openxmlformats.org/officeDocument/2006/relationships/slide" Target="slides/slide630.xml"/><Relationship Id="rId632" Type="http://schemas.openxmlformats.org/officeDocument/2006/relationships/slide" Target="slides/slide629.xml"/><Relationship Id="rId631" Type="http://schemas.openxmlformats.org/officeDocument/2006/relationships/slide" Target="slides/slide628.xml"/><Relationship Id="rId630" Type="http://schemas.openxmlformats.org/officeDocument/2006/relationships/slide" Target="slides/slide627.xml"/><Relationship Id="rId63" Type="http://schemas.openxmlformats.org/officeDocument/2006/relationships/slide" Target="slides/slide60.xml"/><Relationship Id="rId629" Type="http://schemas.openxmlformats.org/officeDocument/2006/relationships/slide" Target="slides/slide626.xml"/><Relationship Id="rId628" Type="http://schemas.openxmlformats.org/officeDocument/2006/relationships/slide" Target="slides/slide625.xml"/><Relationship Id="rId627" Type="http://schemas.openxmlformats.org/officeDocument/2006/relationships/slide" Target="slides/slide624.xml"/><Relationship Id="rId626" Type="http://schemas.openxmlformats.org/officeDocument/2006/relationships/slide" Target="slides/slide623.xml"/><Relationship Id="rId625" Type="http://schemas.openxmlformats.org/officeDocument/2006/relationships/slide" Target="slides/slide622.xml"/><Relationship Id="rId624" Type="http://schemas.openxmlformats.org/officeDocument/2006/relationships/slide" Target="slides/slide621.xml"/><Relationship Id="rId623" Type="http://schemas.openxmlformats.org/officeDocument/2006/relationships/slide" Target="slides/slide620.xml"/><Relationship Id="rId622" Type="http://schemas.openxmlformats.org/officeDocument/2006/relationships/slide" Target="slides/slide619.xml"/><Relationship Id="rId621" Type="http://schemas.openxmlformats.org/officeDocument/2006/relationships/slide" Target="slides/slide618.xml"/><Relationship Id="rId620" Type="http://schemas.openxmlformats.org/officeDocument/2006/relationships/slide" Target="slides/slide617.xml"/><Relationship Id="rId62" Type="http://schemas.openxmlformats.org/officeDocument/2006/relationships/slide" Target="slides/slide59.xml"/><Relationship Id="rId619" Type="http://schemas.openxmlformats.org/officeDocument/2006/relationships/slide" Target="slides/slide616.xml"/><Relationship Id="rId618" Type="http://schemas.openxmlformats.org/officeDocument/2006/relationships/slide" Target="slides/slide615.xml"/><Relationship Id="rId617" Type="http://schemas.openxmlformats.org/officeDocument/2006/relationships/slide" Target="slides/slide614.xml"/><Relationship Id="rId616" Type="http://schemas.openxmlformats.org/officeDocument/2006/relationships/slide" Target="slides/slide613.xml"/><Relationship Id="rId615" Type="http://schemas.openxmlformats.org/officeDocument/2006/relationships/slide" Target="slides/slide612.xml"/><Relationship Id="rId614" Type="http://schemas.openxmlformats.org/officeDocument/2006/relationships/slide" Target="slides/slide611.xml"/><Relationship Id="rId613" Type="http://schemas.openxmlformats.org/officeDocument/2006/relationships/slide" Target="slides/slide610.xml"/><Relationship Id="rId612" Type="http://schemas.openxmlformats.org/officeDocument/2006/relationships/slide" Target="slides/slide609.xml"/><Relationship Id="rId611" Type="http://schemas.openxmlformats.org/officeDocument/2006/relationships/slide" Target="slides/slide608.xml"/><Relationship Id="rId610" Type="http://schemas.openxmlformats.org/officeDocument/2006/relationships/slide" Target="slides/slide607.xml"/><Relationship Id="rId61" Type="http://schemas.openxmlformats.org/officeDocument/2006/relationships/slide" Target="slides/slide58.xml"/><Relationship Id="rId609" Type="http://schemas.openxmlformats.org/officeDocument/2006/relationships/slide" Target="slides/slide606.xml"/><Relationship Id="rId608" Type="http://schemas.openxmlformats.org/officeDocument/2006/relationships/slide" Target="slides/slide605.xml"/><Relationship Id="rId607" Type="http://schemas.openxmlformats.org/officeDocument/2006/relationships/slide" Target="slides/slide604.xml"/><Relationship Id="rId606" Type="http://schemas.openxmlformats.org/officeDocument/2006/relationships/slide" Target="slides/slide603.xml"/><Relationship Id="rId605" Type="http://schemas.openxmlformats.org/officeDocument/2006/relationships/slide" Target="slides/slide602.xml"/><Relationship Id="rId604" Type="http://schemas.openxmlformats.org/officeDocument/2006/relationships/slide" Target="slides/slide601.xml"/><Relationship Id="rId603" Type="http://schemas.openxmlformats.org/officeDocument/2006/relationships/slide" Target="slides/slide600.xml"/><Relationship Id="rId602" Type="http://schemas.openxmlformats.org/officeDocument/2006/relationships/slide" Target="slides/slide599.xml"/><Relationship Id="rId601" Type="http://schemas.openxmlformats.org/officeDocument/2006/relationships/slide" Target="slides/slide598.xml"/><Relationship Id="rId600" Type="http://schemas.openxmlformats.org/officeDocument/2006/relationships/slide" Target="slides/slide597.xml"/><Relationship Id="rId60" Type="http://schemas.openxmlformats.org/officeDocument/2006/relationships/slide" Target="slides/slide57.xml"/><Relationship Id="rId6" Type="http://schemas.openxmlformats.org/officeDocument/2006/relationships/slide" Target="slides/slide3.xml"/><Relationship Id="rId599" Type="http://schemas.openxmlformats.org/officeDocument/2006/relationships/slide" Target="slides/slide596.xml"/><Relationship Id="rId598" Type="http://schemas.openxmlformats.org/officeDocument/2006/relationships/slide" Target="slides/slide595.xml"/><Relationship Id="rId597" Type="http://schemas.openxmlformats.org/officeDocument/2006/relationships/slide" Target="slides/slide594.xml"/><Relationship Id="rId596" Type="http://schemas.openxmlformats.org/officeDocument/2006/relationships/slide" Target="slides/slide593.xml"/><Relationship Id="rId595" Type="http://schemas.openxmlformats.org/officeDocument/2006/relationships/slide" Target="slides/slide592.xml"/><Relationship Id="rId594" Type="http://schemas.openxmlformats.org/officeDocument/2006/relationships/slide" Target="slides/slide591.xml"/><Relationship Id="rId593" Type="http://schemas.openxmlformats.org/officeDocument/2006/relationships/slide" Target="slides/slide590.xml"/><Relationship Id="rId592" Type="http://schemas.openxmlformats.org/officeDocument/2006/relationships/slide" Target="slides/slide589.xml"/><Relationship Id="rId591" Type="http://schemas.openxmlformats.org/officeDocument/2006/relationships/slide" Target="slides/slide588.xml"/><Relationship Id="rId590" Type="http://schemas.openxmlformats.org/officeDocument/2006/relationships/slide" Target="slides/slide587.xml"/><Relationship Id="rId59" Type="http://schemas.openxmlformats.org/officeDocument/2006/relationships/slide" Target="slides/slide56.xml"/><Relationship Id="rId589" Type="http://schemas.openxmlformats.org/officeDocument/2006/relationships/slide" Target="slides/slide586.xml"/><Relationship Id="rId588" Type="http://schemas.openxmlformats.org/officeDocument/2006/relationships/slide" Target="slides/slide585.xml"/><Relationship Id="rId587" Type="http://schemas.openxmlformats.org/officeDocument/2006/relationships/slide" Target="slides/slide584.xml"/><Relationship Id="rId586" Type="http://schemas.openxmlformats.org/officeDocument/2006/relationships/slide" Target="slides/slide583.xml"/><Relationship Id="rId585" Type="http://schemas.openxmlformats.org/officeDocument/2006/relationships/slide" Target="slides/slide582.xml"/><Relationship Id="rId584" Type="http://schemas.openxmlformats.org/officeDocument/2006/relationships/slide" Target="slides/slide581.xml"/><Relationship Id="rId583" Type="http://schemas.openxmlformats.org/officeDocument/2006/relationships/slide" Target="slides/slide580.xml"/><Relationship Id="rId582" Type="http://schemas.openxmlformats.org/officeDocument/2006/relationships/slide" Target="slides/slide579.xml"/><Relationship Id="rId581" Type="http://schemas.openxmlformats.org/officeDocument/2006/relationships/slide" Target="slides/slide578.xml"/><Relationship Id="rId580" Type="http://schemas.openxmlformats.org/officeDocument/2006/relationships/slide" Target="slides/slide577.xml"/><Relationship Id="rId58" Type="http://schemas.openxmlformats.org/officeDocument/2006/relationships/slide" Target="slides/slide55.xml"/><Relationship Id="rId579" Type="http://schemas.openxmlformats.org/officeDocument/2006/relationships/slide" Target="slides/slide576.xml"/><Relationship Id="rId578" Type="http://schemas.openxmlformats.org/officeDocument/2006/relationships/slide" Target="slides/slide575.xml"/><Relationship Id="rId577" Type="http://schemas.openxmlformats.org/officeDocument/2006/relationships/slide" Target="slides/slide574.xml"/><Relationship Id="rId576" Type="http://schemas.openxmlformats.org/officeDocument/2006/relationships/slide" Target="slides/slide573.xml"/><Relationship Id="rId575" Type="http://schemas.openxmlformats.org/officeDocument/2006/relationships/slide" Target="slides/slide572.xml"/><Relationship Id="rId574" Type="http://schemas.openxmlformats.org/officeDocument/2006/relationships/slide" Target="slides/slide571.xml"/><Relationship Id="rId573" Type="http://schemas.openxmlformats.org/officeDocument/2006/relationships/slide" Target="slides/slide570.xml"/><Relationship Id="rId572" Type="http://schemas.openxmlformats.org/officeDocument/2006/relationships/slide" Target="slides/slide569.xml"/><Relationship Id="rId571" Type="http://schemas.openxmlformats.org/officeDocument/2006/relationships/slide" Target="slides/slide568.xml"/><Relationship Id="rId570" Type="http://schemas.openxmlformats.org/officeDocument/2006/relationships/slide" Target="slides/slide567.xml"/><Relationship Id="rId57" Type="http://schemas.openxmlformats.org/officeDocument/2006/relationships/slide" Target="slides/slide54.xml"/><Relationship Id="rId569" Type="http://schemas.openxmlformats.org/officeDocument/2006/relationships/slide" Target="slides/slide566.xml"/><Relationship Id="rId568" Type="http://schemas.openxmlformats.org/officeDocument/2006/relationships/slide" Target="slides/slide565.xml"/><Relationship Id="rId567" Type="http://schemas.openxmlformats.org/officeDocument/2006/relationships/slide" Target="slides/slide564.xml"/><Relationship Id="rId566" Type="http://schemas.openxmlformats.org/officeDocument/2006/relationships/slide" Target="slides/slide563.xml"/><Relationship Id="rId565" Type="http://schemas.openxmlformats.org/officeDocument/2006/relationships/slide" Target="slides/slide562.xml"/><Relationship Id="rId564" Type="http://schemas.openxmlformats.org/officeDocument/2006/relationships/slide" Target="slides/slide561.xml"/><Relationship Id="rId563" Type="http://schemas.openxmlformats.org/officeDocument/2006/relationships/slide" Target="slides/slide560.xml"/><Relationship Id="rId562" Type="http://schemas.openxmlformats.org/officeDocument/2006/relationships/slide" Target="slides/slide559.xml"/><Relationship Id="rId561" Type="http://schemas.openxmlformats.org/officeDocument/2006/relationships/slide" Target="slides/slide558.xml"/><Relationship Id="rId560" Type="http://schemas.openxmlformats.org/officeDocument/2006/relationships/slide" Target="slides/slide557.xml"/><Relationship Id="rId56" Type="http://schemas.openxmlformats.org/officeDocument/2006/relationships/slide" Target="slides/slide53.xml"/><Relationship Id="rId559" Type="http://schemas.openxmlformats.org/officeDocument/2006/relationships/slide" Target="slides/slide556.xml"/><Relationship Id="rId558" Type="http://schemas.openxmlformats.org/officeDocument/2006/relationships/slide" Target="slides/slide555.xml"/><Relationship Id="rId557" Type="http://schemas.openxmlformats.org/officeDocument/2006/relationships/slide" Target="slides/slide554.xml"/><Relationship Id="rId556" Type="http://schemas.openxmlformats.org/officeDocument/2006/relationships/slide" Target="slides/slide553.xml"/><Relationship Id="rId555" Type="http://schemas.openxmlformats.org/officeDocument/2006/relationships/slide" Target="slides/slide552.xml"/><Relationship Id="rId554" Type="http://schemas.openxmlformats.org/officeDocument/2006/relationships/slide" Target="slides/slide551.xml"/><Relationship Id="rId553" Type="http://schemas.openxmlformats.org/officeDocument/2006/relationships/slide" Target="slides/slide550.xml"/><Relationship Id="rId552" Type="http://schemas.openxmlformats.org/officeDocument/2006/relationships/slide" Target="slides/slide549.xml"/><Relationship Id="rId551" Type="http://schemas.openxmlformats.org/officeDocument/2006/relationships/slide" Target="slides/slide548.xml"/><Relationship Id="rId550" Type="http://schemas.openxmlformats.org/officeDocument/2006/relationships/slide" Target="slides/slide547.xml"/><Relationship Id="rId55" Type="http://schemas.openxmlformats.org/officeDocument/2006/relationships/slide" Target="slides/slide52.xml"/><Relationship Id="rId549" Type="http://schemas.openxmlformats.org/officeDocument/2006/relationships/slide" Target="slides/slide546.xml"/><Relationship Id="rId548" Type="http://schemas.openxmlformats.org/officeDocument/2006/relationships/slide" Target="slides/slide545.xml"/><Relationship Id="rId547" Type="http://schemas.openxmlformats.org/officeDocument/2006/relationships/slide" Target="slides/slide544.xml"/><Relationship Id="rId546" Type="http://schemas.openxmlformats.org/officeDocument/2006/relationships/slide" Target="slides/slide543.xml"/><Relationship Id="rId545" Type="http://schemas.openxmlformats.org/officeDocument/2006/relationships/slide" Target="slides/slide542.xml"/><Relationship Id="rId544" Type="http://schemas.openxmlformats.org/officeDocument/2006/relationships/slide" Target="slides/slide541.xml"/><Relationship Id="rId543" Type="http://schemas.openxmlformats.org/officeDocument/2006/relationships/slide" Target="slides/slide540.xml"/><Relationship Id="rId542" Type="http://schemas.openxmlformats.org/officeDocument/2006/relationships/slide" Target="slides/slide539.xml"/><Relationship Id="rId541" Type="http://schemas.openxmlformats.org/officeDocument/2006/relationships/slide" Target="slides/slide538.xml"/><Relationship Id="rId540" Type="http://schemas.openxmlformats.org/officeDocument/2006/relationships/slide" Target="slides/slide537.xml"/><Relationship Id="rId54" Type="http://schemas.openxmlformats.org/officeDocument/2006/relationships/slide" Target="slides/slide51.xml"/><Relationship Id="rId539" Type="http://schemas.openxmlformats.org/officeDocument/2006/relationships/slide" Target="slides/slide536.xml"/><Relationship Id="rId538" Type="http://schemas.openxmlformats.org/officeDocument/2006/relationships/slide" Target="slides/slide535.xml"/><Relationship Id="rId537" Type="http://schemas.openxmlformats.org/officeDocument/2006/relationships/slide" Target="slides/slide534.xml"/><Relationship Id="rId536" Type="http://schemas.openxmlformats.org/officeDocument/2006/relationships/slide" Target="slides/slide533.xml"/><Relationship Id="rId535" Type="http://schemas.openxmlformats.org/officeDocument/2006/relationships/slide" Target="slides/slide532.xml"/><Relationship Id="rId534" Type="http://schemas.openxmlformats.org/officeDocument/2006/relationships/slide" Target="slides/slide531.xml"/><Relationship Id="rId533" Type="http://schemas.openxmlformats.org/officeDocument/2006/relationships/slide" Target="slides/slide530.xml"/><Relationship Id="rId532" Type="http://schemas.openxmlformats.org/officeDocument/2006/relationships/slide" Target="slides/slide529.xml"/><Relationship Id="rId531" Type="http://schemas.openxmlformats.org/officeDocument/2006/relationships/slide" Target="slides/slide528.xml"/><Relationship Id="rId530" Type="http://schemas.openxmlformats.org/officeDocument/2006/relationships/slide" Target="slides/slide527.xml"/><Relationship Id="rId53" Type="http://schemas.openxmlformats.org/officeDocument/2006/relationships/slide" Target="slides/slide50.xml"/><Relationship Id="rId529" Type="http://schemas.openxmlformats.org/officeDocument/2006/relationships/slide" Target="slides/slide526.xml"/><Relationship Id="rId528" Type="http://schemas.openxmlformats.org/officeDocument/2006/relationships/slide" Target="slides/slide525.xml"/><Relationship Id="rId527" Type="http://schemas.openxmlformats.org/officeDocument/2006/relationships/slide" Target="slides/slide524.xml"/><Relationship Id="rId526" Type="http://schemas.openxmlformats.org/officeDocument/2006/relationships/slide" Target="slides/slide523.xml"/><Relationship Id="rId525" Type="http://schemas.openxmlformats.org/officeDocument/2006/relationships/slide" Target="slides/slide522.xml"/><Relationship Id="rId524" Type="http://schemas.openxmlformats.org/officeDocument/2006/relationships/slide" Target="slides/slide521.xml"/><Relationship Id="rId523" Type="http://schemas.openxmlformats.org/officeDocument/2006/relationships/slide" Target="slides/slide520.xml"/><Relationship Id="rId522" Type="http://schemas.openxmlformats.org/officeDocument/2006/relationships/slide" Target="slides/slide519.xml"/><Relationship Id="rId521" Type="http://schemas.openxmlformats.org/officeDocument/2006/relationships/slide" Target="slides/slide518.xml"/><Relationship Id="rId520" Type="http://schemas.openxmlformats.org/officeDocument/2006/relationships/slide" Target="slides/slide517.xml"/><Relationship Id="rId52" Type="http://schemas.openxmlformats.org/officeDocument/2006/relationships/slide" Target="slides/slide49.xml"/><Relationship Id="rId519" Type="http://schemas.openxmlformats.org/officeDocument/2006/relationships/slide" Target="slides/slide516.xml"/><Relationship Id="rId518" Type="http://schemas.openxmlformats.org/officeDocument/2006/relationships/slide" Target="slides/slide515.xml"/><Relationship Id="rId517" Type="http://schemas.openxmlformats.org/officeDocument/2006/relationships/slide" Target="slides/slide514.xml"/><Relationship Id="rId516" Type="http://schemas.openxmlformats.org/officeDocument/2006/relationships/slide" Target="slides/slide513.xml"/><Relationship Id="rId515" Type="http://schemas.openxmlformats.org/officeDocument/2006/relationships/slide" Target="slides/slide512.xml"/><Relationship Id="rId514" Type="http://schemas.openxmlformats.org/officeDocument/2006/relationships/slide" Target="slides/slide511.xml"/><Relationship Id="rId513" Type="http://schemas.openxmlformats.org/officeDocument/2006/relationships/slide" Target="slides/slide510.xml"/><Relationship Id="rId512" Type="http://schemas.openxmlformats.org/officeDocument/2006/relationships/slide" Target="slides/slide509.xml"/><Relationship Id="rId511" Type="http://schemas.openxmlformats.org/officeDocument/2006/relationships/slide" Target="slides/slide508.xml"/><Relationship Id="rId510" Type="http://schemas.openxmlformats.org/officeDocument/2006/relationships/slide" Target="slides/slide507.xml"/><Relationship Id="rId51" Type="http://schemas.openxmlformats.org/officeDocument/2006/relationships/slide" Target="slides/slide48.xml"/><Relationship Id="rId509" Type="http://schemas.openxmlformats.org/officeDocument/2006/relationships/slide" Target="slides/slide506.xml"/><Relationship Id="rId508" Type="http://schemas.openxmlformats.org/officeDocument/2006/relationships/slide" Target="slides/slide505.xml"/><Relationship Id="rId507" Type="http://schemas.openxmlformats.org/officeDocument/2006/relationships/slide" Target="slides/slide504.xml"/><Relationship Id="rId506" Type="http://schemas.openxmlformats.org/officeDocument/2006/relationships/slide" Target="slides/slide503.xml"/><Relationship Id="rId505" Type="http://schemas.openxmlformats.org/officeDocument/2006/relationships/slide" Target="slides/slide502.xml"/><Relationship Id="rId504" Type="http://schemas.openxmlformats.org/officeDocument/2006/relationships/slide" Target="slides/slide501.xml"/><Relationship Id="rId503" Type="http://schemas.openxmlformats.org/officeDocument/2006/relationships/slide" Target="slides/slide500.xml"/><Relationship Id="rId502" Type="http://schemas.openxmlformats.org/officeDocument/2006/relationships/slide" Target="slides/slide499.xml"/><Relationship Id="rId501" Type="http://schemas.openxmlformats.org/officeDocument/2006/relationships/slide" Target="slides/slide498.xml"/><Relationship Id="rId500" Type="http://schemas.openxmlformats.org/officeDocument/2006/relationships/slide" Target="slides/slide497.xml"/><Relationship Id="rId50" Type="http://schemas.openxmlformats.org/officeDocument/2006/relationships/slide" Target="slides/slide47.xml"/><Relationship Id="rId5" Type="http://schemas.openxmlformats.org/officeDocument/2006/relationships/slide" Target="slides/slide2.xml"/><Relationship Id="rId499" Type="http://schemas.openxmlformats.org/officeDocument/2006/relationships/slide" Target="slides/slide496.xml"/><Relationship Id="rId498" Type="http://schemas.openxmlformats.org/officeDocument/2006/relationships/slide" Target="slides/slide495.xml"/><Relationship Id="rId497" Type="http://schemas.openxmlformats.org/officeDocument/2006/relationships/slide" Target="slides/slide494.xml"/><Relationship Id="rId496" Type="http://schemas.openxmlformats.org/officeDocument/2006/relationships/slide" Target="slides/slide493.xml"/><Relationship Id="rId495" Type="http://schemas.openxmlformats.org/officeDocument/2006/relationships/slide" Target="slides/slide492.xml"/><Relationship Id="rId494" Type="http://schemas.openxmlformats.org/officeDocument/2006/relationships/slide" Target="slides/slide491.xml"/><Relationship Id="rId493" Type="http://schemas.openxmlformats.org/officeDocument/2006/relationships/slide" Target="slides/slide490.xml"/><Relationship Id="rId492" Type="http://schemas.openxmlformats.org/officeDocument/2006/relationships/slide" Target="slides/slide489.xml"/><Relationship Id="rId491" Type="http://schemas.openxmlformats.org/officeDocument/2006/relationships/slide" Target="slides/slide488.xml"/><Relationship Id="rId490" Type="http://schemas.openxmlformats.org/officeDocument/2006/relationships/slide" Target="slides/slide487.xml"/><Relationship Id="rId49" Type="http://schemas.openxmlformats.org/officeDocument/2006/relationships/slide" Target="slides/slide46.xml"/><Relationship Id="rId489" Type="http://schemas.openxmlformats.org/officeDocument/2006/relationships/slide" Target="slides/slide486.xml"/><Relationship Id="rId488" Type="http://schemas.openxmlformats.org/officeDocument/2006/relationships/slide" Target="slides/slide485.xml"/><Relationship Id="rId487" Type="http://schemas.openxmlformats.org/officeDocument/2006/relationships/slide" Target="slides/slide484.xml"/><Relationship Id="rId486" Type="http://schemas.openxmlformats.org/officeDocument/2006/relationships/slide" Target="slides/slide483.xml"/><Relationship Id="rId485" Type="http://schemas.openxmlformats.org/officeDocument/2006/relationships/slide" Target="slides/slide482.xml"/><Relationship Id="rId484" Type="http://schemas.openxmlformats.org/officeDocument/2006/relationships/slide" Target="slides/slide481.xml"/><Relationship Id="rId483" Type="http://schemas.openxmlformats.org/officeDocument/2006/relationships/slide" Target="slides/slide480.xml"/><Relationship Id="rId482" Type="http://schemas.openxmlformats.org/officeDocument/2006/relationships/slide" Target="slides/slide479.xml"/><Relationship Id="rId481" Type="http://schemas.openxmlformats.org/officeDocument/2006/relationships/slide" Target="slides/slide478.xml"/><Relationship Id="rId480" Type="http://schemas.openxmlformats.org/officeDocument/2006/relationships/slide" Target="slides/slide477.xml"/><Relationship Id="rId48" Type="http://schemas.openxmlformats.org/officeDocument/2006/relationships/slide" Target="slides/slide45.xml"/><Relationship Id="rId479" Type="http://schemas.openxmlformats.org/officeDocument/2006/relationships/slide" Target="slides/slide476.xml"/><Relationship Id="rId478" Type="http://schemas.openxmlformats.org/officeDocument/2006/relationships/slide" Target="slides/slide475.xml"/><Relationship Id="rId477" Type="http://schemas.openxmlformats.org/officeDocument/2006/relationships/slide" Target="slides/slide474.xml"/><Relationship Id="rId476" Type="http://schemas.openxmlformats.org/officeDocument/2006/relationships/slide" Target="slides/slide473.xml"/><Relationship Id="rId475" Type="http://schemas.openxmlformats.org/officeDocument/2006/relationships/slide" Target="slides/slide472.xml"/><Relationship Id="rId474" Type="http://schemas.openxmlformats.org/officeDocument/2006/relationships/slide" Target="slides/slide471.xml"/><Relationship Id="rId473" Type="http://schemas.openxmlformats.org/officeDocument/2006/relationships/slide" Target="slides/slide470.xml"/><Relationship Id="rId472" Type="http://schemas.openxmlformats.org/officeDocument/2006/relationships/slide" Target="slides/slide469.xml"/><Relationship Id="rId471" Type="http://schemas.openxmlformats.org/officeDocument/2006/relationships/slide" Target="slides/slide468.xml"/><Relationship Id="rId470" Type="http://schemas.openxmlformats.org/officeDocument/2006/relationships/slide" Target="slides/slide467.xml"/><Relationship Id="rId47" Type="http://schemas.openxmlformats.org/officeDocument/2006/relationships/slide" Target="slides/slide44.xml"/><Relationship Id="rId469" Type="http://schemas.openxmlformats.org/officeDocument/2006/relationships/slide" Target="slides/slide466.xml"/><Relationship Id="rId468" Type="http://schemas.openxmlformats.org/officeDocument/2006/relationships/slide" Target="slides/slide465.xml"/><Relationship Id="rId467" Type="http://schemas.openxmlformats.org/officeDocument/2006/relationships/slide" Target="slides/slide464.xml"/><Relationship Id="rId466" Type="http://schemas.openxmlformats.org/officeDocument/2006/relationships/slide" Target="slides/slide463.xml"/><Relationship Id="rId465" Type="http://schemas.openxmlformats.org/officeDocument/2006/relationships/slide" Target="slides/slide462.xml"/><Relationship Id="rId464" Type="http://schemas.openxmlformats.org/officeDocument/2006/relationships/slide" Target="slides/slide461.xml"/><Relationship Id="rId463" Type="http://schemas.openxmlformats.org/officeDocument/2006/relationships/slide" Target="slides/slide460.xml"/><Relationship Id="rId462" Type="http://schemas.openxmlformats.org/officeDocument/2006/relationships/slide" Target="slides/slide459.xml"/><Relationship Id="rId461" Type="http://schemas.openxmlformats.org/officeDocument/2006/relationships/slide" Target="slides/slide458.xml"/><Relationship Id="rId460" Type="http://schemas.openxmlformats.org/officeDocument/2006/relationships/slide" Target="slides/slide457.xml"/><Relationship Id="rId46" Type="http://schemas.openxmlformats.org/officeDocument/2006/relationships/slide" Target="slides/slide43.xml"/><Relationship Id="rId459" Type="http://schemas.openxmlformats.org/officeDocument/2006/relationships/slide" Target="slides/slide456.xml"/><Relationship Id="rId458" Type="http://schemas.openxmlformats.org/officeDocument/2006/relationships/slide" Target="slides/slide455.xml"/><Relationship Id="rId457" Type="http://schemas.openxmlformats.org/officeDocument/2006/relationships/slide" Target="slides/slide454.xml"/><Relationship Id="rId456" Type="http://schemas.openxmlformats.org/officeDocument/2006/relationships/slide" Target="slides/slide453.xml"/><Relationship Id="rId455" Type="http://schemas.openxmlformats.org/officeDocument/2006/relationships/slide" Target="slides/slide452.xml"/><Relationship Id="rId454" Type="http://schemas.openxmlformats.org/officeDocument/2006/relationships/slide" Target="slides/slide451.xml"/><Relationship Id="rId453" Type="http://schemas.openxmlformats.org/officeDocument/2006/relationships/slide" Target="slides/slide450.xml"/><Relationship Id="rId452" Type="http://schemas.openxmlformats.org/officeDocument/2006/relationships/slide" Target="slides/slide449.xml"/><Relationship Id="rId451" Type="http://schemas.openxmlformats.org/officeDocument/2006/relationships/slide" Target="slides/slide448.xml"/><Relationship Id="rId450" Type="http://schemas.openxmlformats.org/officeDocument/2006/relationships/slide" Target="slides/slide447.xml"/><Relationship Id="rId45" Type="http://schemas.openxmlformats.org/officeDocument/2006/relationships/slide" Target="slides/slide42.xml"/><Relationship Id="rId449" Type="http://schemas.openxmlformats.org/officeDocument/2006/relationships/slide" Target="slides/slide446.xml"/><Relationship Id="rId448" Type="http://schemas.openxmlformats.org/officeDocument/2006/relationships/slide" Target="slides/slide445.xml"/><Relationship Id="rId447" Type="http://schemas.openxmlformats.org/officeDocument/2006/relationships/slide" Target="slides/slide444.xml"/><Relationship Id="rId446" Type="http://schemas.openxmlformats.org/officeDocument/2006/relationships/slide" Target="slides/slide443.xml"/><Relationship Id="rId445" Type="http://schemas.openxmlformats.org/officeDocument/2006/relationships/slide" Target="slides/slide442.xml"/><Relationship Id="rId444" Type="http://schemas.openxmlformats.org/officeDocument/2006/relationships/slide" Target="slides/slide441.xml"/><Relationship Id="rId443" Type="http://schemas.openxmlformats.org/officeDocument/2006/relationships/slide" Target="slides/slide440.xml"/><Relationship Id="rId442" Type="http://schemas.openxmlformats.org/officeDocument/2006/relationships/slide" Target="slides/slide439.xml"/><Relationship Id="rId441" Type="http://schemas.openxmlformats.org/officeDocument/2006/relationships/slide" Target="slides/slide438.xml"/><Relationship Id="rId440" Type="http://schemas.openxmlformats.org/officeDocument/2006/relationships/slide" Target="slides/slide437.xml"/><Relationship Id="rId44" Type="http://schemas.openxmlformats.org/officeDocument/2006/relationships/slide" Target="slides/slide41.xml"/><Relationship Id="rId439" Type="http://schemas.openxmlformats.org/officeDocument/2006/relationships/slide" Target="slides/slide436.xml"/><Relationship Id="rId438" Type="http://schemas.openxmlformats.org/officeDocument/2006/relationships/slide" Target="slides/slide435.xml"/><Relationship Id="rId437" Type="http://schemas.openxmlformats.org/officeDocument/2006/relationships/slide" Target="slides/slide434.xml"/><Relationship Id="rId436" Type="http://schemas.openxmlformats.org/officeDocument/2006/relationships/slide" Target="slides/slide433.xml"/><Relationship Id="rId435" Type="http://schemas.openxmlformats.org/officeDocument/2006/relationships/slide" Target="slides/slide432.xml"/><Relationship Id="rId434" Type="http://schemas.openxmlformats.org/officeDocument/2006/relationships/slide" Target="slides/slide431.xml"/><Relationship Id="rId433" Type="http://schemas.openxmlformats.org/officeDocument/2006/relationships/slide" Target="slides/slide430.xml"/><Relationship Id="rId432" Type="http://schemas.openxmlformats.org/officeDocument/2006/relationships/slide" Target="slides/slide429.xml"/><Relationship Id="rId431" Type="http://schemas.openxmlformats.org/officeDocument/2006/relationships/slide" Target="slides/slide428.xml"/><Relationship Id="rId430" Type="http://schemas.openxmlformats.org/officeDocument/2006/relationships/slide" Target="slides/slide427.xml"/><Relationship Id="rId43" Type="http://schemas.openxmlformats.org/officeDocument/2006/relationships/slide" Target="slides/slide40.xml"/><Relationship Id="rId429" Type="http://schemas.openxmlformats.org/officeDocument/2006/relationships/slide" Target="slides/slide426.xml"/><Relationship Id="rId428" Type="http://schemas.openxmlformats.org/officeDocument/2006/relationships/slide" Target="slides/slide425.xml"/><Relationship Id="rId427" Type="http://schemas.openxmlformats.org/officeDocument/2006/relationships/slide" Target="slides/slide424.xml"/><Relationship Id="rId426" Type="http://schemas.openxmlformats.org/officeDocument/2006/relationships/slide" Target="slides/slide423.xml"/><Relationship Id="rId425" Type="http://schemas.openxmlformats.org/officeDocument/2006/relationships/slide" Target="slides/slide422.xml"/><Relationship Id="rId424" Type="http://schemas.openxmlformats.org/officeDocument/2006/relationships/slide" Target="slides/slide421.xml"/><Relationship Id="rId423" Type="http://schemas.openxmlformats.org/officeDocument/2006/relationships/slide" Target="slides/slide420.xml"/><Relationship Id="rId422" Type="http://schemas.openxmlformats.org/officeDocument/2006/relationships/slide" Target="slides/slide419.xml"/><Relationship Id="rId421" Type="http://schemas.openxmlformats.org/officeDocument/2006/relationships/slide" Target="slides/slide418.xml"/><Relationship Id="rId420" Type="http://schemas.openxmlformats.org/officeDocument/2006/relationships/slide" Target="slides/slide417.xml"/><Relationship Id="rId42" Type="http://schemas.openxmlformats.org/officeDocument/2006/relationships/slide" Target="slides/slide39.xml"/><Relationship Id="rId419" Type="http://schemas.openxmlformats.org/officeDocument/2006/relationships/slide" Target="slides/slide416.xml"/><Relationship Id="rId418" Type="http://schemas.openxmlformats.org/officeDocument/2006/relationships/slide" Target="slides/slide415.xml"/><Relationship Id="rId417" Type="http://schemas.openxmlformats.org/officeDocument/2006/relationships/slide" Target="slides/slide414.xml"/><Relationship Id="rId416" Type="http://schemas.openxmlformats.org/officeDocument/2006/relationships/slide" Target="slides/slide413.xml"/><Relationship Id="rId415" Type="http://schemas.openxmlformats.org/officeDocument/2006/relationships/slide" Target="slides/slide412.xml"/><Relationship Id="rId414" Type="http://schemas.openxmlformats.org/officeDocument/2006/relationships/slide" Target="slides/slide411.xml"/><Relationship Id="rId413" Type="http://schemas.openxmlformats.org/officeDocument/2006/relationships/slide" Target="slides/slide410.xml"/><Relationship Id="rId412" Type="http://schemas.openxmlformats.org/officeDocument/2006/relationships/slide" Target="slides/slide409.xml"/><Relationship Id="rId411" Type="http://schemas.openxmlformats.org/officeDocument/2006/relationships/slide" Target="slides/slide408.xml"/><Relationship Id="rId410" Type="http://schemas.openxmlformats.org/officeDocument/2006/relationships/slide" Target="slides/slide407.xml"/><Relationship Id="rId41" Type="http://schemas.openxmlformats.org/officeDocument/2006/relationships/slide" Target="slides/slide38.xml"/><Relationship Id="rId409" Type="http://schemas.openxmlformats.org/officeDocument/2006/relationships/slide" Target="slides/slide406.xml"/><Relationship Id="rId408" Type="http://schemas.openxmlformats.org/officeDocument/2006/relationships/slide" Target="slides/slide405.xml"/><Relationship Id="rId407" Type="http://schemas.openxmlformats.org/officeDocument/2006/relationships/slide" Target="slides/slide404.xml"/><Relationship Id="rId406" Type="http://schemas.openxmlformats.org/officeDocument/2006/relationships/slide" Target="slides/slide403.xml"/><Relationship Id="rId405" Type="http://schemas.openxmlformats.org/officeDocument/2006/relationships/slide" Target="slides/slide402.xml"/><Relationship Id="rId404" Type="http://schemas.openxmlformats.org/officeDocument/2006/relationships/slide" Target="slides/slide401.xml"/><Relationship Id="rId403" Type="http://schemas.openxmlformats.org/officeDocument/2006/relationships/slide" Target="slides/slide400.xml"/><Relationship Id="rId402" Type="http://schemas.openxmlformats.org/officeDocument/2006/relationships/slide" Target="slides/slide399.xml"/><Relationship Id="rId401" Type="http://schemas.openxmlformats.org/officeDocument/2006/relationships/slide" Target="slides/slide398.xml"/><Relationship Id="rId400" Type="http://schemas.openxmlformats.org/officeDocument/2006/relationships/slide" Target="slides/slide397.xml"/><Relationship Id="rId40" Type="http://schemas.openxmlformats.org/officeDocument/2006/relationships/slide" Target="slides/slide37.xml"/><Relationship Id="rId4" Type="http://schemas.openxmlformats.org/officeDocument/2006/relationships/slide" Target="slides/slide1.xml"/><Relationship Id="rId399" Type="http://schemas.openxmlformats.org/officeDocument/2006/relationships/slide" Target="slides/slide396.xml"/><Relationship Id="rId398" Type="http://schemas.openxmlformats.org/officeDocument/2006/relationships/slide" Target="slides/slide395.xml"/><Relationship Id="rId397" Type="http://schemas.openxmlformats.org/officeDocument/2006/relationships/slide" Target="slides/slide394.xml"/><Relationship Id="rId396" Type="http://schemas.openxmlformats.org/officeDocument/2006/relationships/slide" Target="slides/slide393.xml"/><Relationship Id="rId395" Type="http://schemas.openxmlformats.org/officeDocument/2006/relationships/slide" Target="slides/slide392.xml"/><Relationship Id="rId394" Type="http://schemas.openxmlformats.org/officeDocument/2006/relationships/slide" Target="slides/slide391.xml"/><Relationship Id="rId393" Type="http://schemas.openxmlformats.org/officeDocument/2006/relationships/slide" Target="slides/slide390.xml"/><Relationship Id="rId392" Type="http://schemas.openxmlformats.org/officeDocument/2006/relationships/slide" Target="slides/slide389.xml"/><Relationship Id="rId391" Type="http://schemas.openxmlformats.org/officeDocument/2006/relationships/slide" Target="slides/slide388.xml"/><Relationship Id="rId390" Type="http://schemas.openxmlformats.org/officeDocument/2006/relationships/slide" Target="slides/slide387.xml"/><Relationship Id="rId39" Type="http://schemas.openxmlformats.org/officeDocument/2006/relationships/slide" Target="slides/slide36.xml"/><Relationship Id="rId389" Type="http://schemas.openxmlformats.org/officeDocument/2006/relationships/slide" Target="slides/slide386.xml"/><Relationship Id="rId388" Type="http://schemas.openxmlformats.org/officeDocument/2006/relationships/slide" Target="slides/slide385.xml"/><Relationship Id="rId387" Type="http://schemas.openxmlformats.org/officeDocument/2006/relationships/slide" Target="slides/slide384.xml"/><Relationship Id="rId386" Type="http://schemas.openxmlformats.org/officeDocument/2006/relationships/slide" Target="slides/slide383.xml"/><Relationship Id="rId385" Type="http://schemas.openxmlformats.org/officeDocument/2006/relationships/slide" Target="slides/slide382.xml"/><Relationship Id="rId384" Type="http://schemas.openxmlformats.org/officeDocument/2006/relationships/slide" Target="slides/slide381.xml"/><Relationship Id="rId383" Type="http://schemas.openxmlformats.org/officeDocument/2006/relationships/slide" Target="slides/slide380.xml"/><Relationship Id="rId382" Type="http://schemas.openxmlformats.org/officeDocument/2006/relationships/slide" Target="slides/slide379.xml"/><Relationship Id="rId381" Type="http://schemas.openxmlformats.org/officeDocument/2006/relationships/slide" Target="slides/slide378.xml"/><Relationship Id="rId380" Type="http://schemas.openxmlformats.org/officeDocument/2006/relationships/slide" Target="slides/slide377.xml"/><Relationship Id="rId38" Type="http://schemas.openxmlformats.org/officeDocument/2006/relationships/slide" Target="slides/slide35.xml"/><Relationship Id="rId379" Type="http://schemas.openxmlformats.org/officeDocument/2006/relationships/slide" Target="slides/slide376.xml"/><Relationship Id="rId378" Type="http://schemas.openxmlformats.org/officeDocument/2006/relationships/slide" Target="slides/slide375.xml"/><Relationship Id="rId377" Type="http://schemas.openxmlformats.org/officeDocument/2006/relationships/slide" Target="slides/slide374.xml"/><Relationship Id="rId376" Type="http://schemas.openxmlformats.org/officeDocument/2006/relationships/slide" Target="slides/slide373.xml"/><Relationship Id="rId375" Type="http://schemas.openxmlformats.org/officeDocument/2006/relationships/slide" Target="slides/slide372.xml"/><Relationship Id="rId374" Type="http://schemas.openxmlformats.org/officeDocument/2006/relationships/slide" Target="slides/slide371.xml"/><Relationship Id="rId373" Type="http://schemas.openxmlformats.org/officeDocument/2006/relationships/slide" Target="slides/slide370.xml"/><Relationship Id="rId372" Type="http://schemas.openxmlformats.org/officeDocument/2006/relationships/slide" Target="slides/slide369.xml"/><Relationship Id="rId371" Type="http://schemas.openxmlformats.org/officeDocument/2006/relationships/slide" Target="slides/slide368.xml"/><Relationship Id="rId370" Type="http://schemas.openxmlformats.org/officeDocument/2006/relationships/slide" Target="slides/slide367.xml"/><Relationship Id="rId37" Type="http://schemas.openxmlformats.org/officeDocument/2006/relationships/slide" Target="slides/slide34.xml"/><Relationship Id="rId369" Type="http://schemas.openxmlformats.org/officeDocument/2006/relationships/slide" Target="slides/slide366.xml"/><Relationship Id="rId368" Type="http://schemas.openxmlformats.org/officeDocument/2006/relationships/slide" Target="slides/slide365.xml"/><Relationship Id="rId367" Type="http://schemas.openxmlformats.org/officeDocument/2006/relationships/slide" Target="slides/slide364.xml"/><Relationship Id="rId366" Type="http://schemas.openxmlformats.org/officeDocument/2006/relationships/slide" Target="slides/slide363.xml"/><Relationship Id="rId365" Type="http://schemas.openxmlformats.org/officeDocument/2006/relationships/slide" Target="slides/slide362.xml"/><Relationship Id="rId364" Type="http://schemas.openxmlformats.org/officeDocument/2006/relationships/slide" Target="slides/slide361.xml"/><Relationship Id="rId363" Type="http://schemas.openxmlformats.org/officeDocument/2006/relationships/slide" Target="slides/slide360.xml"/><Relationship Id="rId362" Type="http://schemas.openxmlformats.org/officeDocument/2006/relationships/slide" Target="slides/slide359.xml"/><Relationship Id="rId361" Type="http://schemas.openxmlformats.org/officeDocument/2006/relationships/slide" Target="slides/slide358.xml"/><Relationship Id="rId360" Type="http://schemas.openxmlformats.org/officeDocument/2006/relationships/slide" Target="slides/slide357.xml"/><Relationship Id="rId36" Type="http://schemas.openxmlformats.org/officeDocument/2006/relationships/slide" Target="slides/slide33.xml"/><Relationship Id="rId359" Type="http://schemas.openxmlformats.org/officeDocument/2006/relationships/slide" Target="slides/slide356.xml"/><Relationship Id="rId358" Type="http://schemas.openxmlformats.org/officeDocument/2006/relationships/slide" Target="slides/slide355.xml"/><Relationship Id="rId357" Type="http://schemas.openxmlformats.org/officeDocument/2006/relationships/slide" Target="slides/slide354.xml"/><Relationship Id="rId356" Type="http://schemas.openxmlformats.org/officeDocument/2006/relationships/slide" Target="slides/slide353.xml"/><Relationship Id="rId355" Type="http://schemas.openxmlformats.org/officeDocument/2006/relationships/slide" Target="slides/slide352.xml"/><Relationship Id="rId354" Type="http://schemas.openxmlformats.org/officeDocument/2006/relationships/slide" Target="slides/slide351.xml"/><Relationship Id="rId353" Type="http://schemas.openxmlformats.org/officeDocument/2006/relationships/slide" Target="slides/slide350.xml"/><Relationship Id="rId352" Type="http://schemas.openxmlformats.org/officeDocument/2006/relationships/slide" Target="slides/slide349.xml"/><Relationship Id="rId351" Type="http://schemas.openxmlformats.org/officeDocument/2006/relationships/slide" Target="slides/slide348.xml"/><Relationship Id="rId350" Type="http://schemas.openxmlformats.org/officeDocument/2006/relationships/slide" Target="slides/slide347.xml"/><Relationship Id="rId35" Type="http://schemas.openxmlformats.org/officeDocument/2006/relationships/slide" Target="slides/slide32.xml"/><Relationship Id="rId349" Type="http://schemas.openxmlformats.org/officeDocument/2006/relationships/slide" Target="slides/slide346.xml"/><Relationship Id="rId348" Type="http://schemas.openxmlformats.org/officeDocument/2006/relationships/slide" Target="slides/slide345.xml"/><Relationship Id="rId347" Type="http://schemas.openxmlformats.org/officeDocument/2006/relationships/slide" Target="slides/slide344.xml"/><Relationship Id="rId346" Type="http://schemas.openxmlformats.org/officeDocument/2006/relationships/slide" Target="slides/slide343.xml"/><Relationship Id="rId345" Type="http://schemas.openxmlformats.org/officeDocument/2006/relationships/slide" Target="slides/slide342.xml"/><Relationship Id="rId344" Type="http://schemas.openxmlformats.org/officeDocument/2006/relationships/slide" Target="slides/slide341.xml"/><Relationship Id="rId343" Type="http://schemas.openxmlformats.org/officeDocument/2006/relationships/slide" Target="slides/slide340.xml"/><Relationship Id="rId342" Type="http://schemas.openxmlformats.org/officeDocument/2006/relationships/slide" Target="slides/slide339.xml"/><Relationship Id="rId341" Type="http://schemas.openxmlformats.org/officeDocument/2006/relationships/slide" Target="slides/slide338.xml"/><Relationship Id="rId340" Type="http://schemas.openxmlformats.org/officeDocument/2006/relationships/slide" Target="slides/slide337.xml"/><Relationship Id="rId34" Type="http://schemas.openxmlformats.org/officeDocument/2006/relationships/slide" Target="slides/slide31.xml"/><Relationship Id="rId339" Type="http://schemas.openxmlformats.org/officeDocument/2006/relationships/slide" Target="slides/slide336.xml"/><Relationship Id="rId338" Type="http://schemas.openxmlformats.org/officeDocument/2006/relationships/slide" Target="slides/slide335.xml"/><Relationship Id="rId337" Type="http://schemas.openxmlformats.org/officeDocument/2006/relationships/slide" Target="slides/slide334.xml"/><Relationship Id="rId336" Type="http://schemas.openxmlformats.org/officeDocument/2006/relationships/slide" Target="slides/slide333.xml"/><Relationship Id="rId335" Type="http://schemas.openxmlformats.org/officeDocument/2006/relationships/slide" Target="slides/slide332.xml"/><Relationship Id="rId334" Type="http://schemas.openxmlformats.org/officeDocument/2006/relationships/slide" Target="slides/slide331.xml"/><Relationship Id="rId333" Type="http://schemas.openxmlformats.org/officeDocument/2006/relationships/slide" Target="slides/slide330.xml"/><Relationship Id="rId332" Type="http://schemas.openxmlformats.org/officeDocument/2006/relationships/slide" Target="slides/slide329.xml"/><Relationship Id="rId331" Type="http://schemas.openxmlformats.org/officeDocument/2006/relationships/slide" Target="slides/slide328.xml"/><Relationship Id="rId330" Type="http://schemas.openxmlformats.org/officeDocument/2006/relationships/slide" Target="slides/slide327.xml"/><Relationship Id="rId33" Type="http://schemas.openxmlformats.org/officeDocument/2006/relationships/slide" Target="slides/slide30.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29.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8.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Master" Target="slideMasters/slideMaster2.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6" Type="http://schemas.openxmlformats.org/officeDocument/2006/relationships/tableStyles" Target="tableStyles.xml"/><Relationship Id="rId1205" Type="http://schemas.openxmlformats.org/officeDocument/2006/relationships/viewProps" Target="viewProps.xml"/><Relationship Id="rId1204" Type="http://schemas.openxmlformats.org/officeDocument/2006/relationships/presProps" Target="presProps.xml"/><Relationship Id="rId1203" Type="http://schemas.openxmlformats.org/officeDocument/2006/relationships/handoutMaster" Target="handoutMasters/handoutMaster1.xml"/><Relationship Id="rId1202" Type="http://schemas.openxmlformats.org/officeDocument/2006/relationships/slide" Target="slides/slide1198.xml"/><Relationship Id="rId1201" Type="http://schemas.openxmlformats.org/officeDocument/2006/relationships/slide" Target="slides/slide1197.xml"/><Relationship Id="rId1200" Type="http://schemas.openxmlformats.org/officeDocument/2006/relationships/slide" Target="slides/slide1196.xml"/><Relationship Id="rId120" Type="http://schemas.openxmlformats.org/officeDocument/2006/relationships/slide" Target="slides/slide117.xml"/><Relationship Id="rId12" Type="http://schemas.openxmlformats.org/officeDocument/2006/relationships/slide" Target="slides/slide9.xml"/><Relationship Id="rId1199" Type="http://schemas.openxmlformats.org/officeDocument/2006/relationships/slide" Target="slides/slide1195.xml"/><Relationship Id="rId1198" Type="http://schemas.openxmlformats.org/officeDocument/2006/relationships/slide" Target="slides/slide1194.xml"/><Relationship Id="rId1197" Type="http://schemas.openxmlformats.org/officeDocument/2006/relationships/slide" Target="slides/slide1193.xml"/><Relationship Id="rId1196" Type="http://schemas.openxmlformats.org/officeDocument/2006/relationships/slide" Target="slides/slide1192.xml"/><Relationship Id="rId1195" Type="http://schemas.openxmlformats.org/officeDocument/2006/relationships/slide" Target="slides/slide1191.xml"/><Relationship Id="rId1194" Type="http://schemas.openxmlformats.org/officeDocument/2006/relationships/slide" Target="slides/slide1190.xml"/><Relationship Id="rId1193" Type="http://schemas.openxmlformats.org/officeDocument/2006/relationships/slide" Target="slides/slide1189.xml"/><Relationship Id="rId1192" Type="http://schemas.openxmlformats.org/officeDocument/2006/relationships/slide" Target="slides/slide1188.xml"/><Relationship Id="rId1191" Type="http://schemas.openxmlformats.org/officeDocument/2006/relationships/slide" Target="slides/slide1187.xml"/><Relationship Id="rId1190" Type="http://schemas.openxmlformats.org/officeDocument/2006/relationships/slide" Target="slides/slide1186.xml"/><Relationship Id="rId119" Type="http://schemas.openxmlformats.org/officeDocument/2006/relationships/slide" Target="slides/slide116.xml"/><Relationship Id="rId1189" Type="http://schemas.openxmlformats.org/officeDocument/2006/relationships/slide" Target="slides/slide1185.xml"/><Relationship Id="rId1188" Type="http://schemas.openxmlformats.org/officeDocument/2006/relationships/slide" Target="slides/slide1184.xml"/><Relationship Id="rId1187" Type="http://schemas.openxmlformats.org/officeDocument/2006/relationships/slide" Target="slides/slide1183.xml"/><Relationship Id="rId1186" Type="http://schemas.openxmlformats.org/officeDocument/2006/relationships/slide" Target="slides/slide1182.xml"/><Relationship Id="rId1185" Type="http://schemas.openxmlformats.org/officeDocument/2006/relationships/slide" Target="slides/slide1181.xml"/><Relationship Id="rId1184" Type="http://schemas.openxmlformats.org/officeDocument/2006/relationships/slide" Target="slides/slide1180.xml"/><Relationship Id="rId1183" Type="http://schemas.openxmlformats.org/officeDocument/2006/relationships/slide" Target="slides/slide1179.xml"/><Relationship Id="rId1182" Type="http://schemas.openxmlformats.org/officeDocument/2006/relationships/slide" Target="slides/slide1178.xml"/><Relationship Id="rId1181" Type="http://schemas.openxmlformats.org/officeDocument/2006/relationships/slide" Target="slides/slide1177.xml"/><Relationship Id="rId1180" Type="http://schemas.openxmlformats.org/officeDocument/2006/relationships/slide" Target="slides/slide1176.xml"/><Relationship Id="rId118" Type="http://schemas.openxmlformats.org/officeDocument/2006/relationships/slide" Target="slides/slide115.xml"/><Relationship Id="rId1179" Type="http://schemas.openxmlformats.org/officeDocument/2006/relationships/slide" Target="slides/slide1175.xml"/><Relationship Id="rId1178" Type="http://schemas.openxmlformats.org/officeDocument/2006/relationships/slide" Target="slides/slide1174.xml"/><Relationship Id="rId1177" Type="http://schemas.openxmlformats.org/officeDocument/2006/relationships/slide" Target="slides/slide1173.xml"/><Relationship Id="rId1176" Type="http://schemas.openxmlformats.org/officeDocument/2006/relationships/slide" Target="slides/slide1172.xml"/><Relationship Id="rId1175" Type="http://schemas.openxmlformats.org/officeDocument/2006/relationships/slide" Target="slides/slide1171.xml"/><Relationship Id="rId1174" Type="http://schemas.openxmlformats.org/officeDocument/2006/relationships/slide" Target="slides/slide1170.xml"/><Relationship Id="rId1173" Type="http://schemas.openxmlformats.org/officeDocument/2006/relationships/slide" Target="slides/slide1169.xml"/><Relationship Id="rId1172" Type="http://schemas.openxmlformats.org/officeDocument/2006/relationships/slide" Target="slides/slide1168.xml"/><Relationship Id="rId1171" Type="http://schemas.openxmlformats.org/officeDocument/2006/relationships/slide" Target="slides/slide1167.xml"/><Relationship Id="rId1170" Type="http://schemas.openxmlformats.org/officeDocument/2006/relationships/slide" Target="slides/slide1166.xml"/><Relationship Id="rId117" Type="http://schemas.openxmlformats.org/officeDocument/2006/relationships/slide" Target="slides/slide114.xml"/><Relationship Id="rId1169" Type="http://schemas.openxmlformats.org/officeDocument/2006/relationships/slide" Target="slides/slide1165.xml"/><Relationship Id="rId1168" Type="http://schemas.openxmlformats.org/officeDocument/2006/relationships/slide" Target="slides/slide1164.xml"/><Relationship Id="rId1167" Type="http://schemas.openxmlformats.org/officeDocument/2006/relationships/slide" Target="slides/slide1163.xml"/><Relationship Id="rId1166" Type="http://schemas.openxmlformats.org/officeDocument/2006/relationships/slide" Target="slides/slide1162.xml"/><Relationship Id="rId1165" Type="http://schemas.openxmlformats.org/officeDocument/2006/relationships/slide" Target="slides/slide1161.xml"/><Relationship Id="rId1164" Type="http://schemas.openxmlformats.org/officeDocument/2006/relationships/slide" Target="slides/slide1160.xml"/><Relationship Id="rId1163" Type="http://schemas.openxmlformats.org/officeDocument/2006/relationships/slide" Target="slides/slide1159.xml"/><Relationship Id="rId1162" Type="http://schemas.openxmlformats.org/officeDocument/2006/relationships/slide" Target="slides/slide1158.xml"/><Relationship Id="rId1161" Type="http://schemas.openxmlformats.org/officeDocument/2006/relationships/slide" Target="slides/slide1157.xml"/><Relationship Id="rId1160" Type="http://schemas.openxmlformats.org/officeDocument/2006/relationships/slide" Target="slides/slide1156.xml"/><Relationship Id="rId116" Type="http://schemas.openxmlformats.org/officeDocument/2006/relationships/slide" Target="slides/slide113.xml"/><Relationship Id="rId1159" Type="http://schemas.openxmlformats.org/officeDocument/2006/relationships/slide" Target="slides/slide1155.xml"/><Relationship Id="rId1158" Type="http://schemas.openxmlformats.org/officeDocument/2006/relationships/slide" Target="slides/slide1154.xml"/><Relationship Id="rId1157" Type="http://schemas.openxmlformats.org/officeDocument/2006/relationships/slide" Target="slides/slide1153.xml"/><Relationship Id="rId1156" Type="http://schemas.openxmlformats.org/officeDocument/2006/relationships/slide" Target="slides/slide1152.xml"/><Relationship Id="rId1155" Type="http://schemas.openxmlformats.org/officeDocument/2006/relationships/slide" Target="slides/slide1151.xml"/><Relationship Id="rId1154" Type="http://schemas.openxmlformats.org/officeDocument/2006/relationships/slide" Target="slides/slide1150.xml"/><Relationship Id="rId1153" Type="http://schemas.openxmlformats.org/officeDocument/2006/relationships/slide" Target="slides/slide1149.xml"/><Relationship Id="rId1152" Type="http://schemas.openxmlformats.org/officeDocument/2006/relationships/slide" Target="slides/slide1148.xml"/><Relationship Id="rId1151" Type="http://schemas.openxmlformats.org/officeDocument/2006/relationships/slide" Target="slides/slide1147.xml"/><Relationship Id="rId1150" Type="http://schemas.openxmlformats.org/officeDocument/2006/relationships/slide" Target="slides/slide1146.xml"/><Relationship Id="rId115" Type="http://schemas.openxmlformats.org/officeDocument/2006/relationships/slide" Target="slides/slide112.xml"/><Relationship Id="rId1149" Type="http://schemas.openxmlformats.org/officeDocument/2006/relationships/slide" Target="slides/slide1145.xml"/><Relationship Id="rId1148" Type="http://schemas.openxmlformats.org/officeDocument/2006/relationships/slide" Target="slides/slide1144.xml"/><Relationship Id="rId1147" Type="http://schemas.openxmlformats.org/officeDocument/2006/relationships/slide" Target="slides/slide1143.xml"/><Relationship Id="rId1146" Type="http://schemas.openxmlformats.org/officeDocument/2006/relationships/slide" Target="slides/slide1142.xml"/><Relationship Id="rId1145" Type="http://schemas.openxmlformats.org/officeDocument/2006/relationships/slide" Target="slides/slide1141.xml"/><Relationship Id="rId1144" Type="http://schemas.openxmlformats.org/officeDocument/2006/relationships/slide" Target="slides/slide1140.xml"/><Relationship Id="rId1143" Type="http://schemas.openxmlformats.org/officeDocument/2006/relationships/slide" Target="slides/slide1139.xml"/><Relationship Id="rId1142" Type="http://schemas.openxmlformats.org/officeDocument/2006/relationships/slide" Target="slides/slide1138.xml"/><Relationship Id="rId1141" Type="http://schemas.openxmlformats.org/officeDocument/2006/relationships/slide" Target="slides/slide1137.xml"/><Relationship Id="rId1140" Type="http://schemas.openxmlformats.org/officeDocument/2006/relationships/slide" Target="slides/slide1136.xml"/><Relationship Id="rId114" Type="http://schemas.openxmlformats.org/officeDocument/2006/relationships/slide" Target="slides/slide111.xml"/><Relationship Id="rId1139" Type="http://schemas.openxmlformats.org/officeDocument/2006/relationships/slide" Target="slides/slide1135.xml"/><Relationship Id="rId1138" Type="http://schemas.openxmlformats.org/officeDocument/2006/relationships/slide" Target="slides/slide1134.xml"/><Relationship Id="rId1137" Type="http://schemas.openxmlformats.org/officeDocument/2006/relationships/slide" Target="slides/slide1133.xml"/><Relationship Id="rId1136" Type="http://schemas.openxmlformats.org/officeDocument/2006/relationships/slide" Target="slides/slide1132.xml"/><Relationship Id="rId1135" Type="http://schemas.openxmlformats.org/officeDocument/2006/relationships/slide" Target="slides/slide1131.xml"/><Relationship Id="rId1134" Type="http://schemas.openxmlformats.org/officeDocument/2006/relationships/slide" Target="slides/slide1130.xml"/><Relationship Id="rId1133" Type="http://schemas.openxmlformats.org/officeDocument/2006/relationships/slide" Target="slides/slide1129.xml"/><Relationship Id="rId1132" Type="http://schemas.openxmlformats.org/officeDocument/2006/relationships/slide" Target="slides/slide1128.xml"/><Relationship Id="rId1131" Type="http://schemas.openxmlformats.org/officeDocument/2006/relationships/slide" Target="slides/slide1127.xml"/><Relationship Id="rId1130" Type="http://schemas.openxmlformats.org/officeDocument/2006/relationships/slide" Target="slides/slide1126.xml"/><Relationship Id="rId113" Type="http://schemas.openxmlformats.org/officeDocument/2006/relationships/slide" Target="slides/slide110.xml"/><Relationship Id="rId1129" Type="http://schemas.openxmlformats.org/officeDocument/2006/relationships/slide" Target="slides/slide1125.xml"/><Relationship Id="rId1128" Type="http://schemas.openxmlformats.org/officeDocument/2006/relationships/slide" Target="slides/slide1124.xml"/><Relationship Id="rId1127" Type="http://schemas.openxmlformats.org/officeDocument/2006/relationships/slide" Target="slides/slide1123.xml"/><Relationship Id="rId1126" Type="http://schemas.openxmlformats.org/officeDocument/2006/relationships/slide" Target="slides/slide1122.xml"/><Relationship Id="rId1125" Type="http://schemas.openxmlformats.org/officeDocument/2006/relationships/slide" Target="slides/slide1121.xml"/><Relationship Id="rId1124" Type="http://schemas.openxmlformats.org/officeDocument/2006/relationships/slide" Target="slides/slide1120.xml"/><Relationship Id="rId1123" Type="http://schemas.openxmlformats.org/officeDocument/2006/relationships/slide" Target="slides/slide1119.xml"/><Relationship Id="rId1122" Type="http://schemas.openxmlformats.org/officeDocument/2006/relationships/slide" Target="slides/slide1118.xml"/><Relationship Id="rId1121" Type="http://schemas.openxmlformats.org/officeDocument/2006/relationships/slide" Target="slides/slide1117.xml"/><Relationship Id="rId1120" Type="http://schemas.openxmlformats.org/officeDocument/2006/relationships/slide" Target="slides/slide1116.xml"/><Relationship Id="rId112" Type="http://schemas.openxmlformats.org/officeDocument/2006/relationships/slide" Target="slides/slide109.xml"/><Relationship Id="rId1119" Type="http://schemas.openxmlformats.org/officeDocument/2006/relationships/slide" Target="slides/slide1115.xml"/><Relationship Id="rId1118" Type="http://schemas.openxmlformats.org/officeDocument/2006/relationships/slide" Target="slides/slide1114.xml"/><Relationship Id="rId1117" Type="http://schemas.openxmlformats.org/officeDocument/2006/relationships/slide" Target="slides/slide1113.xml"/><Relationship Id="rId1116" Type="http://schemas.openxmlformats.org/officeDocument/2006/relationships/slide" Target="slides/slide1112.xml"/><Relationship Id="rId1115" Type="http://schemas.openxmlformats.org/officeDocument/2006/relationships/slide" Target="slides/slide1111.xml"/><Relationship Id="rId1114" Type="http://schemas.openxmlformats.org/officeDocument/2006/relationships/slide" Target="slides/slide1110.xml"/><Relationship Id="rId1113" Type="http://schemas.openxmlformats.org/officeDocument/2006/relationships/slide" Target="slides/slide1109.xml"/><Relationship Id="rId1112" Type="http://schemas.openxmlformats.org/officeDocument/2006/relationships/slide" Target="slides/slide1108.xml"/><Relationship Id="rId1111" Type="http://schemas.openxmlformats.org/officeDocument/2006/relationships/slide" Target="slides/slide1107.xml"/><Relationship Id="rId1110" Type="http://schemas.openxmlformats.org/officeDocument/2006/relationships/slide" Target="slides/slide1106.xml"/><Relationship Id="rId111" Type="http://schemas.openxmlformats.org/officeDocument/2006/relationships/slide" Target="slides/slide108.xml"/><Relationship Id="rId1109" Type="http://schemas.openxmlformats.org/officeDocument/2006/relationships/slide" Target="slides/slide1105.xml"/><Relationship Id="rId1108" Type="http://schemas.openxmlformats.org/officeDocument/2006/relationships/slide" Target="slides/slide1104.xml"/><Relationship Id="rId1107" Type="http://schemas.openxmlformats.org/officeDocument/2006/relationships/slide" Target="slides/slide1103.xml"/><Relationship Id="rId1106" Type="http://schemas.openxmlformats.org/officeDocument/2006/relationships/slide" Target="slides/slide1102.xml"/><Relationship Id="rId1105" Type="http://schemas.openxmlformats.org/officeDocument/2006/relationships/slide" Target="slides/slide1101.xml"/><Relationship Id="rId1104" Type="http://schemas.openxmlformats.org/officeDocument/2006/relationships/slide" Target="slides/slide1100.xml"/><Relationship Id="rId1103" Type="http://schemas.openxmlformats.org/officeDocument/2006/relationships/slide" Target="slides/slide1099.xml"/><Relationship Id="rId1102" Type="http://schemas.openxmlformats.org/officeDocument/2006/relationships/slide" Target="slides/slide1098.xml"/><Relationship Id="rId1101" Type="http://schemas.openxmlformats.org/officeDocument/2006/relationships/slide" Target="slides/slide1097.xml"/><Relationship Id="rId1100" Type="http://schemas.openxmlformats.org/officeDocument/2006/relationships/slide" Target="slides/slide1096.xml"/><Relationship Id="rId110" Type="http://schemas.openxmlformats.org/officeDocument/2006/relationships/slide" Target="slides/slide107.xml"/><Relationship Id="rId11" Type="http://schemas.openxmlformats.org/officeDocument/2006/relationships/slide" Target="slides/slide8.xml"/><Relationship Id="rId1099" Type="http://schemas.openxmlformats.org/officeDocument/2006/relationships/slide" Target="slides/slide1095.xml"/><Relationship Id="rId1098" Type="http://schemas.openxmlformats.org/officeDocument/2006/relationships/slide" Target="slides/slide1094.xml"/><Relationship Id="rId1097" Type="http://schemas.openxmlformats.org/officeDocument/2006/relationships/slide" Target="slides/slide1093.xml"/><Relationship Id="rId1096" Type="http://schemas.openxmlformats.org/officeDocument/2006/relationships/slide" Target="slides/slide1092.xml"/><Relationship Id="rId1095" Type="http://schemas.openxmlformats.org/officeDocument/2006/relationships/slide" Target="slides/slide1091.xml"/><Relationship Id="rId1094" Type="http://schemas.openxmlformats.org/officeDocument/2006/relationships/slide" Target="slides/slide1090.xml"/><Relationship Id="rId1093" Type="http://schemas.openxmlformats.org/officeDocument/2006/relationships/slide" Target="slides/slide1089.xml"/><Relationship Id="rId1092" Type="http://schemas.openxmlformats.org/officeDocument/2006/relationships/slide" Target="slides/slide1088.xml"/><Relationship Id="rId1091" Type="http://schemas.openxmlformats.org/officeDocument/2006/relationships/slide" Target="slides/slide1087.xml"/><Relationship Id="rId1090" Type="http://schemas.openxmlformats.org/officeDocument/2006/relationships/slide" Target="slides/slide1086.xml"/><Relationship Id="rId109" Type="http://schemas.openxmlformats.org/officeDocument/2006/relationships/slide" Target="slides/slide106.xml"/><Relationship Id="rId1089" Type="http://schemas.openxmlformats.org/officeDocument/2006/relationships/slide" Target="slides/slide1085.xml"/><Relationship Id="rId1088" Type="http://schemas.openxmlformats.org/officeDocument/2006/relationships/slide" Target="slides/slide1084.xml"/><Relationship Id="rId1087" Type="http://schemas.openxmlformats.org/officeDocument/2006/relationships/slide" Target="slides/slide1083.xml"/><Relationship Id="rId1086" Type="http://schemas.openxmlformats.org/officeDocument/2006/relationships/slide" Target="slides/slide1082.xml"/><Relationship Id="rId1085" Type="http://schemas.openxmlformats.org/officeDocument/2006/relationships/slide" Target="slides/slide1081.xml"/><Relationship Id="rId1084" Type="http://schemas.openxmlformats.org/officeDocument/2006/relationships/slide" Target="slides/slide1080.xml"/><Relationship Id="rId1083" Type="http://schemas.openxmlformats.org/officeDocument/2006/relationships/slide" Target="slides/slide1079.xml"/><Relationship Id="rId1082" Type="http://schemas.openxmlformats.org/officeDocument/2006/relationships/slide" Target="slides/slide1078.xml"/><Relationship Id="rId1081" Type="http://schemas.openxmlformats.org/officeDocument/2006/relationships/slide" Target="slides/slide1077.xml"/><Relationship Id="rId1080" Type="http://schemas.openxmlformats.org/officeDocument/2006/relationships/slide" Target="slides/slide1076.xml"/><Relationship Id="rId108" Type="http://schemas.openxmlformats.org/officeDocument/2006/relationships/slide" Target="slides/slide105.xml"/><Relationship Id="rId1079" Type="http://schemas.openxmlformats.org/officeDocument/2006/relationships/slide" Target="slides/slide1075.xml"/><Relationship Id="rId1078" Type="http://schemas.openxmlformats.org/officeDocument/2006/relationships/slide" Target="slides/slide1074.xml"/><Relationship Id="rId1077" Type="http://schemas.openxmlformats.org/officeDocument/2006/relationships/slide" Target="slides/slide1073.xml"/><Relationship Id="rId1076" Type="http://schemas.openxmlformats.org/officeDocument/2006/relationships/slide" Target="slides/slide1072.xml"/><Relationship Id="rId1075" Type="http://schemas.openxmlformats.org/officeDocument/2006/relationships/slide" Target="slides/slide1071.xml"/><Relationship Id="rId1074" Type="http://schemas.openxmlformats.org/officeDocument/2006/relationships/slide" Target="slides/slide1070.xml"/><Relationship Id="rId1073" Type="http://schemas.openxmlformats.org/officeDocument/2006/relationships/slide" Target="slides/slide1069.xml"/><Relationship Id="rId1072" Type="http://schemas.openxmlformats.org/officeDocument/2006/relationships/slide" Target="slides/slide1068.xml"/><Relationship Id="rId1071" Type="http://schemas.openxmlformats.org/officeDocument/2006/relationships/slide" Target="slides/slide1067.xml"/><Relationship Id="rId1070" Type="http://schemas.openxmlformats.org/officeDocument/2006/relationships/slide" Target="slides/slide1066.xml"/><Relationship Id="rId107" Type="http://schemas.openxmlformats.org/officeDocument/2006/relationships/slide" Target="slides/slide104.xml"/><Relationship Id="rId1069" Type="http://schemas.openxmlformats.org/officeDocument/2006/relationships/slide" Target="slides/slide1065.xml"/><Relationship Id="rId1068" Type="http://schemas.openxmlformats.org/officeDocument/2006/relationships/slide" Target="slides/slide1064.xml"/><Relationship Id="rId1067" Type="http://schemas.openxmlformats.org/officeDocument/2006/relationships/slide" Target="slides/slide1063.xml"/><Relationship Id="rId1066" Type="http://schemas.openxmlformats.org/officeDocument/2006/relationships/slide" Target="slides/slide1062.xml"/><Relationship Id="rId1065" Type="http://schemas.openxmlformats.org/officeDocument/2006/relationships/slide" Target="slides/slide1061.xml"/><Relationship Id="rId1064" Type="http://schemas.openxmlformats.org/officeDocument/2006/relationships/slide" Target="slides/slide1060.xml"/><Relationship Id="rId1063" Type="http://schemas.openxmlformats.org/officeDocument/2006/relationships/slide" Target="slides/slide1059.xml"/><Relationship Id="rId1062" Type="http://schemas.openxmlformats.org/officeDocument/2006/relationships/slide" Target="slides/slide1058.xml"/><Relationship Id="rId1061" Type="http://schemas.openxmlformats.org/officeDocument/2006/relationships/slide" Target="slides/slide1057.xml"/><Relationship Id="rId1060" Type="http://schemas.openxmlformats.org/officeDocument/2006/relationships/slide" Target="slides/slide1056.xml"/><Relationship Id="rId106" Type="http://schemas.openxmlformats.org/officeDocument/2006/relationships/slide" Target="slides/slide103.xml"/><Relationship Id="rId1059" Type="http://schemas.openxmlformats.org/officeDocument/2006/relationships/slide" Target="slides/slide1055.xml"/><Relationship Id="rId1058" Type="http://schemas.openxmlformats.org/officeDocument/2006/relationships/slide" Target="slides/slide1054.xml"/><Relationship Id="rId1057" Type="http://schemas.openxmlformats.org/officeDocument/2006/relationships/slide" Target="slides/slide1053.xml"/><Relationship Id="rId1056" Type="http://schemas.openxmlformats.org/officeDocument/2006/relationships/slide" Target="slides/slide1052.xml"/><Relationship Id="rId1055" Type="http://schemas.openxmlformats.org/officeDocument/2006/relationships/slide" Target="slides/slide1051.xml"/><Relationship Id="rId1054" Type="http://schemas.openxmlformats.org/officeDocument/2006/relationships/slide" Target="slides/slide1050.xml"/><Relationship Id="rId1053" Type="http://schemas.openxmlformats.org/officeDocument/2006/relationships/slide" Target="slides/slide1049.xml"/><Relationship Id="rId1052" Type="http://schemas.openxmlformats.org/officeDocument/2006/relationships/slide" Target="slides/slide1048.xml"/><Relationship Id="rId1051" Type="http://schemas.openxmlformats.org/officeDocument/2006/relationships/slide" Target="slides/slide1047.xml"/><Relationship Id="rId1050" Type="http://schemas.openxmlformats.org/officeDocument/2006/relationships/slide" Target="slides/slide1046.xml"/><Relationship Id="rId105" Type="http://schemas.openxmlformats.org/officeDocument/2006/relationships/slide" Target="slides/slide102.xml"/><Relationship Id="rId1049" Type="http://schemas.openxmlformats.org/officeDocument/2006/relationships/slide" Target="slides/slide1045.xml"/><Relationship Id="rId1048" Type="http://schemas.openxmlformats.org/officeDocument/2006/relationships/slide" Target="slides/slide1044.xml"/><Relationship Id="rId1047" Type="http://schemas.openxmlformats.org/officeDocument/2006/relationships/slide" Target="slides/slide1043.xml"/><Relationship Id="rId1046" Type="http://schemas.openxmlformats.org/officeDocument/2006/relationships/slide" Target="slides/slide1042.xml"/><Relationship Id="rId1045" Type="http://schemas.openxmlformats.org/officeDocument/2006/relationships/slide" Target="slides/slide1041.xml"/><Relationship Id="rId1044" Type="http://schemas.openxmlformats.org/officeDocument/2006/relationships/slide" Target="slides/slide1040.xml"/><Relationship Id="rId1043" Type="http://schemas.openxmlformats.org/officeDocument/2006/relationships/slide" Target="slides/slide1039.xml"/><Relationship Id="rId1042" Type="http://schemas.openxmlformats.org/officeDocument/2006/relationships/slide" Target="slides/slide1038.xml"/><Relationship Id="rId1041" Type="http://schemas.openxmlformats.org/officeDocument/2006/relationships/slide" Target="slides/slide1037.xml"/><Relationship Id="rId1040" Type="http://schemas.openxmlformats.org/officeDocument/2006/relationships/slide" Target="slides/slide1036.xml"/><Relationship Id="rId104" Type="http://schemas.openxmlformats.org/officeDocument/2006/relationships/slide" Target="slides/slide101.xml"/><Relationship Id="rId1039" Type="http://schemas.openxmlformats.org/officeDocument/2006/relationships/slide" Target="slides/slide1035.xml"/><Relationship Id="rId1038" Type="http://schemas.openxmlformats.org/officeDocument/2006/relationships/slide" Target="slides/slide1034.xml"/><Relationship Id="rId1037" Type="http://schemas.openxmlformats.org/officeDocument/2006/relationships/slide" Target="slides/slide1033.xml"/><Relationship Id="rId1036" Type="http://schemas.openxmlformats.org/officeDocument/2006/relationships/slide" Target="slides/slide1032.xml"/><Relationship Id="rId1035" Type="http://schemas.openxmlformats.org/officeDocument/2006/relationships/slide" Target="slides/slide1031.xml"/><Relationship Id="rId1034" Type="http://schemas.openxmlformats.org/officeDocument/2006/relationships/slide" Target="slides/slide1030.xml"/><Relationship Id="rId1033" Type="http://schemas.openxmlformats.org/officeDocument/2006/relationships/slide" Target="slides/slide1029.xml"/><Relationship Id="rId1032" Type="http://schemas.openxmlformats.org/officeDocument/2006/relationships/slide" Target="slides/slide1028.xml"/><Relationship Id="rId1031" Type="http://schemas.openxmlformats.org/officeDocument/2006/relationships/slide" Target="slides/slide1027.xml"/><Relationship Id="rId1030" Type="http://schemas.openxmlformats.org/officeDocument/2006/relationships/slide" Target="slides/slide1026.xml"/><Relationship Id="rId103" Type="http://schemas.openxmlformats.org/officeDocument/2006/relationships/slide" Target="slides/slide100.xml"/><Relationship Id="rId1029" Type="http://schemas.openxmlformats.org/officeDocument/2006/relationships/slide" Target="slides/slide1025.xml"/><Relationship Id="rId1028" Type="http://schemas.openxmlformats.org/officeDocument/2006/relationships/slide" Target="slides/slide1024.xml"/><Relationship Id="rId1027" Type="http://schemas.openxmlformats.org/officeDocument/2006/relationships/slide" Target="slides/slide1023.xml"/><Relationship Id="rId1026" Type="http://schemas.openxmlformats.org/officeDocument/2006/relationships/slide" Target="slides/slide1022.xml"/><Relationship Id="rId1025" Type="http://schemas.openxmlformats.org/officeDocument/2006/relationships/slide" Target="slides/slide1021.xml"/><Relationship Id="rId1024" Type="http://schemas.openxmlformats.org/officeDocument/2006/relationships/slide" Target="slides/slide1020.xml"/><Relationship Id="rId1023" Type="http://schemas.openxmlformats.org/officeDocument/2006/relationships/slide" Target="slides/slide1019.xml"/><Relationship Id="rId1022" Type="http://schemas.openxmlformats.org/officeDocument/2006/relationships/slide" Target="slides/slide1018.xml"/><Relationship Id="rId1021" Type="http://schemas.openxmlformats.org/officeDocument/2006/relationships/slide" Target="slides/slide1017.xml"/><Relationship Id="rId1020" Type="http://schemas.openxmlformats.org/officeDocument/2006/relationships/slide" Target="slides/slide1016.xml"/><Relationship Id="rId102" Type="http://schemas.openxmlformats.org/officeDocument/2006/relationships/slide" Target="slides/slide99.xml"/><Relationship Id="rId1019" Type="http://schemas.openxmlformats.org/officeDocument/2006/relationships/slide" Target="slides/slide1015.xml"/><Relationship Id="rId1018" Type="http://schemas.openxmlformats.org/officeDocument/2006/relationships/slide" Target="slides/slide1014.xml"/><Relationship Id="rId1017" Type="http://schemas.openxmlformats.org/officeDocument/2006/relationships/slide" Target="slides/slide1013.xml"/><Relationship Id="rId1016" Type="http://schemas.openxmlformats.org/officeDocument/2006/relationships/slide" Target="slides/slide1012.xml"/><Relationship Id="rId1015" Type="http://schemas.openxmlformats.org/officeDocument/2006/relationships/slide" Target="slides/slide1011.xml"/><Relationship Id="rId1014" Type="http://schemas.openxmlformats.org/officeDocument/2006/relationships/slide" Target="slides/slide1010.xml"/><Relationship Id="rId1013" Type="http://schemas.openxmlformats.org/officeDocument/2006/relationships/slide" Target="slides/slide1009.xml"/><Relationship Id="rId1012" Type="http://schemas.openxmlformats.org/officeDocument/2006/relationships/slide" Target="slides/slide1008.xml"/><Relationship Id="rId1011" Type="http://schemas.openxmlformats.org/officeDocument/2006/relationships/slide" Target="slides/slide1007.xml"/><Relationship Id="rId1010" Type="http://schemas.openxmlformats.org/officeDocument/2006/relationships/slide" Target="slides/slide1006.xml"/><Relationship Id="rId101" Type="http://schemas.openxmlformats.org/officeDocument/2006/relationships/slide" Target="slides/slide98.xml"/><Relationship Id="rId1009" Type="http://schemas.openxmlformats.org/officeDocument/2006/relationships/slide" Target="slides/slide1005.xml"/><Relationship Id="rId1008" Type="http://schemas.openxmlformats.org/officeDocument/2006/relationships/slide" Target="slides/slide1004.xml"/><Relationship Id="rId1007" Type="http://schemas.openxmlformats.org/officeDocument/2006/relationships/slide" Target="slides/slide1003.xml"/><Relationship Id="rId1006" Type="http://schemas.openxmlformats.org/officeDocument/2006/relationships/slide" Target="slides/slide1002.xml"/><Relationship Id="rId1005" Type="http://schemas.openxmlformats.org/officeDocument/2006/relationships/slide" Target="slides/slide1001.xml"/><Relationship Id="rId1004" Type="http://schemas.openxmlformats.org/officeDocument/2006/relationships/slide" Target="slides/slide1000.xml"/><Relationship Id="rId1003" Type="http://schemas.openxmlformats.org/officeDocument/2006/relationships/slide" Target="slides/slide999.xml"/><Relationship Id="rId1002" Type="http://schemas.openxmlformats.org/officeDocument/2006/relationships/slide" Target="slides/slide998.xml"/><Relationship Id="rId1001" Type="http://schemas.openxmlformats.org/officeDocument/2006/relationships/slide" Target="slides/slide997.xml"/><Relationship Id="rId1000" Type="http://schemas.openxmlformats.org/officeDocument/2006/relationships/slide" Target="slides/slide996.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744 530,'0'4,"0"0,0 0,0 0,0 0,1-1,0 0,2-3,2-1,0-1,0-1,3-1,0 0,2 1,-2-2,-3 2,0 1,-2 0,0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649 435,'0'3,"0"0,0 1,1 0,0-1</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774 267,'3'2,"0"-2,0 0,3 0,1 1,-3-1,2 0,2 0,2 0,0 0,4 0,-1 0,-3 0,1 0,0 0,-2 0,-2 0,-3 0,-1 0,0-1,0 1,0-1</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86 313,'3'0,"1"0,4 0,2 0,-2 0,1 0,3 0,0 0,-1 0,-3 0,0 0,-4 0,-1 0,0 0,0 0,0-1,1 1,-1-1,0 1,1 0,1 1,1-1,-2 0,-1 0</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309 316,'4'0,"-1"-1,2 1,2 0,2 0,1 0,0 0,1 0,-2 0,2 0,-1 0,-3 0,-2 0</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853 320,'4'-1,"-1"0,1 0,1 1,-2 0,2 0,2 0,-2 0,-1 0,0 0,2-1,-3 0,0 1,2-2,-2 2,0-1</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94 361,'8'0,"2"0,2 0,2 0,4 0,-2 0,-3 0,-2-1,-5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772 313,'6'2,"0"0,-3 0,0-1,0 0,0-1,1 0,-1 0,0 0,1 0,0-1,2 0,-1 0,0-1</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553 317,'3'0,"4"0,-2 0,5 0,-2 0,1 0,0 0,1-1,-5 0,-2 1,1-1,-1 0,6 1,6 0</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287 186,'5'1,"-2"-1,1 0,2 0,-1 0,-1 0,0 0,1 1,-2-1,1 1,-1 0,0-1,0 0,1 1,-1-2,0 0,2-4,-2 2,0 0,-3 0,-1 0,-1-1,-1 3,0 0,-2 0,2 0,0 0,0 1,0-1,0 1,0-1,-1-1,0 1,1-1,-2 1,2 0,-1 0,0-1,1 0,0 3,0 2,0 1,2 0,0-1,-1 0,0 1,2 0,0 0,0-1,-2 0,3 0,2-1,0 0,0-2,0 0</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392 207,'2'0</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350 195,'3'0,"2"0,-1 0,2 0,2 0,0 0,3 0,-3 0,1 0,0 0,1 0,-1 2,0-2,1 1,-2-1,0 0,0 0,-5 0,1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657 437,'3'0,"1"-1,-1 0,0 0,0 1,0 0,0 0,0 0,0 0,1 0,0 0,0 0,-1-1,0 0,0 1,2 1,-2 1,-7 1,0 0,1 0,0 0,0 0,0-2</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528 201,'5'0,"-2"0,1 0,1 0,2 0,-4 0,0 0</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649 198,'3'0,"2"0,0 0,2 0,-3 0,2 0,-2 0,0-1,0 1,1 0,-1-1,1 1,2 0,3 0,-2 0,5 0,0 0,2 0,-1 0,1 0,-2-1,-2-1,-2 1,-1 1,-2 0,-1 0,-2 0,0 0</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341 187,'0'-3,"-2"-1,2 1,-1 0,1-1,0-1,1 2,2 0,1 2,-1 0,1 0,-1 1,1-2,-1 1,0 1,0 0,2 0,-1-1,0 1,-1 0,1-1,0 1,-1 0,0 0,-1 3,-1 0,-1 0,0 2,0-2,-4 3,3-1,0-1,0-1,1 1</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792 232,'2'0</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791 231,'2'0</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145 275,'3'0,"1"0,-1 0,3 0,0 0,2 0,2 0,-5 0,-1 0,-1-1</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778 277,'3'0,"1"0,1 0,2 0,2 0,-3 0,2-1,-3 1,2-1,0 0,-1 1,-2-1,-1 1</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593 318,'4'-1,"0"1,0 1,0-1,0 0,3 0,-3 0,2 0,-1 0,0 0,-2 0,0 0,0 0,0 0,0 0,1 0,-1 0,0 0,0 0,2-1,-1 1,0 0,-1-1,1 1,2 0,-2 0,1 0,-2 0,0 0,0 0,0 0,0 0,0 0,1 0,0 0,-1 0,1 1,2-1,0 0,-2 0,1 0,-2 0,0 0,3-1,-2 1,3 0,1 0,0 0,0-1,-1 0,1 0,-2 0,-1 0,-2 1,0-1</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611 314,'0'-3,"0"0,0-2,-1 2,1 0,2-1,1 1,0-1,0 0,0 1,0 3,0-2,1 0,-1 2,0-2,0 2,0-1,2 1,-1 0,-1 0,1 0,-1 0,4 3,-1-1,0 1,-2-3,0 1,-3 2,-1 0,0 0,0 1,-2 1,1-2,-3 0,2 0,-1 1,-1 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316 350,'2'0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675 406,'-1'3,"0"1,-1 0,2-1,0 0,0 1,0 0,-1-1,1 0,-2 0,2 0</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388 357,'2'0</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284 355,'3'2,"0"-2,0 0,0 0,0-1,0 1,0 0,0 0,0 0,0 1,1-1,0 0,-1 0,0 0,0 0,0 0,0 0,2 1,-2-1,0 0,1 0,-1-1,0 1,1-2,0 2,-1-2,0 2,0 0,0-1,-3-2,0 0,0 0,0 0,0 0,-1 0,-2 0,-1 1,1 1,-1-1,0 0,1 1,-1-1,0 2,0-2,0 2,1 0,0-1,-1 0,1 1,-1-2,0 1,0 0,1 1,-2 0,1 0,1 0,-2 0,2 0,0 0,-2 1,2-1,0 0,0 1,-1-1,0 2,1 0,0 3,3-2,0 1,0 0,0 0,0-1,0 0,1 0,2 0,0-1,0-1</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365 353,'3'0,"0"0,1 0,2 0,1 0,0 1,2-1,-1 0,0 0,-2 0,-1 0,-1 0,-1 0,0-1,0 1,0 0,1 0,-1-1,0 1,2 1,-1 0,3 0,-2-1,1 0,-3 0</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458 386,'5'2,"-2"0,1-2,3 1,1-1,-1 0,1-1,0 1,3-1,-3 1,1 0,-2 0,1 0,-3 0,-1 0,-1 0</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674 387,'2'0</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565 411,'2'0</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352 428,'2'0</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603 520,'3'0,"1"0,3 0,2 0,-1 0,4-1,0 1,-1-1,-3-2,-3 3,-1-2,0 1</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645 491,'1'4,"1"1,-2-1</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634 505,'0'4,"1"0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662 450,'3'0,"1"0,-1 0,0-1</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626 512,'1'5,"0"-2,2-1</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820 440,'2'0</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443 483,'4'0,"3"0,0 0,2 0,3 0,-1 0,-2 0,3 0,-2-1,-4 0,-1 0,-2 0</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564 484,'3'0,"0"0,3 0,2-1,-1 0,3-1,-1-1,1 1</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747 485,'4'0,"-1"0,0 0,2 0,-2-1,2-1,0-1,-1 1,0 0,0 0,0-1,-1-2,0 3,-2-2,-1-1,1 2,-1-1,0 1,-1 0,-2 0,-1 2,-2-2,2 3,-4 0,-2 0,1 0,-1 2,2 1,-1 0,5 1,-1-2,2 2,3-1,1 0,2 1,1 0,0 0,1-1,-2-2,1 2,0-1</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62 199,'-5'0,"2"6,2-2,0 3,1 0,0-1,0 0,1 1,1 1,2 0,-3-1,-1-1,0-1,0 1,0-1,-2 1,-1-4,0 0,0-3,1-3,3 8,2 2,-2 0,0-2,0 0,1 2,-2-3,0 1,0 2,0-1,0 3,0-3,0 2,0 0,0-2,0 1,-1 2,0-2,0-1,-1 1,-1 0,3 1,0-2,0 2,0-2,0 1,2 0,-2-3,1 0,-1 1,0-1,1 0,1 2,0 1,-1 1,2-1,-2-2,-1 0,2-1,-1 0,-1 0,0 1,2-1,0 2,-2-2,1 0,0 1,-1-1</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86 575,'2'0</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296 606,'2'0</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250 520,'3'0,"0"1,1-1,0 0,1 0,1 0,-1 0,5 0,-5-2,0 1,-2-2,1 0,-4 0,1 0,-1-1,0 1,-3-1,0 1,0 1,-1-1,1 1,-2 0,2 0,-1 0,-1 2,2 0,-1 0,-1 0,0 0,1 0,1 2,-1 0,1 1,2 2,0-1,1 0,0 0,0-1,0 2,0-2,2 1</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361 151,'2'0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678 441,'2'3,"-2"0,0 0,0 0</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293 192,'5'2,"0"-2,-1 0,0 1,0-1,0 0,0 0,2 1,-3-1,2 0,0 0,0 0,-2 0,0 0,0 0,0 0,0 0,2 0,-2 0,0 0,0 0,0 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405 111,'2'0</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466 123,'2'0</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572 177,'2'0</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490 194,'3'-1</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617 195,'3'1,"0"0,1-1,-1 0,0 0,0 0,1 0,2 0,-1 0,-1 0,-1 0,0 0,0 0,0 0,0 0,0-1,0-1,1 1,0-1,-1-1,-1 0,-1 0,1-2,-1 1,1 0,-4 0,-2 0,1 1,1 0,-1 0,-1 2,3-2,-2 2,0 0,-2-2,1 1,1 1,-3 1,-1-2,2 2,-1 0,2 0,1 0,0 0,0 0,0 5,0 0,1-2,0 0,-1 0,0 1,2 0,-2 0,2 0,1 0,0-1,0 0,1 0,1 1,1 0,0-2,0-2,0 0,0 1,2-1,3 1</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780 194,'2'0</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905 177,'2'0</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122 234,'3'-1,"2"0,-1 1,0 0,-1 0,2-1,0 1,-2 0,0 0,0 0,0 0,0 0,2 0,-2 0,0 0</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163 232,'2'0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741 472,'2'0</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227 234,'5'0,"-1"0,-1 0,0 0,0 0,1 0,-1 0,1 0,0 0,1 0,0 0,0 0,2 0,-3 0,1 0,-1 0,0 0,0 0,1 0,0 0,0 0,0 0,-1 0,-1 0,0 0,0 0,0 0,2 0,2 0,-2 0,-2 0,0 0</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404 240,'2'0</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472 236,'3'0,"0"0,3 0,-3 0,0 0,0 0,2 0,3 1,-2-1,-3 0,1 0,-1 0,1 0,0 0,0 0,-1 0,0 0,0-1,0 1,1 0,0 0,-1 0,0 0,0 0,1 0,-1 0</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868 240,'2'0</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100 286,'5'0,"-2"-1,0 1,0 0,0-1,3 1,-3 0,2 0,-1 0,1 0,-1 0,-1 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245 281,'3'1,"3"0,0 0,2-1,-3 0,2 0,1 0,-2 0,-2 0,-1 1,0-1,0 0,2 1,-1-1,3 0,1 0,-1 0,-1 0,-1 0,-1-1,0 0,-1 0,0 1,1 0,0-1</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416 275,'4'0,"-1"0,1 0,0 0,-1 0,2 0,-1 0,3 0,1 0,0 0,0 0,1 0,-3 0,2 0,-4-1</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583 276,'3'2,"1"-2,-1 0,3 1,-1-1,2 1,0 0,1-1,-3 0,2 0,0 0,-2 0,2 0,-3 0,0 0,2 0,-2 0,3 0,-2 0,1 0,-1 0,-1 0,0 0,1 0</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783 283,'5'0,"2"0,1 1,3 0,1-1,1 0,-1 0,1 1,-1-1,-1 0,0 0,-3 0,0 0,0 1,0 0,-4-1,0 0,-1 0,1 0,-1 0</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267 277,'0'3,"3"0,1-3,0 1,3 0,-1-1,3 0,-2 0,1 0,-3 0,2-1,-4 1</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342 551,'0'3,"0"0,0 0,0 0,0 0,-1 0,1 0,0 0,-1 1,1-1</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264 293,'4'1,"-1"-1,3 0,-2 0,0 0,2-1,-3 1,1-1,0 1,2 0,-2 0,0 0,-1 0,0-1</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261 298,'5'0,"-2"0,2 0,1 0,-1 0,-1 0,-1 0</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664 187,'4'-1,"0"1,0 0,-1 1,0-1</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257 296,'3'0,"0"0,0 0,0 0,3 0,2 0,0 0,0 0,0 0,-1 0,1 0,-5-1</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270 303,'6'0,"-1"2,0-2,2 0,-2 0,0 0,-1 0</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268 308,'3'0,"1"0,0 0,1 0,-1 0,2 0,-1 0,-1 0,-1 0,0 0,1 0,-1 0,0-1</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310 306,'3'0,"1"0,0 0,0-1,-1 0,0 0,0 1,0 0,0 0</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313 293,'2'0</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320 285,'2'0</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344 280,'2'0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343 550,'0'3,"-1"0,0 0,1 1,-2-1,2 0,0 0,0 0,0 0</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349 276,'2'0</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489 235,'4'3,"1"-3,-1 1,0-1,0 0,-1 0,0 0,0 0,0 0,0-1,0-1,1-2,-2 1,2-1,-1 1,-1 0,-2 0,0 0,0 0,-2-1,-3 0,0 0,1 2,0 0,1 1,-1-2,-1 3,2-1,-1 1,1 1,-2-1,-2 1,-3 3,0-2,2 1,1-1,4 0,0-1,3 2,1 2,-1-2,0 0,3 1,-3-1,3 0,-2 0,2-2</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643 131,'2'0</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438 322,'2'0</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 46,'0'6,"0"-3,0 2,0-1,-1 2,1-1,0-1,0 1,0-2,0 0,0 0,0 0,1 0,-1 1,0-7</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 44,'4'0,"1"0,-1 0,-1 1,2 0,-2-1,0 0,1 1,0 1,-1 1,-1 1,0-1,-1 1,-1 0,0 1,-3 1,2-3,0 0,-1 2,-1-2,0 0,0-2,0 2,-1-2,1 1</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 96,'2'0</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34 141,'0'3,"-3"2,3-2,0 0,3-1,0-2,0 0,1-1,-1 0,0 0,-1-2,-2-1,0 0,-2 1,0 0,-1 3,-2 2,3 1</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92 124,'-3'5,"2"-1,-2-2,1 4,0-3,1 2,-2-2,2 0,1 0,-2 1,2-1,0 0,3-4</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99 145,'0'5,"0"0,0-2,4-1,-1-6,0 2,-1-2,0 1,-1-1,-1 0,0 0,-3 4,-1 0,1 1</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767 443,'2'0</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140 125,'1'3,"-1"0,0 1,0-1,0 0,-1 0,-1 2,-1 0,3-2</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174 134,'-1'5,"1"-1,0-1,0 0,4-4,-1-1,1-1,-1-1,-1 0,-2 1,-3-1,-1 4,1-2,0 2</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216 116,'0'3,"0"1,0 0,0 1,0-1,0 1,0-2,0 1,0 1,0-2,3-5,0-3,1 1</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250 123,'1'3,"-1"1,0 0,-1 1,1-1,0-1,0 0,-2 2,2-2,3-3</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285 129,'0'5,"0"-1,0-1,0 1,0-1,0 0,0 0</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305 138,'2'5,"-2"-2,0 1,3-5,-3-2,3 0,-1-1,-2 1</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384 127,'2'0</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18 175,'3'1,"2"1,-1-1,1 0,2-1,1 0,1 0,2 0,2 0,2 0,-3 0,0-1,2 1,-3-2,0 2,-3 0,-1-1,0 0,-2 1,3 0,-2 0,0-1,0 0,-2 0,0 1,1 0,-1 0,0 0,1 0,2 0,0 0,-2 0,1 0,-1 0,1 0,-1 0,1 0,-1 0,-1 0,2-1,1 1,-3 0,1 0,0-1,-2 1</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175 180,'-1'3,"0"1,-1 1,2-2,-1 1,-1-1,2 0,-1 0</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159 198,'0'5,"0"-2,1 0,-1 1,3-3,2-2,0-2,0 1,-2 0,0 2</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735 458,'2'0</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 59,'3'2,"-3"1,1 0,2-1,-3 2,3 0,0-2,0-4,3-2,-3 2,1-1,0 0,-1 1,-1-1</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46 264,'-4'4,"3"0,-2 1,1 0,-1 0,1 0,0-1,2 1,-1-2,1 0,0 0,5-5</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60 282,'0'3,"0"0,0 0,3-1,0-2,0-3,-3 0,3 1,-1-2,0 0,-2 1,-3 2,0 0</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98 257,'0'3,"0"2,0-2,0 3,-1-2,0 2,0-2,0-1,1 1,4-9</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117 274,'0'4,"0"-1,0 2,3-5,1 0,-1-2,2-2,-2 2,-1-1,-2 0,0-1,0 1,-2 0,-2 2,1 1,0 1</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146 259,'1'3,"-1"2,-1-1,0-1,-1 2,2-2,0 1,-1 0</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70c0"/>
      <inkml:brushProperty name="ignorePressure" value="0"/>
    </inkml:brush>
  </inkml:definitions>
  <inkml:trace contextRef="#ctx0" brushRef="#br0">176 256,'-1'3,"-1"3,1-1,0-1,1-1,-1 1,0-1,1 2,0-2</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70c0"/>
      <inkml:brushProperty name="ignorePressure" value="0"/>
    </inkml:brush>
  </inkml:definitions>
  <inkml:trace contextRef="#ctx0" brushRef="#br0">199 261,'1'3,"-1"0,0 0,0 1,-1-1,1 1,0-1</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70c0"/>
      <inkml:brushProperty name="ignorePressure" value="0"/>
    </inkml:brush>
  </inkml:definitions>
  <inkml:trace contextRef="#ctx0" brushRef="#br0">219 260,'1'4,"-1"-1,0 0,0 1,0-1</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70c0"/>
      <inkml:brushProperty name="ignorePressure" value="0"/>
    </inkml:brush>
  </inkml:definitions>
  <inkml:trace contextRef="#ctx0" brushRef="#br0">242 260,'0'4,"0"0,0-1,0 0,0 0,0 0,0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836 562,'2'0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875 435,'-2'4,"-2"-1,-1 0,-1 1,0-1,-2 1,4-1,1-1</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70c0"/>
      <inkml:brushProperty name="ignorePressure" value="0"/>
    </inkml:brush>
  </inkml:definitions>
  <inkml:trace contextRef="#ctx0" brushRef="#br0">282 258,'-3'1,"-1"0,-1 3,2 1,3-2,0 0,0 1,4-2,0-2,0-4,-2 1,0 0,-1-1,-2 1,-3-1,1 2</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305 264,'0'3,"0"1,2-1,2 1,-1-3,0-1,-1-3,-2-1,1 1,-1 0,0-1,-1 0,-2 3,0 1,0 1</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329 257,'0'4,"0"1,0-1,-1 0,1-1,-1 0,1 0</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345 262,'0'4,"0"-1,0 3,0-3,0 1</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362 260,'1'3,"-1"3,0 0,-2-3,1 0,1 2,0-2,0 0</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376 269,'0'3,"0"0,0 1,0-1,0 0,3-3,0 0,0 0,-1-3,-2 0,1-1,-1 1,-1 0,-4 0</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21 315,'4'0,"0"1,1 0,0-1,-1 0,0 0,-1 0,0 0,1 0,-1 0,1 0,0 0,-1 0,1 0,-1 0,2 0,3 1,3 0,0-1,1 0,-2 0,1 0,-2-1,-2 0,-2 0,-1 0,1 1,-1 0,2 1,-2-1,1 0,-1 0,1 0,-2 0,1 0,1 2,-1-2,-1 1,0-1,2 0,-2 0,4 1,-3-1,2 1,-1-1,-1 0,2 0,-1 0,-1 0,-1 0,1 0,-1 0,0 0,1 0,1 0,-1 0,-1 0,0 0,0-1,0 1,1 0,1 0,2 0,-3 0,0 1,0-1,0 0,-1 0,0 0,0 0,0 0,0 0,1 0,3 0,-4 0,0 0</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10 239,'0'3,"0"0,0 1,0 2,0 0,0 1,0-1,0 2,0-2,0 2,0-2,0-2,0-1,0 1,0-1,0 0,0 1</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17 247,'3'-2,"0"2,2 0,2 0,-1 0,6 0,1 0,2 0,0-1,3 1,-5-2,0 1,1 1,-2 0,-4 0,1 0,-2 0,2 0,-2 0,-1 0,0 0,2 0,-1 0,-1-1,0 1,-2-1,-1 1,0 0,0 0,2 0,0 0,1 0,1 0,-1 0,-3-1,0 1,0-1,1 1,0 0,1 0,2 0,-1 0,-1 0,-2 0,0 0,0 0,1 0,1 0,-1 0,0 1,2 0,-2 0,-1-1,0 1,0 0,0-1,0 1,1 1,-1-2,0 1,0 0,3 1,-1-1,-2 1,-1 1,-2 0,0 0,-1 1,-1 1,2-2,0 1,0 1,0-1,0 0,0-1,0 0,0 0,0 0,0 0,0 1,-2-1,1 0,-1 0,0 1,-1 0</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315 230,'0'-3,"0"0,0-1,2 0,-2 1,2-1,-1 1,2-2,1 2,-1 1,0 2,1 0,-1 0,1 0,1 0,-1 0,-1 0,2 0,-2 0,1 1,-1-1</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850 459,'0'3,"0"1,0-1,0 2,0-1,0-1,0 1</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366 193,'3'0,"0"3,0-1,0 1,-1 0,-5-1,0 0,1 1</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509 133,'2'0</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392 223,'2'0</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390 239,'2'0</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348 524,'3'-1,"0"1,0 0,1-1,-1 0,0 1,0 0,0-1,0 1,0 0,0 0,0-1,2 1,-1 0,0 0,-1 0,0-1,0 1,0 0,0 0,0 0,0 0,0 0,0 0,1 0,-1 0,0 0,0 0,0 0,2 0,-1 0,0 0,2 0,-1 0,0 0,-1 0,0 0,-1 0,0 1,0-1,0 0,0 0,0 0,1 0,0 0,-1 0</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617 730,'3'0,"0"0,1 0,-1 0,0 0,1 0,-1 0,0 0,0 0,0 0,0 0,2 0,-2 0,0-1,1-1,0 0,-1-1,-1-1,-2 1,0-1,-1 1,-2 1,0 1,-1 0,1-1,0 0,-1 2,1 0,0 0,0 0,0 0,0 0,0 0,0 0,0 1,0 2,0-2,0 1,0-1,0 2,1 1,1-1,1 0,0 0,0 0</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351 561,'3'0,"2"0,-2 0,0 0,0 0,0 0,2 0,0 0,2 0,-2 0,0 0,0 0,-2 0,0 0,2 0,1-1,-3 0,0 1,0 0,1 0,-1 0,0-1,0 1,0-1,2 1,-2 0,0 0,0 0,2 0,-2 0,0-1,0 1,0 0,1 0,-1 0,0-1,0 1,0 0,0 0,1 0,1 0,-1 0,-1 0</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491 130,'5'0,"1"0,-3 0,1 0,-1 0,0 0,2 0,-1 0,1 0,-1 0,3-1,0 0,2 1,-3-2,-1 0,-2 1,0-2,-3 0,2-1,-1 1,-1 0,0 0,0 0,-4 0,1 0,0 2,0-1,0 2,0 0,0 0,0 0,-1 0,0 2,-2 2,3-3,-1 1,1 0,0 0,2 1,1 0,0 0,0 1,0 0,0-1</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513 502,'2'0</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512 541,'2'0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832 442,'5'0,"-2"0,2 0,-1 0,2 0,1 0,-3 0,-1 0,-2-3</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511 590,'2'0</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379 487,'0'3,"0"0,0 0,0 0,-1 1,1-1,0 0,0 0,0 0,0 1,-1-1,1 0,0 1,-1 0,0 0,1-1,0 1,0 0,0-1,-2 1,2-1,0 1,-1 0,0-1,1 1,0-1,0 1,0 0,0-1,0 0,-1 0,0 1,1-1,0 1,0-1,0 0,0 0,0 0,0 1,0 0,-1-1,1 0,0 0,0 0,0 0,0 0,0 0,0 0,-1 0</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359 238,'2'0</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358 255,'2'0</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344 479,'0'3,"0"0,0 0,0 2,0-2,0 0,0 1,0 0,0 0,-1 0,0-1,1 0,0 0,0 1,0-1,-1 0,1 0,0 0,-1 3,0-2,0-1,1 2,-1 0,0 1,0-2,1 1,-1-1,1-1,-2 2,2-2,-1 3,1-3,-1 0,0 1,1 0,4-4,0 0,-1 0,0 0,2 0,-1 0,0 0,-1 0,0 0,2 0,-2 0,1 0,-1 0,1-1,-1 1,0-1,0 1,0 0,1 0,-1 0,1 0,0 0,0 0,0 1,-1-1,0 0,2 1,-2-1,2 0,-2 0,1 0,0 0,1 0,-2 0,0 0,0-1,0 1,0-1,0-1,0 1,0-1,-1-1,-1 0,-1 0,0 0,0 0,0 0,0 0,-1 0,1 0,-1 0,1-1,0 1,0-1,0 0,0 1,0 0,0-1,1 0,-1 1,0 0,0 0,0 0,0 0,0 0,0 0,0 0,1 0,0 0,-1 0,0 0,0-1,0 1,-1 0,0 0,-1 0,0 0,-1 2,0 0,0 1,-2 0,1-1,0 1,0 0,-1 0,2 0,0 0,0 0,0 0,0 0,0 0,0 0,-1 0,-2 0,2 0,0 0,1 0,0 0,0 0,0 0,0 0,-1 0,0 0,0 0,-1 0,0 0,2 0,0 0,-1 0,1 0,0 1</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519 490,'0'3,"1"0,-1 1,3-3,0-4,0 0,-1 0</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332 640,'2'3,"-1"1,0-1,2-4,-1-3,1 1</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395 511,'2'0</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393 558,'2'0</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395 594,'2'0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866 427,'-2'5,"0"-2,-2 1,1 1,-2-1,0-2,2 1,-1 1,0-1,1 1</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391 639,'2'0</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423 506,'2'0</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418 557,'2'0</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414 587,'2'0</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410 646,'3'0</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410 649,'3'1,"0"-1,0 0</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414 654,'2'0</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455 501,'0'3,"0"2,0-1,0-1,1 3,-1-3,0 1,0 0,0 1,0-2,1 2,-1-2,1 0,-1 0,0 1,0-1,0 0,0 0,0 0,0 0,0 0,0 0,0 0,0 1,0-1,0 0,0 0,0 0,0 0,0 0,-1 2,1-2,-1 1,1-1,-1 0,1 0</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467 641,'3'-1</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467 648,'3'0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850 450,'3'0,"3"1,-3 0,2 0,1 1,-3-1</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471 653,'2'0</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344 650,'3'0,"0"0,0 0,4 1,-2-1,3 0,2 0,0 0,0 0,-4 0,4 0,-3 0,-2-1,-2 1,0-2,1 2,2 0,-3 0,1 0,-1 0,1 2,0-2,0 1,-1-1</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537 503,'-1'3,"2"1,2-3,0-1,2 0,-2 0</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554 506,'2'0</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531 595,'2'0</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490 641,'3'2,"0"-2,0 0,0-2,-1-1,-1 0,-1 0,0 0,1 0,-1 0,0 0,-3 1,-1 1,1 0,0 1,0 1,3 3,-1-1,1 0,0 0,0 0</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523 643,'2'0</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622 343,'3'0,"0"0,0 0,0 0,0 0,1 0,0 0,-1 0,0 1</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657 346,'2'0</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644 342,'2'0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827 466,'5'0,"-2"0,1 0,0 0,2 0,-3 0,0-1,1 1,-1 0,0 0</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650 342,'2'0</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663 344,'2'0</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670 342,'2'0</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667 346,'2'0</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671 345,'2'0</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491 620,'-1'3,"-1"0,2 0,-1 0,1 0,0 0</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520 645,'2'0</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513 629,'2'3,"-2"0,1 1,0-1,0 0,0 0,2-4,0-1,1-1,0 0,-2 0,2 0,-2-1</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545 657,'2'0</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547 619,'2'0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838 470,'-1'4,"-1"0</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536 645,'2'0</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495 493,'0'3,"-1"0,1 0,-1 0,1 0,0 0,-2 0,2 0,0 0,0 0,-1 0,1 0,-1 0,1 0,-1 0,1 0,-1 1,1 0,0 0,0-1,-1 0,0 1,1-1,0 1,0-1,0 0,0 0,0 0,0 1,0 0,0-1,1 0,1 1,-1-1,2 0,0-2,0 0,1-1,-1-1,0 0,0-1,0-1,-1 0,-2 0,0 0,2-1,-2-1,0 2,0-1,0 1,1-2,-1 2,1-1,-1 1,0-1,0 1,0-1,0 1,0 0,0 0,0-1,0-1,0 1,0 0,-1 1,1 0,0 0,-1 0,0 0,-2 0,2 0,-3 0,3 0,-2 3,0 0</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520 514,'2'0</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499 516,'2'0</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363 614,'-2'3,"-1"-1,1 1,-1-1,1 2,0-1,1 0,1 0,0 0,0 0,3-2,1 1,1 0,-2-2,3 2,-2-1,-1 0,1-1,-1 0,0 2,0-1,0-1,0 0,0 0,0 0,0 0,1 0,0 0,-1 0,0 0,0 0,0-1,1 1,-1 0,1 0,0-1,1-1,-2 1,0-1,0 0,0 2,0 0,0 0,1-2,-1 1,0-2,-2 0,-1 0,2-1,-2 1,-1 0,0 0,-2 0,0 3,0-3,0 3,0-2,0 1,0 1,0 0,0 0,0 0,0 0,-2 0,2 0,0 0,-1 0,1 0,0 0,-1 0,0 0,1 0,0 0,0 0,0 0,-1 0,0 0,1 0,-1 1,1-1,-1 1,1-1,0 1,0-1,-1 1,1-1,0 1</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484 654,'2'0</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515 506,'2'0</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512 556,'2'0</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509 591,'2'0</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360 641,'2'0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842 471,'4'0,"-4"4,-2-1,0 0</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382 640,'3'0,"0"0</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423 640,'2'0</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426 639,'2'0</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502 636,'2'0</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498 650,'2'0</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498 653,'2'0</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501 657,'2'0</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502 658,'2'0</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535 528,'2'0</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396 659,'2'0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852 470,'0'5,"0"-2,0 1,-1-1,1 0,-3 0,2 0,-2-3,0 0,-1 0</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435 653,'2'0</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451 649,'2'0</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469 647,'2'0</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512 633,'2'0</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497 642,'2'0</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491 617,'0'4,"0"-1,3 1,0-3,-2 2,2 0,0 0</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591 104,'2'5,"0"-1,0 0,0-1,0 0,0 0,1-3,1-1,0-3,0 1,-3 0,1 0,0 0,-1 0</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347 163,'0'3,"0"0,0 3,0-2,0-1,0 0,2 1,1-5,1-5,-1 2,1 0,-1-1,0 2</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389 453,'4'2,"0"-2,1 0,-1 0,0 0,-1 0,1 0,-1 0</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395 462,'5'0,"-1"0,-1 0,1 0,0 0,3 0,-4 0,1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892 506,'2'0</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237 412,'2'0</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500 470,'2'-3,"1"2,1 1,2 0,-2 0,2 0,-2 0,0 0,0 0,0 0,-1 0,1 0,0 0,0 1,-1 0,0-1,0 1,0-1,0 0,0 0,0 0</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578 458,'3'2,"0"1,0-2,0 2,1 0,0-1,-7-1,-2 1,1 1,1-3,1 3,-1-2</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584 483,'2'0</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617 561,'3'0,"0"0,0 0,0 0</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619 565,'3'1,"0"-1,0 0,0 0,0 0,0-1</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385 562,'3'-2,"1"0,-2-1,-1 0,0 0,-1 0,0 0,0 0,-2 0,-1 3,0 0,-1 0,1 2,2 1,0 0,1 1,0-1,0 1,2 0</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618 599,'5'2,"-2"-2,1 0,-1 0</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616 565,'3'0,"1"-1,0-1,-1-1,-2 0,1 0,-1-1,0 1,0 0,-1 0,0 0,-1 0,-2 0,0 3,0 0,0 0,0 1,0 2,1 0,1 0,-1 0,2 1,0-1,1 0,0 0,0 0,0 0</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807 495,'2'0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640 402,'-3'5,"-1"-3,1 1,-2 1,1-2,0 2</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412 552,'0'3,"0"0,0 0,-1 0,1 0,-1 0,0 0,1 0,-1 0</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548 127,'2'0</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358 291,'2'0</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362 300,'2'0</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763 474,'1'4,"-1"-1,-1 1,0-1,-1 0,-1 1,1-1</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753 487,'-1'4,"1"0,0-1,0 0,3-1,1-2,0-2,0-1,0 1,-1 0</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793 494,'2'0</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599 645,'3'0,"1"0,0 0,1 0,-1 0,-1 0,0 0,3 0,-3 0,2 0,-2 0,1 0,0 0,1 0,-1 0,0-1,0 1,-1 0,1 0,0 0,-1 0,1 0,-1 0,0 0,0 0,0 0,0 0,0 0,1 0,0-1,1 0,-2 0,1 0,-1 0</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734 492,'-1'4,"0"-1,0 0,1 0,-1 2,0 0,1-2,-1 1,1-1,0 0,-1 0,0 0,1 0,0 1,0 1,-1-2,1 2,-1-2,0 1,1-1,0 0,-1 0,1 0,-1 2,1-2,0 2,-1-1,1-1,0 2,-1-2,1 0,0 2,0-2,0 0,0 0,0 0,0 0,0 1,0-1,0 0,0 0,0 0,0 0,3-2,0 0,1-1,1-3,-3 0,2 2,0-1,-1 0,0 1,0-3,-2 0,0 0,-1-1,0 2,0-2,0 1,0-2,0 1,0 2,0 0,0-1,0-1,0 1,0 0,0 1,-2-1,2 0,-1 0,1-1,-1 1,-1-2,1 3,-2-3,3 3,-1-1,1 1,0 0,0-1,0 0,-1 1,1 0,0-1,0 1</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603 616,'-3'-1,"-1"2,-2 3,2 0,2-1,2 0,0 0,0 0,2 1,1-3,0 1,0-2,0 0,0 1,0-1,1 0,1 0,1 0,-1 0,-1 0,1 0,-1 0,-1 0,0 0,1 0,-1 0,2 0,-2 0,0 0,3 1,-3 0,0-1,0 0,1 0,1 1,2-1,-1 0,-2 1,0-1,-1 0,0 0,1 1,-1 0,1-1,-1 0,0-1,-1-2,0 0,2 2,-1-2,-3 0,0 0,-3 1,1-1,-2 1,1 1,-2-2,0 2,1-1,-3 1,1-2,-1 3,3 0,1 0,0 0,-1 0,1 0,-1 0,0 0,1 0,0 0,0 0,-2 0,1 0,1 0,0 0,0 0,0 0,-1 0,-3 1,4-1,-3 2,3-1,0-1,0 0,-1 1,1-1,-2 2,1-1</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799 543,'2'0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429 551,'0'3,"0"0,0 0,0 0,0 0,0 0,0 0,0 0,0 0</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828 546,'2'0</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846 539,'0'3,"1"3,-1-3,1 0,2-2,0-3,2-1,-2-1,0 3,0-3,0 2,1-1,0 0,-1 1,-3-1</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820 570,'2'0</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660 146,'2'0</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920 546,'2'0</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875 560,'2'0</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779 561,'2'0</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799 564,'2'0</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606 690,'5'0,"0"0,1 0,3 0,-3-1,0 1,-2-1,-1 0,0-1</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634 507,'2'0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818 588,'2'0</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646 535,'2'0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638 593,'2'0</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637 631,'2'0</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631 661,'2'0</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627 548,'2'0</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883 556,'2'0</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805 283,'7'0,"0"0,1-1,0 0,0 0,-1-1,-1-1,1 2,-5-2</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845 257,'0'6,"0"-1,0 1,0 2,-1-4,0-1,-1 1,2 0</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789 290,'-1'3,"-1"0,2 0,-1 0,0 0,-1 0,2 1,-1 0</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792 295,'3'0,"3"-1,2 0,0 0,4 0,-1-1,0 1,-4-2,0 3,-4 0,-3 3,-2 2,-2-3,-1 0,0 1,2 2,1-1</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773 596,'2'0</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825 299,'-4'5,"0"0,1-2,10-4,-2 0,1-2,0 1</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842 303,'-2'3,"-2"-1,1 0</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821 315,'5'2,"-1"-2,1-2</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841 312,'3'0</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839 315,'-1'5,"1"-1,0-1,0 1,0 0,0 2,0-1,-1 0,0-2,1 1,-1-1,-3-8,3 1</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822 334,'-2'5,"0"-2</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849 336,'3'1,"0"2,0-2,-2-6</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875 294,'2'3,"-2"0,0 0,0 0,1 1,-1 1,-5-3,1 1,0-1,4 1,5 0,-2-2,-1 2,1 1,-1-1,-2 0,-4-3,3-6</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908 290,'0'4,"0"3,0 0,-1 1,1 0,-1-2,0-1,1-2,0 1,0-1,0 0</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855 367,'2'0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864 585,'2'0</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805 361,'4'0,"5"0,2 0,3-2,-2 1,1-1,-1 2,0-1,-1 1,-4 0,-2 0</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858 375,'-1'3,"1"0,0 0,0 1,0 0,0 0,0 0,0 0,-1 2,-1 2,1 3,-2 0,0 0,0-1,1-1,-3 1,2-4,1 0,0-2,1 0,1 0</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823 497,'-1'3,"1"0,-1 1,0 0,1-1,3-5</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622 530,'0'3,"-1"1,1-1,-1 1,1 0,-2-1,2 0,0 0,1 0,0 0,2-3,0 0,0 0,0 0,1 0,-1-2,-3-1,1 0,0 0,-1 0,0 0,0 0,0 0,0 0,-3 0,0 0,0 1,-1 0,1 2,-1 0,0 1,1 1,0 1,1 0,1 0,1 0,-1 0,1 0,0 0,2 0,0 0,0 0,2-2,-1-1,0 0,0 0,0 0,0 0,0 0,0-2,-1-1,0 0,-2 0,0 0,0 0,-3 0,0 0,1 0,-1-1,0 2,0 2,0 0,0 1</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650 562,'2'0</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627 564,'2'0</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785 569,'3'-2,"2"2,1-1,1 1,0-1,-3 1,-1 0,0 0</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726 128,'2'0</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641 490,'0'3,"-1"1,1-1,-1 0,1 0,-1 0,0 0,0 0,0 0,1 0,0 0,0 0</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630 516,'0'3,"0"1,0-1,3-6,1-2,-1 2,-1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865 593,'2'0</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656 511,'2'0</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751 673,'2'0</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536 185,'2'0</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660 178,'2'0</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824 227,'5'-2,"1"2,-2-1,2 1,-2 0,1-1,1 0,-2 0,0 1,0 0,-1 0,3 0,-2 0,0 0,-1 0,0 0,0 0,0 0</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864 228,'2'0</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400 259,'2'0</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380 259,'2'0</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364 265,'2'0</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671 152,'2'0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778 594,'3'0,"1"-1,2-1,-2 1,1-1,-1 1,2 0,-2 1,1-1,-1 1,0 0,0-1,-1 0,0 0</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837 260,'2'0</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672 170,'2'0</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757 183,'2'0</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232 307,'4'0,"0"0,2 0,0 0,1-1,-3 1,3-1,-2 1,2-1,-3 1,1 0,-2 0</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426 307,'2'0</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551 305,'4'0,"-1"0,0 0,0 0,0 0,0-1,1 1,1-1,0 1,-1-1,1 1,0 0,-1-1,-1 0,1 1,-1 0,0 0,0 0,0 0,2-1</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747 309,'2'0</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804 307,'2'0</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530 341,'4'1,"-1"-1,0 0,0 0,3 0,-1 0,-1 0,2 0,-1 0,-1-1,1 1,-2 0,0-1,1 1</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987 258,'0'3,"-2"1,1-1,-3 2,1-1,0-1,0 0,0 0,2 0,-2 0,0-2,0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825 575,'0'3,"-4"3,1-2,1-1,0 1,-1-1,-1 0,1 1,1-1</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960 271,'3'4,"-2"-1,0 0,2 2,-2-1,2 0</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679 181,'2'0</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737 179,'2'0</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745 188,'2'0</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748 189,'2'0</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669 341,'4'0,"1"0,-2 0,0-1,2 0,0 0,-2 1,1-1,0 1,0 0,-1 0,0 0,1 0,-1 0,0 0,2 0,-2 0</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430 396,'2'0</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484 387,'4'0,"0"0,-1 0,2 0,2 0,1 0,2 0,0 0,2 0,-3 0,2-1,-2 0,-2 0,-2 0,-2 1</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612 386,'3'0,"0"0,1 0,3 0,0 0,2 0,-1 0,3 0,-1 0,0 0,-2 0,0 0,-1 0,-3 0,-1 0,0 0,0 0</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 82,'2'0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817 595,'4'0,"0"1</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753 358,'1'3,"0"0,-1 0,0 0,2 0,3-7,-4 1,2 1,-2-3,1 2,-1 0,-1-1</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775 360,'2'0</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423 431,'5'-1,"-1"1,0 0,1 0,0 0,2 0,2-1,-1 1,1 0,0 0,-2 0,0 0,-2 0,1 0,-2 0,0 0,-1 0</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585 430,'3'0,"0"0,0 0,0 0,0 0,2 0,0 0,-1 0,-1-1,0 1,0 0,0-1,0 0,0 1,1 0,0 0,1 0,-1 0,1 0,-1 0,1 0,0 0,-2 0,1 0,0 0,-1 0,0 0,0 0,0-1,1 0,0 1,-1-1,0 0,0 1,0-1,1-1,0 0,0 1,-3-2,-1 0,0-1,-3 1,0 3,-1-1,0-1,1 1,-2-1,-2 0,1 2,-1-1,-1 0,1 1,1 0,1-1,2 1,0-1,-1 1,-1-1,0 1,-1 0,0 0,1 0,0 0,0 0,1 0,-1 0,1-1,0 1,1 0,0 0,0 3,1 0,1 0,0 0,0 2,1-2,0 0,2 0,0 0,1 0</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697 433,'2'0</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196 470,'5'0,"1"0,0 0,0 0,2 0,-1 0,1 0,-1 0,-1-1,-1 1,-1 0,1 0,-2 0,0 0,0 0,2 0,-2 0,0-1,0 1,0 0,0 0,0 0,0 0,0 0</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322 470,'3'0,"1"0,3 0,1 0,-3 0,5 0,-3-1,-3 1,1-1</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404 469,'2'0</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507 501,'2'0</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181 600,'6'0,"0"1,0-1,0 0,-1 0,2 0,-2 0,1 0,0 0,1 0,-3 0,-1 0,0 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773 611,'7'0,"1"0,-1-1,1 1,-3 0,2-1,-1 0,-2 1,-1-1,0 1,0-1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628 422,'1'3,"0"0,0 0,-1 1,0-1,0 0,0 1,0 1,0-2,0 0,0 1</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780 616,'0'4,"0"-1,0 0,0 0,-1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784 624,'3'-1,"0"1,-2 3,-5 1,-1-1,2 0,0 0,-1-1</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802 620,'0'3,"0"2,-1 0,0-2,-1 1,1-1,0 0,1 0,-1 0,-1 1,1-1,-1 1,-1-2,-1 0,0-6,0-1</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329 595,'3'0,"0"0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322 602,'3'1,"1"-1,0 0,-1 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404 588,'3'0,"0"0,0 0,0 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405 595,'3'0,"0"0,0 0,0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431 592,'3'0,"0"0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428 597,'4'0,"0"0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784 568,'-3'-2,"0"2,1 3,-2 1,1 0,0-3,0 3,0-1,1 1,-1-2,1 1,0 0,2 0,-2 0,1 1,-1 0,2-1,-1 1,1-1,-1 2,1-1,0 0,1-1,0 0,2 0,1 0,-1 0,1 0,0-1,-1-2,4 1,-3-1,0 0,1 0,-1 0,-1 0,0 0,1-1,1-1,3 1,0-3,-1 1,-1 0,-1-1,-1 1,-1-1,-1-1,-1 1,0 0,1-1,-1 2,-1 0,1 0,-1-1,0 0,1-1,-1 1,-2-1,-2 1,-2 0,0 0,0 2,-4-1,3 2,-1-1,3 2,-2-1,1 1,1 0,1 0,0 0,1 0,0 2,2 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661 399,'2'0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864 591,'0'4,"0"-1,2 1,-1 2,1-2,0 2,-2-1,2-2,-1 0,3-4,0-2,1-2,3 0,1 1,0-2,1 2,-1 1,-1 1,-2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876 668,'2'0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713 463,'2'4,"-1"-1,4 3,-4-3,2 0,0 2,0-1,1-1,-1 2,-1-2,1 2,0-1,-1-1,-1 1,0 1,0-9,-2 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709 462,'-1'5,"1"-2,-1 0,1 1,0-1,-1 0,1 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712 461,'3'1,"0"2,1 1,-1-2</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747 500,'4'1,"-2"3,0-1,-1 1,0-1,-5-2,-1 0,1 1,0-1,0-1</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763 457,'-2'3,"-1"0,1 1,-1-2,0 2,1-1,0 1,-1-1,1 0,-1 0,0-1</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744 466,'3'3,"-1"1,-1-1,0 1,0-1,0 0,0 0,1 0,-1-6</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692 595,'2'0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366 612,'2'0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659 405,'0'4,"0"0,0-1,0 0,0 0,0 1</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354 586,'2'0</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439 595,'2'0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222 476,'2'0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87 476,'2'-3,"1"1,0 0,-1-1,-2 0,0 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79 480,'3'-2,"-2"-2,1 1,-1-1,0 1,-1 0,0-1,0 1,-2-1,-1 0,0 2,0 1,-1 4,1 1,3-1,-1 0,1 1,0-1,0 0,3-1,0-2,1 0,-1-2,2 0,-2-1,1-1,-1 1,-3 0,2-2,-1 0,-1 2,1 0,0-1,0 1,-1 0,1 0,-1 0,0 7,-1 0,-1 2,1-1,0 1,-1 0,2-3,0 2,0-2,0 1,0-1,0 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107 452,'3'0,"3"1,1 0,0 0,4-1,-2 0,-2 0,-3 0,-4-3</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144 437,'0'4,"0"1,-1 2,0-4,1 2,-2 0,2-2,-1 1,5-4</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172 445,'0'3,"0"1,0-1,-1 0,1 1,-2-1,-1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48 486,'3'-2,"0"2,1 0,3 0,1 1,2 0,3 0,-3 1,1-2,-2 0,1 0,-2 0,0 0,-2 0,-2 0,1 0,0 0,-1 0,0 0,1-1,-2 1,0-1,1 1,-1-1,0 1,0-1</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235 470,'2'0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666 403,'4'0,"0"0,0 0,0 0,-1 1,1 0,-1 0,-4 2,-1 1,-1 0,1 0,-3-4</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118 516,'2'-3,"-1"0,0 0,-4 0,0 3,0 1,2 2,1 0,0 0,3-1,0-2,0 1,1 0,-3 2,-1 0,0 0,-3 0,-1-2,1-1,-1-1,1-1,3-1,-1 0,1 0,2 0,1 2,1-2,-1 3,0-2</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149 517,'2'0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157 500,'-5'3,"3"1,-2-1,1-1,0 0,0 2</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156 504,'4'0,"-1"0,1 2,-2 1</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152 515,'0'3,"0"0,0 1,0-1,0 1</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191 506,'1'4,"-1"1,0-2,0 1,0-1,0 1,0-1,0 0,0 0,0 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237 508,'3'0,"1"0,0 0,0 0,1 0,2 0,0 0,2 0,-1 0,-3 0,-1 0,-1 0,0 0,0 0</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306 497,'3'1,"-3"2,0 1,0-1,-2 0,-1-2,-2 0,2-1</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335 489,'2'0</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305 463,'2'0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671 417,'3'0,"0"-1,2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292 529,'2'0</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289 543,'2'0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122 583,'-3'3,"1"0,0 0,-1-1,1 1,-1 1,3-1,-2 0,1 1,1-1,0 1,1 0,2-3,1-1,-1-3,-1 0,-1 0,-3 0,-2 1,1 2,0 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147 580,'1'4,"-6"-1,2 1,-2-2,1 1,0 0,2 0</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146 591,'4'0,"0"2,0-1,1 2,-1-2,-1 0,0-1</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148 602,'0'3,"0"0,-1 1,1-1,0 0,0 0</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190 584,'1'3,"-1"0,0 0,0 0,0 0,0 0,-2 0,1 1</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238 618,'2'0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223 595,'6'0,"0"1,1 0,1 1,-3-2,0 0,-1 0,-1 0</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269 590,'3'2,"-1"2,-2-1,-3 0,-1 0,-2 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669 422,'3'1,"0"-1</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92 626,'4'0,"2"0,1 0,5 1,0-1,0 0,-1 0,-1 0,0-1,-5 1,-1-1</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97 639,'4'0,"0"1,4 0,3-1,1 0,0 0,-1 0,-3 0,-4-1</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234 641,'0'3,"-3"0,1 0,-2 2,0-2,2 0,-1-2</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219 645,'4'4,"-1"1,0-1,-1-1,2 0,-1 0,-1 0,1-1,0-2</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254 652,'2'0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498 428,'2'0</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40 570,'0'3,"1"0,-1 0,1 1,0 0,-1-1,4-6,1-1,0 0,1 0,0-1,2 0,-1 2,-2-2,0 3,-3-1</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76 600,'2'0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67 608,'-1'3,"-1"0,-2 1,1 0,0-1</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12-04T10:44: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53 612,'1'3,"-1"1,1-1,1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8.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9.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5.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1.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2.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3.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4.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5.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6.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6.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3.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7.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1.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2.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3.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4.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5.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6.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7.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8.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9.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8.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1.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2.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3.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4.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5.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6.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7.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8.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9.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9.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1.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2.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3.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4.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5.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6.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7.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8.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9.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0.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1.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2.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3.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4.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5.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6.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7.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8.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9.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1.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1.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2.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3.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4.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5.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6.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7.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8.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9.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2.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1.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2.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3.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4.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5.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6.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7.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8.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9.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3.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1.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2.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3.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4.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5.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6.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7.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8.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9.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4.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1.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2.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3.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4.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5.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6.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7.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8.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9.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5.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1.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2.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3.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4.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5.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6.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7.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8.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9.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6.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1.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2.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3.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4.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5.xml"/></Relationships>
</file>

<file path=ppt/notesSlides/_rels/notesSlide2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6.xml"/></Relationships>
</file>

<file path=ppt/notesSlides/_rels/notesSlide2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7.xml"/></Relationships>
</file>

<file path=ppt/notesSlides/_rels/notesSlide2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8.xml"/></Relationships>
</file>

<file path=ppt/notesSlides/_rels/notesSlide2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9.xml"/></Relationships>
</file>

<file path=ppt/notesSlides/_rels/notesSlide2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7.xml"/></Relationships>
</file>

<file path=ppt/notesSlides/_rels/notesSlide2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1.xml"/></Relationships>
</file>

<file path=ppt/notesSlides/_rels/notesSlide2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2.xml"/></Relationships>
</file>

<file path=ppt/notesSlides/_rels/notesSlide2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3.xml"/></Relationships>
</file>

<file path=ppt/notesSlides/_rels/notesSlide2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4.xml"/></Relationships>
</file>

<file path=ppt/notesSlides/_rels/notesSlide2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5.xml"/></Relationships>
</file>

<file path=ppt/notesSlides/_rels/notesSlide2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6.xml"/></Relationships>
</file>

<file path=ppt/notesSlides/_rels/notesSlide2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7.xml"/></Relationships>
</file>

<file path=ppt/notesSlides/_rels/notesSlide2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8.xml"/></Relationships>
</file>

<file path=ppt/notesSlides/_rels/notesSlide2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9.xml"/></Relationships>
</file>

<file path=ppt/notesSlides/_rels/notesSlide2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8.xml"/></Relationships>
</file>

<file path=ppt/notesSlides/_rels/notesSlide2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1.xml"/></Relationships>
</file>

<file path=ppt/notesSlides/_rels/notesSlide2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2.xml"/></Relationships>
</file>

<file path=ppt/notesSlides/_rels/notesSlide2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3.xml"/></Relationships>
</file>

<file path=ppt/notesSlides/_rels/notesSlide2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4.xml"/></Relationships>
</file>

<file path=ppt/notesSlides/_rels/notesSlide2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5.xml"/></Relationships>
</file>

<file path=ppt/notesSlides/_rels/notesSlide2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6.xml"/></Relationships>
</file>

<file path=ppt/notesSlides/_rels/notesSlide2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7.xml"/></Relationships>
</file>

<file path=ppt/notesSlides/_rels/notesSlide2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8.xml"/></Relationships>
</file>

<file path=ppt/notesSlides/_rels/notesSlide2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9.xml"/></Relationships>
</file>

<file path=ppt/notesSlides/_rels/notesSlide2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9.xml"/></Relationships>
</file>

<file path=ppt/notesSlides/_rels/notesSlide2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1.xml"/></Relationships>
</file>

<file path=ppt/notesSlides/_rels/notesSlide2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2.xml"/></Relationships>
</file>

<file path=ppt/notesSlides/_rels/notesSlide2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3.xml"/></Relationships>
</file>

<file path=ppt/notesSlides/_rels/notesSlide2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4.xml"/></Relationships>
</file>

<file path=ppt/notesSlides/_rels/notesSlide2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5.xml"/></Relationships>
</file>

<file path=ppt/notesSlides/_rels/notesSlide2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6.xml"/></Relationships>
</file>

<file path=ppt/notesSlides/_rels/notesSlide2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7.xml"/></Relationships>
</file>

<file path=ppt/notesSlides/_rels/notesSlide2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8.xml"/></Relationships>
</file>

<file path=ppt/notesSlides/_rels/notesSlide2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9.xml"/></Relationships>
</file>

<file path=ppt/notesSlides/_rels/notesSlide2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0.xml"/></Relationships>
</file>

<file path=ppt/notesSlides/_rels/notesSlide2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1.xml"/></Relationships>
</file>

<file path=ppt/notesSlides/_rels/notesSlide2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2.xml"/></Relationships>
</file>

<file path=ppt/notesSlides/_rels/notesSlide2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3.xml"/></Relationships>
</file>

<file path=ppt/notesSlides/_rels/notesSlide2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4.xml"/></Relationships>
</file>

<file path=ppt/notesSlides/_rels/notesSlide2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5.xml"/></Relationships>
</file>

<file path=ppt/notesSlides/_rels/notesSlide2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6.xml"/></Relationships>
</file>

<file path=ppt/notesSlides/_rels/notesSlide2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7.xml"/></Relationships>
</file>

<file path=ppt/notesSlides/_rels/notesSlide2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8.xml"/></Relationships>
</file>

<file path=ppt/notesSlides/_rels/notesSlide2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9.xml"/></Relationships>
</file>

<file path=ppt/notesSlides/_rels/notesSlide2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1.xml"/></Relationships>
</file>

<file path=ppt/notesSlides/_rels/notesSlide3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1.xml"/></Relationships>
</file>

<file path=ppt/notesSlides/_rels/notesSlide3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2.xml"/></Relationships>
</file>

<file path=ppt/notesSlides/_rels/notesSlide3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3.xml"/></Relationships>
</file>

<file path=ppt/notesSlides/_rels/notesSlide3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4.xml"/></Relationships>
</file>

<file path=ppt/notesSlides/_rels/notesSlide3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5.xml"/></Relationships>
</file>

<file path=ppt/notesSlides/_rels/notesSlide3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6.xml"/></Relationships>
</file>

<file path=ppt/notesSlides/_rels/notesSlide3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7.xml"/></Relationships>
</file>

<file path=ppt/notesSlides/_rels/notesSlide3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8.xml"/></Relationships>
</file>

<file path=ppt/notesSlides/_rels/notesSlide3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9.xml"/></Relationships>
</file>

<file path=ppt/notesSlides/_rels/notesSlide3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2.xml"/></Relationships>
</file>

<file path=ppt/notesSlides/_rels/notesSlide3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1.xml"/></Relationships>
</file>

<file path=ppt/notesSlides/_rels/notesSlide3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2.xml"/></Relationships>
</file>

<file path=ppt/notesSlides/_rels/notesSlide3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3.xml"/></Relationships>
</file>

<file path=ppt/notesSlides/_rels/notesSlide3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4.xml"/></Relationships>
</file>

<file path=ppt/notesSlides/_rels/notesSlide3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5.xml"/></Relationships>
</file>

<file path=ppt/notesSlides/_rels/notesSlide3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6.xml"/></Relationships>
</file>

<file path=ppt/notesSlides/_rels/notesSlide3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7.xml"/></Relationships>
</file>

<file path=ppt/notesSlides/_rels/notesSlide3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8.xml"/></Relationships>
</file>

<file path=ppt/notesSlides/_rels/notesSlide3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9.xml"/></Relationships>
</file>

<file path=ppt/notesSlides/_rels/notesSlide3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3.xml"/></Relationships>
</file>

<file path=ppt/notesSlides/_rels/notesSlide3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1.xml"/></Relationships>
</file>

<file path=ppt/notesSlides/_rels/notesSlide3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2.xml"/></Relationships>
</file>

<file path=ppt/notesSlides/_rels/notesSlide3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3.xml"/></Relationships>
</file>

<file path=ppt/notesSlides/_rels/notesSlide3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4.xml"/></Relationships>
</file>

<file path=ppt/notesSlides/_rels/notesSlide3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5.xml"/></Relationships>
</file>

<file path=ppt/notesSlides/_rels/notesSlide3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6.xml"/></Relationships>
</file>

<file path=ppt/notesSlides/_rels/notesSlide3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7.xml"/></Relationships>
</file>

<file path=ppt/notesSlides/_rels/notesSlide3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8.xml"/></Relationships>
</file>

<file path=ppt/notesSlides/_rels/notesSlide3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9.xml"/></Relationships>
</file>

<file path=ppt/notesSlides/_rels/notesSlide3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4.xml"/></Relationships>
</file>

<file path=ppt/notesSlides/_rels/notesSlide3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1.xml"/></Relationships>
</file>

<file path=ppt/notesSlides/_rels/notesSlide3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2.xml"/></Relationships>
</file>

<file path=ppt/notesSlides/_rels/notesSlide3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3.xml"/></Relationships>
</file>

<file path=ppt/notesSlides/_rels/notesSlide3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4.xml"/></Relationships>
</file>

<file path=ppt/notesSlides/_rels/notesSlide3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5.xml"/></Relationships>
</file>

<file path=ppt/notesSlides/_rels/notesSlide3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6.xml"/></Relationships>
</file>

<file path=ppt/notesSlides/_rels/notesSlide3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7.xml"/></Relationships>
</file>

<file path=ppt/notesSlides/_rels/notesSlide3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8.xml"/></Relationships>
</file>

<file path=ppt/notesSlides/_rels/notesSlide3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9.xml"/></Relationships>
</file>

<file path=ppt/notesSlides/_rels/notesSlide3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5.xml"/></Relationships>
</file>

<file path=ppt/notesSlides/_rels/notesSlide3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1.xml"/></Relationships>
</file>

<file path=ppt/notesSlides/_rels/notesSlide3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2.xml"/></Relationships>
</file>

<file path=ppt/notesSlides/_rels/notesSlide3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3.xml"/></Relationships>
</file>

<file path=ppt/notesSlides/_rels/notesSlide3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4.xml"/></Relationships>
</file>

<file path=ppt/notesSlides/_rels/notesSlide3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5.xml"/></Relationships>
</file>

<file path=ppt/notesSlides/_rels/notesSlide3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6.xml"/></Relationships>
</file>

<file path=ppt/notesSlides/_rels/notesSlide3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7.xml"/></Relationships>
</file>

<file path=ppt/notesSlides/_rels/notesSlide3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8.xml"/></Relationships>
</file>

<file path=ppt/notesSlides/_rels/notesSlide3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9.xml"/></Relationships>
</file>

<file path=ppt/notesSlides/_rels/notesSlide3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6.xml"/></Relationships>
</file>

<file path=ppt/notesSlides/_rels/notesSlide3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1.xml"/></Relationships>
</file>

<file path=ppt/notesSlides/_rels/notesSlide3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2.xml"/></Relationships>
</file>

<file path=ppt/notesSlides/_rels/notesSlide3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3.xml"/></Relationships>
</file>

<file path=ppt/notesSlides/_rels/notesSlide3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4.xml"/></Relationships>
</file>

<file path=ppt/notesSlides/_rels/notesSlide3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5.xml"/></Relationships>
</file>

<file path=ppt/notesSlides/_rels/notesSlide3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6.xml"/></Relationships>
</file>

<file path=ppt/notesSlides/_rels/notesSlide3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7.xml"/></Relationships>
</file>

<file path=ppt/notesSlides/_rels/notesSlide3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8.xml"/></Relationships>
</file>

<file path=ppt/notesSlides/_rels/notesSlide3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9.xml"/></Relationships>
</file>

<file path=ppt/notesSlides/_rels/notesSlide3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7.xml"/></Relationships>
</file>

<file path=ppt/notesSlides/_rels/notesSlide3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1.xml"/></Relationships>
</file>

<file path=ppt/notesSlides/_rels/notesSlide3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2.xml"/></Relationships>
</file>

<file path=ppt/notesSlides/_rels/notesSlide3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3.xml"/></Relationships>
</file>

<file path=ppt/notesSlides/_rels/notesSlide3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4.xml"/></Relationships>
</file>

<file path=ppt/notesSlides/_rels/notesSlide3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5.xml"/></Relationships>
</file>

<file path=ppt/notesSlides/_rels/notesSlide3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6.xml"/></Relationships>
</file>

<file path=ppt/notesSlides/_rels/notesSlide3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7.xml"/></Relationships>
</file>

<file path=ppt/notesSlides/_rels/notesSlide3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8.xml"/></Relationships>
</file>

<file path=ppt/notesSlides/_rels/notesSlide3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9.xml"/></Relationships>
</file>

<file path=ppt/notesSlides/_rels/notesSlide3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8.xml"/></Relationships>
</file>

<file path=ppt/notesSlides/_rels/notesSlide3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1.xml"/></Relationships>
</file>

<file path=ppt/notesSlides/_rels/notesSlide3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2.xml"/></Relationships>
</file>

<file path=ppt/notesSlides/_rels/notesSlide3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3.xml"/></Relationships>
</file>

<file path=ppt/notesSlides/_rels/notesSlide3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4.xml"/></Relationships>
</file>

<file path=ppt/notesSlides/_rels/notesSlide3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5.xml"/></Relationships>
</file>

<file path=ppt/notesSlides/_rels/notesSlide3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6.xml"/></Relationships>
</file>

<file path=ppt/notesSlides/_rels/notesSlide3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7.xml"/></Relationships>
</file>

<file path=ppt/notesSlides/_rels/notesSlide3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8.xml"/></Relationships>
</file>

<file path=ppt/notesSlides/_rels/notesSlide3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9.xml"/></Relationships>
</file>

<file path=ppt/notesSlides/_rels/notesSlide3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9.xml"/></Relationships>
</file>

<file path=ppt/notesSlides/_rels/notesSlide3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1.xml"/></Relationships>
</file>

<file path=ppt/notesSlides/_rels/notesSlide3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2.xml"/></Relationships>
</file>

<file path=ppt/notesSlides/_rels/notesSlide3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3.xml"/></Relationships>
</file>

<file path=ppt/notesSlides/_rels/notesSlide3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4.xml"/></Relationships>
</file>

<file path=ppt/notesSlides/_rels/notesSlide3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5.xml"/></Relationships>
</file>

<file path=ppt/notesSlides/_rels/notesSlide3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6.xml"/></Relationships>
</file>

<file path=ppt/notesSlides/_rels/notesSlide3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7.xml"/></Relationships>
</file>

<file path=ppt/notesSlides/_rels/notesSlide3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8.xml"/></Relationships>
</file>

<file path=ppt/notesSlides/_rels/notesSlide3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9.xml"/></Relationships>
</file>

<file path=ppt/notesSlides/_rels/notesSlide3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0.xml"/></Relationships>
</file>

<file path=ppt/notesSlides/_rels/notesSlide3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1.xml"/></Relationships>
</file>

<file path=ppt/notesSlides/_rels/notesSlide3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2.xml"/></Relationships>
</file>

<file path=ppt/notesSlides/_rels/notesSlide3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3.xml"/></Relationships>
</file>

<file path=ppt/notesSlides/_rels/notesSlide3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4.xml"/></Relationships>
</file>

<file path=ppt/notesSlides/_rels/notesSlide3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5.xml"/></Relationships>
</file>

<file path=ppt/notesSlides/_rels/notesSlide3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6.xml"/></Relationships>
</file>

<file path=ppt/notesSlides/_rels/notesSlide3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7.xml"/></Relationships>
</file>

<file path=ppt/notesSlides/_rels/notesSlide3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8.xml"/></Relationships>
</file>

<file path=ppt/notesSlides/_rels/notesSlide3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9.xml"/></Relationships>
</file>

<file path=ppt/notesSlides/_rels/notesSlide3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1.xml"/></Relationships>
</file>

<file path=ppt/notesSlides/_rels/notesSlide4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1.xml"/></Relationships>
</file>

<file path=ppt/notesSlides/_rels/notesSlide4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2.xml"/></Relationships>
</file>

<file path=ppt/notesSlides/_rels/notesSlide4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3.xml"/></Relationships>
</file>

<file path=ppt/notesSlides/_rels/notesSlide4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4.xml"/></Relationships>
</file>

<file path=ppt/notesSlides/_rels/notesSlide4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5.xml"/></Relationships>
</file>

<file path=ppt/notesSlides/_rels/notesSlide4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6.xml"/></Relationships>
</file>

<file path=ppt/notesSlides/_rels/notesSlide4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7.xml"/></Relationships>
</file>

<file path=ppt/notesSlides/_rels/notesSlide4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8.xml"/></Relationships>
</file>

<file path=ppt/notesSlides/_rels/notesSlide4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9.xml"/></Relationships>
</file>

<file path=ppt/notesSlides/_rels/notesSlide4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2.xml"/></Relationships>
</file>

<file path=ppt/notesSlides/_rels/notesSlide4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1.xml"/></Relationships>
</file>

<file path=ppt/notesSlides/_rels/notesSlide4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2.xml"/></Relationships>
</file>

<file path=ppt/notesSlides/_rels/notesSlide4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3.xml"/></Relationships>
</file>

<file path=ppt/notesSlides/_rels/notesSlide4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4.xml"/></Relationships>
</file>

<file path=ppt/notesSlides/_rels/notesSlide4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5.xml"/></Relationships>
</file>

<file path=ppt/notesSlides/_rels/notesSlide4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6.xml"/></Relationships>
</file>

<file path=ppt/notesSlides/_rels/notesSlide4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7.xml"/></Relationships>
</file>

<file path=ppt/notesSlides/_rels/notesSlide4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8.xml"/></Relationships>
</file>

<file path=ppt/notesSlides/_rels/notesSlide4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9.xml"/></Relationships>
</file>

<file path=ppt/notesSlides/_rels/notesSlide4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3.xml"/></Relationships>
</file>

<file path=ppt/notesSlides/_rels/notesSlide4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1.xml"/></Relationships>
</file>

<file path=ppt/notesSlides/_rels/notesSlide4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2.xml"/></Relationships>
</file>

<file path=ppt/notesSlides/_rels/notesSlide4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3.xml"/></Relationships>
</file>

<file path=ppt/notesSlides/_rels/notesSlide4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4.xml"/></Relationships>
</file>

<file path=ppt/notesSlides/_rels/notesSlide4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5.xml"/></Relationships>
</file>

<file path=ppt/notesSlides/_rels/notesSlide4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6.xml"/></Relationships>
</file>

<file path=ppt/notesSlides/_rels/notesSlide4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7.xml"/></Relationships>
</file>

<file path=ppt/notesSlides/_rels/notesSlide4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8.xml"/></Relationships>
</file>

<file path=ppt/notesSlides/_rels/notesSlide4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9.xml"/></Relationships>
</file>

<file path=ppt/notesSlides/_rels/notesSlide4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4.xml"/></Relationships>
</file>

<file path=ppt/notesSlides/_rels/notesSlide4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1.xml"/></Relationships>
</file>

<file path=ppt/notesSlides/_rels/notesSlide4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2.xml"/></Relationships>
</file>

<file path=ppt/notesSlides/_rels/notesSlide4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3.xml"/></Relationships>
</file>

<file path=ppt/notesSlides/_rels/notesSlide4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4.xml"/></Relationships>
</file>

<file path=ppt/notesSlides/_rels/notesSlide4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5.xml"/></Relationships>
</file>

<file path=ppt/notesSlides/_rels/notesSlide4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6.xml"/></Relationships>
</file>

<file path=ppt/notesSlides/_rels/notesSlide4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7.xml"/></Relationships>
</file>

<file path=ppt/notesSlides/_rels/notesSlide4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8.xml"/></Relationships>
</file>

<file path=ppt/notesSlides/_rels/notesSlide4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9.xml"/></Relationships>
</file>

<file path=ppt/notesSlides/_rels/notesSlide4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5.xml"/></Relationships>
</file>

<file path=ppt/notesSlides/_rels/notesSlide4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1.xml"/></Relationships>
</file>

<file path=ppt/notesSlides/_rels/notesSlide4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2.xml"/></Relationships>
</file>

<file path=ppt/notesSlides/_rels/notesSlide4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3.xml"/></Relationships>
</file>

<file path=ppt/notesSlides/_rels/notesSlide4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4.xml"/></Relationships>
</file>

<file path=ppt/notesSlides/_rels/notesSlide4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5.xml"/></Relationships>
</file>

<file path=ppt/notesSlides/_rels/notesSlide4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6.xml"/></Relationships>
</file>

<file path=ppt/notesSlides/_rels/notesSlide4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7.xml"/></Relationships>
</file>

<file path=ppt/notesSlides/_rels/notesSlide4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8.xml"/></Relationships>
</file>

<file path=ppt/notesSlides/_rels/notesSlide4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9.xml"/></Relationships>
</file>

<file path=ppt/notesSlides/_rels/notesSlide4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6.xml"/></Relationships>
</file>

<file path=ppt/notesSlides/_rels/notesSlide4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1.xml"/></Relationships>
</file>

<file path=ppt/notesSlides/_rels/notesSlide4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2.xml"/></Relationships>
</file>

<file path=ppt/notesSlides/_rels/notesSlide4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3.xml"/></Relationships>
</file>

<file path=ppt/notesSlides/_rels/notesSlide4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4.xml"/></Relationships>
</file>

<file path=ppt/notesSlides/_rels/notesSlide4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5.xml"/></Relationships>
</file>

<file path=ppt/notesSlides/_rels/notesSlide4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6.xml"/></Relationships>
</file>

<file path=ppt/notesSlides/_rels/notesSlide4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7.xml"/></Relationships>
</file>

<file path=ppt/notesSlides/_rels/notesSlide4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8.xml"/></Relationships>
</file>

<file path=ppt/notesSlides/_rels/notesSlide4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9.xml"/></Relationships>
</file>

<file path=ppt/notesSlides/_rels/notesSlide4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7.xml"/></Relationships>
</file>

<file path=ppt/notesSlides/_rels/notesSlide4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1.xml"/></Relationships>
</file>

<file path=ppt/notesSlides/_rels/notesSlide4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2.xml"/></Relationships>
</file>

<file path=ppt/notesSlides/_rels/notesSlide4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3.xml"/></Relationships>
</file>

<file path=ppt/notesSlides/_rels/notesSlide4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4.xml"/></Relationships>
</file>

<file path=ppt/notesSlides/_rels/notesSlide4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5.xml"/></Relationships>
</file>

<file path=ppt/notesSlides/_rels/notesSlide4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6.xml"/></Relationships>
</file>

<file path=ppt/notesSlides/_rels/notesSlide4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7.xml"/></Relationships>
</file>

<file path=ppt/notesSlides/_rels/notesSlide4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8.xml"/></Relationships>
</file>

<file path=ppt/notesSlides/_rels/notesSlide4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9.xml"/></Relationships>
</file>

<file path=ppt/notesSlides/_rels/notesSlide4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8.xml"/></Relationships>
</file>

<file path=ppt/notesSlides/_rels/notesSlide4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1.xml"/></Relationships>
</file>

<file path=ppt/notesSlides/_rels/notesSlide4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2.xml"/></Relationships>
</file>

<file path=ppt/notesSlides/_rels/notesSlide4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3.xml"/></Relationships>
</file>

<file path=ppt/notesSlides/_rels/notesSlide4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4.xml"/></Relationships>
</file>

<file path=ppt/notesSlides/_rels/notesSlide4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5.xml"/></Relationships>
</file>

<file path=ppt/notesSlides/_rels/notesSlide4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6.xml"/></Relationships>
</file>

<file path=ppt/notesSlides/_rels/notesSlide4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7.xml"/></Relationships>
</file>

<file path=ppt/notesSlides/_rels/notesSlide4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8.xml"/></Relationships>
</file>

<file path=ppt/notesSlides/_rels/notesSlide4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9.xml"/></Relationships>
</file>

<file path=ppt/notesSlides/_rels/notesSlide4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9.xml"/></Relationships>
</file>

<file path=ppt/notesSlides/_rels/notesSlide4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1.xml"/></Relationships>
</file>

<file path=ppt/notesSlides/_rels/notesSlide4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2.xml"/></Relationships>
</file>

<file path=ppt/notesSlides/_rels/notesSlide4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3.xml"/></Relationships>
</file>

<file path=ppt/notesSlides/_rels/notesSlide4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4.xml"/></Relationships>
</file>

<file path=ppt/notesSlides/_rels/notesSlide4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5.xml"/></Relationships>
</file>

<file path=ppt/notesSlides/_rels/notesSlide4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6.xml"/></Relationships>
</file>

<file path=ppt/notesSlides/_rels/notesSlide4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7.xml"/></Relationships>
</file>

<file path=ppt/notesSlides/_rels/notesSlide4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8.xml"/></Relationships>
</file>

<file path=ppt/notesSlides/_rels/notesSlide4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9.xml"/></Relationships>
</file>

<file path=ppt/notesSlides/_rels/notesSlide4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0.xml"/></Relationships>
</file>

<file path=ppt/notesSlides/_rels/notesSlide4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1.xml"/></Relationships>
</file>

<file path=ppt/notesSlides/_rels/notesSlide4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2.xml"/></Relationships>
</file>

<file path=ppt/notesSlides/_rels/notesSlide4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3.xml"/></Relationships>
</file>

<file path=ppt/notesSlides/_rels/notesSlide4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4.xml"/></Relationships>
</file>

<file path=ppt/notesSlides/_rels/notesSlide4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5.xml"/></Relationships>
</file>

<file path=ppt/notesSlides/_rels/notesSlide4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6.xml"/></Relationships>
</file>

<file path=ppt/notesSlides/_rels/notesSlide4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7.xml"/></Relationships>
</file>

<file path=ppt/notesSlides/_rels/notesSlide4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8.xml"/></Relationships>
</file>

<file path=ppt/notesSlides/_rels/notesSlide4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9.xml"/></Relationships>
</file>

<file path=ppt/notesSlides/_rels/notesSlide4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1.xml"/></Relationships>
</file>

<file path=ppt/notesSlides/_rels/notesSlide5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1.xml"/></Relationships>
</file>

<file path=ppt/notesSlides/_rels/notesSlide5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2.xml"/></Relationships>
</file>

<file path=ppt/notesSlides/_rels/notesSlide5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3.xml"/></Relationships>
</file>

<file path=ppt/notesSlides/_rels/notesSlide5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4.xml"/></Relationships>
</file>

<file path=ppt/notesSlides/_rels/notesSlide5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5.xml"/></Relationships>
</file>

<file path=ppt/notesSlides/_rels/notesSlide5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6.xml"/></Relationships>
</file>

<file path=ppt/notesSlides/_rels/notesSlide5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7.xml"/></Relationships>
</file>

<file path=ppt/notesSlides/_rels/notesSlide5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8.xml"/></Relationships>
</file>

<file path=ppt/notesSlides/_rels/notesSlide5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9.xml"/></Relationships>
</file>

<file path=ppt/notesSlides/_rels/notesSlide5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2.xml"/></Relationships>
</file>

<file path=ppt/notesSlides/_rels/notesSlide5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1.xml"/></Relationships>
</file>

<file path=ppt/notesSlides/_rels/notesSlide5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2.xml"/></Relationships>
</file>

<file path=ppt/notesSlides/_rels/notesSlide5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3.xml"/></Relationships>
</file>

<file path=ppt/notesSlides/_rels/notesSlide5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4.xml"/></Relationships>
</file>

<file path=ppt/notesSlides/_rels/notesSlide5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5.xml"/></Relationships>
</file>

<file path=ppt/notesSlides/_rels/notesSlide5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6.xml"/></Relationships>
</file>

<file path=ppt/notesSlides/_rels/notesSlide5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7.xml"/></Relationships>
</file>

<file path=ppt/notesSlides/_rels/notesSlide5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0.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1001.xml.rels><?xml version="1.0" encoding="UTF-8" standalone="yes"?>
<Relationships xmlns="http://schemas.openxmlformats.org/package/2006/relationships"><Relationship Id="rId3" Type="http://schemas.openxmlformats.org/officeDocument/2006/relationships/notesSlide" Target="../notesSlides/notesSlide320.xml"/><Relationship Id="rId2" Type="http://schemas.openxmlformats.org/officeDocument/2006/relationships/slideLayout" Target="../slideLayouts/slideLayout2.xml"/><Relationship Id="rId1" Type="http://schemas.openxmlformats.org/officeDocument/2006/relationships/image" Target="../media/image416.png"/></Relationships>
</file>

<file path=ppt/slides/_rels/slide1002.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1003.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1004.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1005.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1006.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1007.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1008.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1009.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0.xml.rels><?xml version="1.0" encoding="UTF-8" standalone="yes"?>
<Relationships xmlns="http://schemas.openxmlformats.org/package/2006/relationships"><Relationship Id="rId3" Type="http://schemas.openxmlformats.org/officeDocument/2006/relationships/notesSlide" Target="../notesSlides/notesSlide329.xml"/><Relationship Id="rId2" Type="http://schemas.openxmlformats.org/officeDocument/2006/relationships/slideLayout" Target="../slideLayouts/slideLayout2.xml"/><Relationship Id="rId1" Type="http://schemas.openxmlformats.org/officeDocument/2006/relationships/image" Target="../media/image417.png"/></Relationships>
</file>

<file path=ppt/slides/_rels/slide1011.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1012.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1013.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1014.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1015.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1016.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1017.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1018.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1019.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0.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1021.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1022.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1023.xml.rels><?xml version="1.0" encoding="UTF-8" standalone="yes"?>
<Relationships xmlns="http://schemas.openxmlformats.org/package/2006/relationships"><Relationship Id="rId3" Type="http://schemas.openxmlformats.org/officeDocument/2006/relationships/notesSlide" Target="../notesSlides/notesSlide342.xml"/><Relationship Id="rId2" Type="http://schemas.openxmlformats.org/officeDocument/2006/relationships/slideLayout" Target="../slideLayouts/slideLayout2.xml"/><Relationship Id="rId1" Type="http://schemas.openxmlformats.org/officeDocument/2006/relationships/image" Target="../media/image418.png"/></Relationships>
</file>

<file path=ppt/slides/_rels/slide1024.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1025.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1026.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1027.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1028.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1029.xml.rels><?xml version="1.0" encoding="UTF-8" standalone="yes"?>
<Relationships xmlns="http://schemas.openxmlformats.org/package/2006/relationships"><Relationship Id="rId3" Type="http://schemas.openxmlformats.org/officeDocument/2006/relationships/notesSlide" Target="../notesSlides/notesSlide348.xml"/><Relationship Id="rId2" Type="http://schemas.openxmlformats.org/officeDocument/2006/relationships/slideLayout" Target="../slideLayouts/slideLayout2.xml"/><Relationship Id="rId1" Type="http://schemas.openxmlformats.org/officeDocument/2006/relationships/image" Target="../media/image41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1031.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1032.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1033.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1034.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1035.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1036.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1037.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1038.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1039.xml.rels><?xml version="1.0" encoding="UTF-8" standalone="yes"?>
<Relationships xmlns="http://schemas.openxmlformats.org/package/2006/relationships"><Relationship Id="rId3" Type="http://schemas.openxmlformats.org/officeDocument/2006/relationships/notesSlide" Target="../notesSlides/notesSlide358.xml"/><Relationship Id="rId2" Type="http://schemas.openxmlformats.org/officeDocument/2006/relationships/slideLayout" Target="../slideLayouts/slideLayout2.xml"/><Relationship Id="rId1" Type="http://schemas.openxmlformats.org/officeDocument/2006/relationships/image" Target="../media/image4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0.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1041.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1042.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1043.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1044.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1045.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1046.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1047.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1048.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1049.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1051.xml.rels><?xml version="1.0" encoding="UTF-8" standalone="yes"?>
<Relationships xmlns="http://schemas.openxmlformats.org/package/2006/relationships"><Relationship Id="rId3" Type="http://schemas.openxmlformats.org/officeDocument/2006/relationships/notesSlide" Target="../notesSlides/notesSlide370.xml"/><Relationship Id="rId2" Type="http://schemas.openxmlformats.org/officeDocument/2006/relationships/slideLayout" Target="../slideLayouts/slideLayout2.xml"/><Relationship Id="rId1" Type="http://schemas.openxmlformats.org/officeDocument/2006/relationships/image" Target="../media/image419.png"/></Relationships>
</file>

<file path=ppt/slides/_rels/slide1052.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1053.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1054.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1055.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1056.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1057.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1058.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1059.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1061.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1062.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1063.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1064.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1065.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1066.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1067.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1068.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1069.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070.xml.rels><?xml version="1.0" encoding="UTF-8" standalone="yes"?>
<Relationships xmlns="http://schemas.openxmlformats.org/package/2006/relationships"><Relationship Id="rId3" Type="http://schemas.openxmlformats.org/officeDocument/2006/relationships/notesSlide" Target="../notesSlides/notesSlide389.xml"/><Relationship Id="rId2" Type="http://schemas.openxmlformats.org/officeDocument/2006/relationships/slideLayout" Target="../slideLayouts/slideLayout2.xml"/><Relationship Id="rId1" Type="http://schemas.openxmlformats.org/officeDocument/2006/relationships/image" Target="../media/image420.png"/></Relationships>
</file>

<file path=ppt/slides/_rels/slide1071.xml.rels><?xml version="1.0" encoding="UTF-8" standalone="yes"?>
<Relationships xmlns="http://schemas.openxmlformats.org/package/2006/relationships"><Relationship Id="rId3" Type="http://schemas.openxmlformats.org/officeDocument/2006/relationships/notesSlide" Target="../notesSlides/notesSlide390.xml"/><Relationship Id="rId2" Type="http://schemas.openxmlformats.org/officeDocument/2006/relationships/slideLayout" Target="../slideLayouts/slideLayout2.xml"/><Relationship Id="rId1" Type="http://schemas.openxmlformats.org/officeDocument/2006/relationships/image" Target="../media/image421.png"/></Relationships>
</file>

<file path=ppt/slides/_rels/slide1072.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1073.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1074.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1075.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1076.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1077.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1078.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0.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1081.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1082.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1083.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1084.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1085.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1086.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1087.xml.rels><?xml version="1.0" encoding="UTF-8" standalone="yes"?>
<Relationships xmlns="http://schemas.openxmlformats.org/package/2006/relationships"><Relationship Id="rId3" Type="http://schemas.openxmlformats.org/officeDocument/2006/relationships/notesSlide" Target="../notesSlides/notesSlide406.xml"/><Relationship Id="rId2" Type="http://schemas.openxmlformats.org/officeDocument/2006/relationships/slideLayout" Target="../slideLayouts/slideLayout2.xml"/><Relationship Id="rId1" Type="http://schemas.openxmlformats.org/officeDocument/2006/relationships/image" Target="../media/image422.png"/></Relationships>
</file>

<file path=ppt/slides/_rels/slide1088.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1089.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0.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1091.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1092.xml.rels><?xml version="1.0" encoding="UTF-8" standalone="yes"?>
<Relationships xmlns="http://schemas.openxmlformats.org/package/2006/relationships"><Relationship Id="rId3" Type="http://schemas.openxmlformats.org/officeDocument/2006/relationships/notesSlide" Target="../notesSlides/notesSlide411.xml"/><Relationship Id="rId2" Type="http://schemas.openxmlformats.org/officeDocument/2006/relationships/slideLayout" Target="../slideLayouts/slideLayout2.xml"/><Relationship Id="rId1" Type="http://schemas.openxmlformats.org/officeDocument/2006/relationships/image" Target="../media/image423.png"/></Relationships>
</file>

<file path=ppt/slides/_rels/slide1093.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1094.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1095.xml.rels><?xml version="1.0" encoding="UTF-8" standalone="yes"?>
<Relationships xmlns="http://schemas.openxmlformats.org/package/2006/relationships"><Relationship Id="rId3" Type="http://schemas.openxmlformats.org/officeDocument/2006/relationships/notesSlide" Target="../notesSlides/notesSlide414.xml"/><Relationship Id="rId2" Type="http://schemas.openxmlformats.org/officeDocument/2006/relationships/slideLayout" Target="../slideLayouts/slideLayout2.xml"/><Relationship Id="rId1" Type="http://schemas.openxmlformats.org/officeDocument/2006/relationships/image" Target="../media/image424.png"/></Relationships>
</file>

<file path=ppt/slides/_rels/slide1096.xml.rels><?xml version="1.0" encoding="UTF-8" standalone="yes"?>
<Relationships xmlns="http://schemas.openxmlformats.org/package/2006/relationships"><Relationship Id="rId3" Type="http://schemas.openxmlformats.org/officeDocument/2006/relationships/notesSlide" Target="../notesSlides/notesSlide415.xml"/><Relationship Id="rId2" Type="http://schemas.openxmlformats.org/officeDocument/2006/relationships/slideLayout" Target="../slideLayouts/slideLayout2.xml"/><Relationship Id="rId1" Type="http://schemas.openxmlformats.org/officeDocument/2006/relationships/image" Target="../media/image425.png"/></Relationships>
</file>

<file path=ppt/slides/_rels/slide1097.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1098.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1099.xml.rels><?xml version="1.0" encoding="UTF-8" standalone="yes"?>
<Relationships xmlns="http://schemas.openxmlformats.org/package/2006/relationships"><Relationship Id="rId4" Type="http://schemas.openxmlformats.org/officeDocument/2006/relationships/notesSlide" Target="../notesSlides/notesSlide418.xml"/><Relationship Id="rId3" Type="http://schemas.openxmlformats.org/officeDocument/2006/relationships/slideLayout" Target="../slideLayouts/slideLayout2.xml"/><Relationship Id="rId2" Type="http://schemas.openxmlformats.org/officeDocument/2006/relationships/image" Target="../media/image427.png"/><Relationship Id="rId1" Type="http://schemas.openxmlformats.org/officeDocument/2006/relationships/image" Target="../media/image42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0.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1101.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1102.xml.rels><?xml version="1.0" encoding="UTF-8" standalone="yes"?>
<Relationships xmlns="http://schemas.openxmlformats.org/package/2006/relationships"><Relationship Id="rId3" Type="http://schemas.openxmlformats.org/officeDocument/2006/relationships/notesSlide" Target="../notesSlides/notesSlide421.xml"/><Relationship Id="rId2" Type="http://schemas.openxmlformats.org/officeDocument/2006/relationships/slideLayout" Target="../slideLayouts/slideLayout2.xml"/><Relationship Id="rId1" Type="http://schemas.openxmlformats.org/officeDocument/2006/relationships/image" Target="../media/image428.png"/></Relationships>
</file>

<file path=ppt/slides/_rels/slide1103.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1104.xml.rels><?xml version="1.0" encoding="UTF-8" standalone="yes"?>
<Relationships xmlns="http://schemas.openxmlformats.org/package/2006/relationships"><Relationship Id="rId3" Type="http://schemas.openxmlformats.org/officeDocument/2006/relationships/notesSlide" Target="../notesSlides/notesSlide423.xml"/><Relationship Id="rId2" Type="http://schemas.openxmlformats.org/officeDocument/2006/relationships/slideLayout" Target="../slideLayouts/slideLayout2.xml"/><Relationship Id="rId1" Type="http://schemas.openxmlformats.org/officeDocument/2006/relationships/image" Target="../media/image429.png"/></Relationships>
</file>

<file path=ppt/slides/_rels/slide1105.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1106.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1107.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1108.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1109.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0.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1111.xml.rels><?xml version="1.0" encoding="UTF-8" standalone="yes"?>
<Relationships xmlns="http://schemas.openxmlformats.org/package/2006/relationships"><Relationship Id="rId3" Type="http://schemas.openxmlformats.org/officeDocument/2006/relationships/notesSlide" Target="../notesSlides/notesSlide430.xml"/><Relationship Id="rId2" Type="http://schemas.openxmlformats.org/officeDocument/2006/relationships/slideLayout" Target="../slideLayouts/slideLayout2.xml"/><Relationship Id="rId1" Type="http://schemas.openxmlformats.org/officeDocument/2006/relationships/image" Target="../media/image430.png"/></Relationships>
</file>

<file path=ppt/slides/_rels/slide1112.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1113.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1114.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1115.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1116.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1117.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1118.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1119.xml.rels><?xml version="1.0" encoding="UTF-8" standalone="yes"?>
<Relationships xmlns="http://schemas.openxmlformats.org/package/2006/relationships"><Relationship Id="rId3" Type="http://schemas.openxmlformats.org/officeDocument/2006/relationships/notesSlide" Target="../notesSlides/notesSlide438.xml"/><Relationship Id="rId2" Type="http://schemas.openxmlformats.org/officeDocument/2006/relationships/slideLayout" Target="../slideLayouts/slideLayout2.xml"/><Relationship Id="rId1" Type="http://schemas.openxmlformats.org/officeDocument/2006/relationships/image" Target="../media/image431.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20.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1121.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1122.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1123.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1124.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1125.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1126.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1127.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1128.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1129.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0.xml.rels><?xml version="1.0" encoding="UTF-8" standalone="yes"?>
<Relationships xmlns="http://schemas.openxmlformats.org/package/2006/relationships"><Relationship Id="rId3" Type="http://schemas.openxmlformats.org/officeDocument/2006/relationships/notesSlide" Target="../notesSlides/notesSlide449.xml"/><Relationship Id="rId2" Type="http://schemas.openxmlformats.org/officeDocument/2006/relationships/slideLayout" Target="../slideLayouts/slideLayout2.xml"/><Relationship Id="rId1" Type="http://schemas.openxmlformats.org/officeDocument/2006/relationships/image" Target="../media/image432.png"/></Relationships>
</file>

<file path=ppt/slides/_rels/slide1131.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1132.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1133.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1134.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1135.xml.rels><?xml version="1.0" encoding="UTF-8" standalone="yes"?>
<Relationships xmlns="http://schemas.openxmlformats.org/package/2006/relationships"><Relationship Id="rId3" Type="http://schemas.openxmlformats.org/officeDocument/2006/relationships/notesSlide" Target="../notesSlides/notesSlide454.xml"/><Relationship Id="rId2" Type="http://schemas.openxmlformats.org/officeDocument/2006/relationships/slideLayout" Target="../slideLayouts/slideLayout2.xml"/><Relationship Id="rId1" Type="http://schemas.openxmlformats.org/officeDocument/2006/relationships/image" Target="../media/image433.png"/></Relationships>
</file>

<file path=ppt/slides/_rels/slide1136.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1137.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1138.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1139.xml.rels><?xml version="1.0" encoding="UTF-8" standalone="yes"?>
<Relationships xmlns="http://schemas.openxmlformats.org/package/2006/relationships"><Relationship Id="rId3" Type="http://schemas.openxmlformats.org/officeDocument/2006/relationships/notesSlide" Target="../notesSlides/notesSlide458.xml"/><Relationship Id="rId2" Type="http://schemas.openxmlformats.org/officeDocument/2006/relationships/slideLayout" Target="../slideLayouts/slideLayout2.xml"/><Relationship Id="rId1" Type="http://schemas.openxmlformats.org/officeDocument/2006/relationships/image" Target="../media/image43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0.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1141.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1142.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1143.xml.rels><?xml version="1.0" encoding="UTF-8" standalone="yes"?>
<Relationships xmlns="http://schemas.openxmlformats.org/package/2006/relationships"><Relationship Id="rId3" Type="http://schemas.openxmlformats.org/officeDocument/2006/relationships/notesSlide" Target="../notesSlides/notesSlide462.xml"/><Relationship Id="rId2" Type="http://schemas.openxmlformats.org/officeDocument/2006/relationships/slideLayout" Target="../slideLayouts/slideLayout2.xml"/><Relationship Id="rId1" Type="http://schemas.openxmlformats.org/officeDocument/2006/relationships/image" Target="../media/image435.png"/></Relationships>
</file>

<file path=ppt/slides/_rels/slide1144.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1145.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1146.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1147.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3" Type="http://schemas.openxmlformats.org/officeDocument/2006/relationships/notesSlide" Target="../notesSlides/notesSlide467.xml"/><Relationship Id="rId2" Type="http://schemas.openxmlformats.org/officeDocument/2006/relationships/slideLayout" Target="../slideLayouts/slideLayout2.xml"/><Relationship Id="rId1" Type="http://schemas.openxmlformats.org/officeDocument/2006/relationships/image" Target="../media/image436.png"/></Relationships>
</file>

<file path=ppt/slides/_rels/slide1149.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0.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1151.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1152.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1153.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1154.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1155.xml.rels><?xml version="1.0" encoding="UTF-8" standalone="yes"?>
<Relationships xmlns="http://schemas.openxmlformats.org/package/2006/relationships"><Relationship Id="rId3" Type="http://schemas.openxmlformats.org/officeDocument/2006/relationships/notesSlide" Target="../notesSlides/notesSlide474.xml"/><Relationship Id="rId2" Type="http://schemas.openxmlformats.org/officeDocument/2006/relationships/slideLayout" Target="../slideLayouts/slideLayout2.xml"/><Relationship Id="rId1" Type="http://schemas.openxmlformats.org/officeDocument/2006/relationships/image" Target="../media/image437.png"/></Relationships>
</file>

<file path=ppt/slides/_rels/slide1156.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2.xml"/></Relationships>
</file>

<file path=ppt/slides/_rels/slide1157.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1158.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2.xml"/></Relationships>
</file>

<file path=ppt/slides/_rels/slide1159.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0.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1161.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2.xml"/></Relationships>
</file>

<file path=ppt/slides/_rels/slide1162.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2.xml"/></Relationships>
</file>

<file path=ppt/slides/_rels/slide1163.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2.xml"/></Relationships>
</file>

<file path=ppt/slides/_rels/slide1164.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1165.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2.xml"/></Relationships>
</file>

<file path=ppt/slides/_rels/slide1166.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2.xml"/></Relationships>
</file>

<file path=ppt/slides/_rels/slide1167.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2.xml"/></Relationships>
</file>

<file path=ppt/slides/_rels/slide1168.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2.xml"/></Relationships>
</file>

<file path=ppt/slides/_rels/slide1169.xml.rels><?xml version="1.0" encoding="UTF-8" standalone="yes"?>
<Relationships xmlns="http://schemas.openxmlformats.org/package/2006/relationships"><Relationship Id="rId3" Type="http://schemas.openxmlformats.org/officeDocument/2006/relationships/notesSlide" Target="../notesSlides/notesSlide488.xml"/><Relationship Id="rId2" Type="http://schemas.openxmlformats.org/officeDocument/2006/relationships/slideLayout" Target="../slideLayouts/slideLayout2.xml"/><Relationship Id="rId1" Type="http://schemas.openxmlformats.org/officeDocument/2006/relationships/image" Target="../media/image43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0.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2.xml"/></Relationships>
</file>

<file path=ppt/slides/_rels/slide1171.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2.xml"/></Relationships>
</file>

<file path=ppt/slides/_rels/slide1172.xml.rels><?xml version="1.0" encoding="UTF-8" standalone="yes"?>
<Relationships xmlns="http://schemas.openxmlformats.org/package/2006/relationships"><Relationship Id="rId3" Type="http://schemas.openxmlformats.org/officeDocument/2006/relationships/notesSlide" Target="../notesSlides/notesSlide491.xml"/><Relationship Id="rId2" Type="http://schemas.openxmlformats.org/officeDocument/2006/relationships/slideLayout" Target="../slideLayouts/slideLayout2.xml"/><Relationship Id="rId1" Type="http://schemas.openxmlformats.org/officeDocument/2006/relationships/image" Target="../media/image439.png"/></Relationships>
</file>

<file path=ppt/slides/_rels/slide1173.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2.xml"/></Relationships>
</file>

<file path=ppt/slides/_rels/slide1174.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2.xml"/></Relationships>
</file>

<file path=ppt/slides/_rels/slide1175.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2.xml"/></Relationships>
</file>

<file path=ppt/slides/_rels/slide1176.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2.xml"/></Relationships>
</file>

<file path=ppt/slides/_rels/slide1177.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2.xml"/></Relationships>
</file>

<file path=ppt/slides/_rels/slide1178.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2.xml"/></Relationships>
</file>

<file path=ppt/slides/_rels/slide1179.xml.rels><?xml version="1.0" encoding="UTF-8" standalone="yes"?>
<Relationships xmlns="http://schemas.openxmlformats.org/package/2006/relationships"><Relationship Id="rId3" Type="http://schemas.openxmlformats.org/officeDocument/2006/relationships/notesSlide" Target="../notesSlides/notesSlide498.xml"/><Relationship Id="rId2" Type="http://schemas.openxmlformats.org/officeDocument/2006/relationships/slideLayout" Target="../slideLayouts/slideLayout2.xml"/><Relationship Id="rId1" Type="http://schemas.openxmlformats.org/officeDocument/2006/relationships/image" Target="../media/image44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0.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2.xml"/></Relationships>
</file>

<file path=ppt/slides/_rels/slide1181.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2.xml"/></Relationships>
</file>

<file path=ppt/slides/_rels/slide1182.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2.xml"/></Relationships>
</file>

<file path=ppt/slides/_rels/slide1183.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2.xml"/></Relationships>
</file>

<file path=ppt/slides/_rels/slide1184.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2.xml"/></Relationships>
</file>

<file path=ppt/slides/_rels/slide1185.xml.rels><?xml version="1.0" encoding="UTF-8" standalone="yes"?>
<Relationships xmlns="http://schemas.openxmlformats.org/package/2006/relationships"><Relationship Id="rId3" Type="http://schemas.openxmlformats.org/officeDocument/2006/relationships/notesSlide" Target="../notesSlides/notesSlide504.xml"/><Relationship Id="rId2" Type="http://schemas.openxmlformats.org/officeDocument/2006/relationships/slideLayout" Target="../slideLayouts/slideLayout2.xml"/><Relationship Id="rId1" Type="http://schemas.openxmlformats.org/officeDocument/2006/relationships/image" Target="../media/image441.png"/></Relationships>
</file>

<file path=ppt/slides/_rels/slide1186.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2.xml"/></Relationships>
</file>

<file path=ppt/slides/_rels/slide1187.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2.xml"/></Relationships>
</file>

<file path=ppt/slides/_rels/slide1188.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2.xml"/></Relationships>
</file>

<file path=ppt/slides/_rels/slide1189.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0.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2.xml"/></Relationships>
</file>

<file path=ppt/slides/_rels/slide1191.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2.xml"/></Relationships>
</file>

<file path=ppt/slides/_rels/slide1192.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2.xml"/></Relationships>
</file>

<file path=ppt/slides/_rels/slide1193.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2.xml"/></Relationships>
</file>

<file path=ppt/slides/_rels/slide1194.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2.xml"/></Relationships>
</file>

<file path=ppt/slides/_rels/slide1195.xml.rels><?xml version="1.0" encoding="UTF-8" standalone="yes"?>
<Relationships xmlns="http://schemas.openxmlformats.org/package/2006/relationships"><Relationship Id="rId3" Type="http://schemas.openxmlformats.org/officeDocument/2006/relationships/notesSlide" Target="../notesSlides/notesSlide514.xml"/><Relationship Id="rId2" Type="http://schemas.openxmlformats.org/officeDocument/2006/relationships/slideLayout" Target="../slideLayouts/slideLayout2.xml"/><Relationship Id="rId1" Type="http://schemas.openxmlformats.org/officeDocument/2006/relationships/image" Target="../media/image442.png"/></Relationships>
</file>

<file path=ppt/slides/_rels/slide1196.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2.xml"/></Relationships>
</file>

<file path=ppt/slides/_rels/slide1197.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2.xml"/></Relationships>
</file>

<file path=ppt/slides/_rels/slide1198.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tags" Target="../tags/tag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3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tags" Target="../tags/tag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4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5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5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tags" Target="../tags/tag3.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6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31.png"/><Relationship Id="rId1" Type="http://schemas.openxmlformats.org/officeDocument/2006/relationships/tags" Target="../tags/tag4.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70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tags" Target="../tags/tag5.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png"/></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tags" Target="../tags/tag6.xml"/></Relationships>
</file>

<file path=ppt/slides/_rels/slide754.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tags" Target="../tags/tag7.xml"/></Relationships>
</file>

<file path=ppt/slides/_rels/slide75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77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image" Target="../media/image144.png"/></Relationships>
</file>

<file path=ppt/slides/_rels/slide77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78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78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79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79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80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80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4" Type="http://schemas.openxmlformats.org/officeDocument/2006/relationships/notesSlide" Target="../notesSlides/notesSlide131.xml"/><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tags" Target="../tags/tag8.xml"/></Relationships>
</file>

<file path=ppt/slides/_rels/slide81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82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82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83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83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99" Type="http://schemas.openxmlformats.org/officeDocument/2006/relationships/image" Target="../media/image199.png"/><Relationship Id="rId98" Type="http://schemas.openxmlformats.org/officeDocument/2006/relationships/customXml" Target="../ink/ink54.xml"/><Relationship Id="rId97" Type="http://schemas.openxmlformats.org/officeDocument/2006/relationships/image" Target="../media/image198.png"/><Relationship Id="rId96" Type="http://schemas.openxmlformats.org/officeDocument/2006/relationships/customXml" Target="../ink/ink53.xml"/><Relationship Id="rId95" Type="http://schemas.openxmlformats.org/officeDocument/2006/relationships/image" Target="../media/image197.png"/><Relationship Id="rId94" Type="http://schemas.openxmlformats.org/officeDocument/2006/relationships/customXml" Target="../ink/ink52.xml"/><Relationship Id="rId93" Type="http://schemas.openxmlformats.org/officeDocument/2006/relationships/customXml" Target="../ink/ink51.xml"/><Relationship Id="rId92" Type="http://schemas.openxmlformats.org/officeDocument/2006/relationships/image" Target="../media/image196.png"/><Relationship Id="rId91" Type="http://schemas.openxmlformats.org/officeDocument/2006/relationships/customXml" Target="../ink/ink50.xml"/><Relationship Id="rId90" Type="http://schemas.openxmlformats.org/officeDocument/2006/relationships/image" Target="../media/image195.png"/><Relationship Id="rId9" Type="http://schemas.openxmlformats.org/officeDocument/2006/relationships/image" Target="../media/image159.png"/><Relationship Id="rId89" Type="http://schemas.openxmlformats.org/officeDocument/2006/relationships/customXml" Target="../ink/ink49.xml"/><Relationship Id="rId88" Type="http://schemas.openxmlformats.org/officeDocument/2006/relationships/image" Target="../media/image194.png"/><Relationship Id="rId87" Type="http://schemas.openxmlformats.org/officeDocument/2006/relationships/customXml" Target="../ink/ink48.xml"/><Relationship Id="rId86" Type="http://schemas.openxmlformats.org/officeDocument/2006/relationships/image" Target="../media/image193.png"/><Relationship Id="rId85" Type="http://schemas.openxmlformats.org/officeDocument/2006/relationships/customXml" Target="../ink/ink47.xml"/><Relationship Id="rId84" Type="http://schemas.openxmlformats.org/officeDocument/2006/relationships/customXml" Target="../ink/ink46.xml"/><Relationship Id="rId83" Type="http://schemas.openxmlformats.org/officeDocument/2006/relationships/image" Target="../media/image192.png"/><Relationship Id="rId82" Type="http://schemas.openxmlformats.org/officeDocument/2006/relationships/customXml" Target="../ink/ink45.xml"/><Relationship Id="rId81" Type="http://schemas.openxmlformats.org/officeDocument/2006/relationships/image" Target="../media/image191.png"/><Relationship Id="rId80" Type="http://schemas.openxmlformats.org/officeDocument/2006/relationships/customXml" Target="../ink/ink44.xml"/><Relationship Id="rId8" Type="http://schemas.openxmlformats.org/officeDocument/2006/relationships/customXml" Target="../ink/ink4.xml"/><Relationship Id="rId79" Type="http://schemas.openxmlformats.org/officeDocument/2006/relationships/image" Target="../media/image190.png"/><Relationship Id="rId78" Type="http://schemas.openxmlformats.org/officeDocument/2006/relationships/customXml" Target="../ink/ink43.xml"/><Relationship Id="rId77" Type="http://schemas.openxmlformats.org/officeDocument/2006/relationships/image" Target="../media/image189.png"/><Relationship Id="rId76" Type="http://schemas.openxmlformats.org/officeDocument/2006/relationships/customXml" Target="../ink/ink42.xml"/><Relationship Id="rId75" Type="http://schemas.openxmlformats.org/officeDocument/2006/relationships/image" Target="../media/image188.png"/><Relationship Id="rId74" Type="http://schemas.openxmlformats.org/officeDocument/2006/relationships/customXml" Target="../ink/ink41.xml"/><Relationship Id="rId73" Type="http://schemas.openxmlformats.org/officeDocument/2006/relationships/image" Target="../media/image187.png"/><Relationship Id="rId72" Type="http://schemas.openxmlformats.org/officeDocument/2006/relationships/customXml" Target="../ink/ink40.xml"/><Relationship Id="rId71" Type="http://schemas.openxmlformats.org/officeDocument/2006/relationships/image" Target="../media/image186.png"/><Relationship Id="rId70" Type="http://schemas.openxmlformats.org/officeDocument/2006/relationships/customXml" Target="../ink/ink39.xml"/><Relationship Id="rId7" Type="http://schemas.openxmlformats.org/officeDocument/2006/relationships/image" Target="../media/image158.png"/><Relationship Id="rId69" Type="http://schemas.openxmlformats.org/officeDocument/2006/relationships/image" Target="../media/image185.png"/><Relationship Id="rId68" Type="http://schemas.openxmlformats.org/officeDocument/2006/relationships/customXml" Target="../ink/ink38.xml"/><Relationship Id="rId67" Type="http://schemas.openxmlformats.org/officeDocument/2006/relationships/image" Target="../media/image184.png"/><Relationship Id="rId66" Type="http://schemas.openxmlformats.org/officeDocument/2006/relationships/customXml" Target="../ink/ink37.xml"/><Relationship Id="rId65" Type="http://schemas.openxmlformats.org/officeDocument/2006/relationships/image" Target="../media/image183.png"/><Relationship Id="rId64" Type="http://schemas.openxmlformats.org/officeDocument/2006/relationships/customXml" Target="../ink/ink36.xml"/><Relationship Id="rId63" Type="http://schemas.openxmlformats.org/officeDocument/2006/relationships/customXml" Target="../ink/ink35.xml"/><Relationship Id="rId62" Type="http://schemas.openxmlformats.org/officeDocument/2006/relationships/customXml" Target="../ink/ink34.xml"/><Relationship Id="rId61" Type="http://schemas.openxmlformats.org/officeDocument/2006/relationships/customXml" Target="../ink/ink33.xml"/><Relationship Id="rId60" Type="http://schemas.openxmlformats.org/officeDocument/2006/relationships/customXml" Target="../ink/ink32.xml"/><Relationship Id="rId6" Type="http://schemas.openxmlformats.org/officeDocument/2006/relationships/customXml" Target="../ink/ink3.xml"/><Relationship Id="rId59" Type="http://schemas.openxmlformats.org/officeDocument/2006/relationships/image" Target="../media/image182.png"/><Relationship Id="rId58" Type="http://schemas.openxmlformats.org/officeDocument/2006/relationships/customXml" Target="../ink/ink31.xml"/><Relationship Id="rId57" Type="http://schemas.openxmlformats.org/officeDocument/2006/relationships/image" Target="../media/image181.png"/><Relationship Id="rId56" Type="http://schemas.openxmlformats.org/officeDocument/2006/relationships/customXml" Target="../ink/ink30.xml"/><Relationship Id="rId55" Type="http://schemas.openxmlformats.org/officeDocument/2006/relationships/customXml" Target="../ink/ink29.xml"/><Relationship Id="rId54" Type="http://schemas.openxmlformats.org/officeDocument/2006/relationships/image" Target="../media/image180.png"/><Relationship Id="rId53" Type="http://schemas.openxmlformats.org/officeDocument/2006/relationships/customXml" Target="../ink/ink28.xml"/><Relationship Id="rId52" Type="http://schemas.openxmlformats.org/officeDocument/2006/relationships/image" Target="../media/image179.png"/><Relationship Id="rId51" Type="http://schemas.openxmlformats.org/officeDocument/2006/relationships/customXml" Target="../ink/ink27.xml"/><Relationship Id="rId50" Type="http://schemas.openxmlformats.org/officeDocument/2006/relationships/image" Target="../media/image178.png"/><Relationship Id="rId5" Type="http://schemas.openxmlformats.org/officeDocument/2006/relationships/image" Target="../media/image157.png"/><Relationship Id="rId49" Type="http://schemas.openxmlformats.org/officeDocument/2006/relationships/customXml" Target="../ink/ink26.xml"/><Relationship Id="rId48" Type="http://schemas.openxmlformats.org/officeDocument/2006/relationships/image" Target="../media/image177.png"/><Relationship Id="rId47" Type="http://schemas.openxmlformats.org/officeDocument/2006/relationships/customXml" Target="../ink/ink25.xml"/><Relationship Id="rId46" Type="http://schemas.openxmlformats.org/officeDocument/2006/relationships/image" Target="../media/image176.png"/><Relationship Id="rId45" Type="http://schemas.openxmlformats.org/officeDocument/2006/relationships/customXml" Target="../ink/ink24.xml"/><Relationship Id="rId44" Type="http://schemas.openxmlformats.org/officeDocument/2006/relationships/image" Target="../media/image175.png"/><Relationship Id="rId43" Type="http://schemas.openxmlformats.org/officeDocument/2006/relationships/customXml" Target="../ink/ink23.xml"/><Relationship Id="rId42" Type="http://schemas.openxmlformats.org/officeDocument/2006/relationships/image" Target="../media/image174.png"/><Relationship Id="rId41" Type="http://schemas.openxmlformats.org/officeDocument/2006/relationships/customXml" Target="../ink/ink22.xml"/><Relationship Id="rId40" Type="http://schemas.openxmlformats.org/officeDocument/2006/relationships/image" Target="../media/image173.png"/><Relationship Id="rId4" Type="http://schemas.openxmlformats.org/officeDocument/2006/relationships/customXml" Target="../ink/ink2.xml"/><Relationship Id="rId39" Type="http://schemas.openxmlformats.org/officeDocument/2006/relationships/customXml" Target="../ink/ink21.xml"/><Relationship Id="rId38" Type="http://schemas.openxmlformats.org/officeDocument/2006/relationships/image" Target="../media/image172.png"/><Relationship Id="rId37" Type="http://schemas.openxmlformats.org/officeDocument/2006/relationships/customXml" Target="../ink/ink20.xml"/><Relationship Id="rId36" Type="http://schemas.openxmlformats.org/officeDocument/2006/relationships/customXml" Target="../ink/ink19.xml"/><Relationship Id="rId35" Type="http://schemas.openxmlformats.org/officeDocument/2006/relationships/image" Target="../media/image171.png"/><Relationship Id="rId34" Type="http://schemas.openxmlformats.org/officeDocument/2006/relationships/customXml" Target="../ink/ink18.xml"/><Relationship Id="rId33" Type="http://schemas.openxmlformats.org/officeDocument/2006/relationships/image" Target="../media/image170.png"/><Relationship Id="rId32" Type="http://schemas.openxmlformats.org/officeDocument/2006/relationships/customXml" Target="../ink/ink17.xml"/><Relationship Id="rId31" Type="http://schemas.openxmlformats.org/officeDocument/2006/relationships/image" Target="../media/image169.png"/><Relationship Id="rId30" Type="http://schemas.openxmlformats.org/officeDocument/2006/relationships/customXml" Target="../ink/ink16.xml"/><Relationship Id="rId3" Type="http://schemas.openxmlformats.org/officeDocument/2006/relationships/image" Target="../media/image156.png"/><Relationship Id="rId29" Type="http://schemas.openxmlformats.org/officeDocument/2006/relationships/customXml" Target="../ink/ink15.xml"/><Relationship Id="rId28" Type="http://schemas.openxmlformats.org/officeDocument/2006/relationships/image" Target="../media/image168.png"/><Relationship Id="rId27" Type="http://schemas.openxmlformats.org/officeDocument/2006/relationships/customXml" Target="../ink/ink14.xml"/><Relationship Id="rId26" Type="http://schemas.openxmlformats.org/officeDocument/2006/relationships/image" Target="../media/image167.png"/><Relationship Id="rId25" Type="http://schemas.openxmlformats.org/officeDocument/2006/relationships/customXml" Target="../ink/ink13.xml"/><Relationship Id="rId24" Type="http://schemas.openxmlformats.org/officeDocument/2006/relationships/image" Target="../media/image166.png"/><Relationship Id="rId23" Type="http://schemas.openxmlformats.org/officeDocument/2006/relationships/customXml" Target="../ink/ink12.xml"/><Relationship Id="rId22" Type="http://schemas.openxmlformats.org/officeDocument/2006/relationships/image" Target="../media/image165.png"/><Relationship Id="rId21" Type="http://schemas.openxmlformats.org/officeDocument/2006/relationships/customXml" Target="../ink/ink11.xml"/><Relationship Id="rId20" Type="http://schemas.openxmlformats.org/officeDocument/2006/relationships/image" Target="../media/image164.png"/><Relationship Id="rId2" Type="http://schemas.openxmlformats.org/officeDocument/2006/relationships/customXml" Target="../ink/ink1.xml"/><Relationship Id="rId19" Type="http://schemas.openxmlformats.org/officeDocument/2006/relationships/customXml" Target="../ink/ink10.xml"/><Relationship Id="rId18" Type="http://schemas.openxmlformats.org/officeDocument/2006/relationships/image" Target="../media/image163.png"/><Relationship Id="rId176" Type="http://schemas.openxmlformats.org/officeDocument/2006/relationships/notesSlide" Target="../notesSlides/notesSlide156.xml"/><Relationship Id="rId175" Type="http://schemas.openxmlformats.org/officeDocument/2006/relationships/slideLayout" Target="../slideLayouts/slideLayout2.xml"/><Relationship Id="rId174" Type="http://schemas.openxmlformats.org/officeDocument/2006/relationships/image" Target="../media/image229.png"/><Relationship Id="rId173" Type="http://schemas.openxmlformats.org/officeDocument/2006/relationships/customXml" Target="../ink/ink99.xml"/><Relationship Id="rId172" Type="http://schemas.openxmlformats.org/officeDocument/2006/relationships/image" Target="../media/image228.png"/><Relationship Id="rId171" Type="http://schemas.openxmlformats.org/officeDocument/2006/relationships/customXml" Target="../ink/ink98.xml"/><Relationship Id="rId170" Type="http://schemas.openxmlformats.org/officeDocument/2006/relationships/customXml" Target="../ink/ink97.xml"/><Relationship Id="rId17" Type="http://schemas.openxmlformats.org/officeDocument/2006/relationships/customXml" Target="../ink/ink9.xml"/><Relationship Id="rId169" Type="http://schemas.openxmlformats.org/officeDocument/2006/relationships/image" Target="../media/image227.png"/><Relationship Id="rId168" Type="http://schemas.openxmlformats.org/officeDocument/2006/relationships/customXml" Target="../ink/ink96.xml"/><Relationship Id="rId167" Type="http://schemas.openxmlformats.org/officeDocument/2006/relationships/customXml" Target="../ink/ink95.xml"/><Relationship Id="rId166" Type="http://schemas.openxmlformats.org/officeDocument/2006/relationships/customXml" Target="../ink/ink94.xml"/><Relationship Id="rId165" Type="http://schemas.openxmlformats.org/officeDocument/2006/relationships/image" Target="../media/image226.png"/><Relationship Id="rId164" Type="http://schemas.openxmlformats.org/officeDocument/2006/relationships/customXml" Target="../ink/ink93.xml"/><Relationship Id="rId163" Type="http://schemas.openxmlformats.org/officeDocument/2006/relationships/image" Target="../media/image225.png"/><Relationship Id="rId162" Type="http://schemas.openxmlformats.org/officeDocument/2006/relationships/customXml" Target="../ink/ink92.xml"/><Relationship Id="rId161" Type="http://schemas.openxmlformats.org/officeDocument/2006/relationships/image" Target="../media/image224.png"/><Relationship Id="rId160" Type="http://schemas.openxmlformats.org/officeDocument/2006/relationships/customXml" Target="../ink/ink91.xml"/><Relationship Id="rId16" Type="http://schemas.openxmlformats.org/officeDocument/2006/relationships/image" Target="../media/image162.png"/><Relationship Id="rId159" Type="http://schemas.openxmlformats.org/officeDocument/2006/relationships/image" Target="../media/image223.png"/><Relationship Id="rId158" Type="http://schemas.openxmlformats.org/officeDocument/2006/relationships/customXml" Target="../ink/ink90.xml"/><Relationship Id="rId157" Type="http://schemas.openxmlformats.org/officeDocument/2006/relationships/image" Target="../media/image222.png"/><Relationship Id="rId156" Type="http://schemas.openxmlformats.org/officeDocument/2006/relationships/customXml" Target="../ink/ink89.xml"/><Relationship Id="rId155" Type="http://schemas.openxmlformats.org/officeDocument/2006/relationships/image" Target="../media/image221.png"/><Relationship Id="rId154" Type="http://schemas.openxmlformats.org/officeDocument/2006/relationships/customXml" Target="../ink/ink88.xml"/><Relationship Id="rId153" Type="http://schemas.openxmlformats.org/officeDocument/2006/relationships/customXml" Target="../ink/ink87.xml"/><Relationship Id="rId152" Type="http://schemas.openxmlformats.org/officeDocument/2006/relationships/image" Target="../media/image220.png"/><Relationship Id="rId151" Type="http://schemas.openxmlformats.org/officeDocument/2006/relationships/customXml" Target="../ink/ink86.xml"/><Relationship Id="rId150" Type="http://schemas.openxmlformats.org/officeDocument/2006/relationships/image" Target="../media/image219.png"/><Relationship Id="rId15" Type="http://schemas.openxmlformats.org/officeDocument/2006/relationships/customXml" Target="../ink/ink8.xml"/><Relationship Id="rId149" Type="http://schemas.openxmlformats.org/officeDocument/2006/relationships/customXml" Target="../ink/ink85.xml"/><Relationship Id="rId148" Type="http://schemas.openxmlformats.org/officeDocument/2006/relationships/image" Target="../media/image218.png"/><Relationship Id="rId147" Type="http://schemas.openxmlformats.org/officeDocument/2006/relationships/customXml" Target="../ink/ink84.xml"/><Relationship Id="rId146" Type="http://schemas.openxmlformats.org/officeDocument/2006/relationships/image" Target="../media/image217.png"/><Relationship Id="rId145" Type="http://schemas.openxmlformats.org/officeDocument/2006/relationships/customXml" Target="../ink/ink83.xml"/><Relationship Id="rId144" Type="http://schemas.openxmlformats.org/officeDocument/2006/relationships/image" Target="../media/image216.png"/><Relationship Id="rId143" Type="http://schemas.openxmlformats.org/officeDocument/2006/relationships/customXml" Target="../ink/ink82.xml"/><Relationship Id="rId142" Type="http://schemas.openxmlformats.org/officeDocument/2006/relationships/customXml" Target="../ink/ink81.xml"/><Relationship Id="rId141" Type="http://schemas.openxmlformats.org/officeDocument/2006/relationships/customXml" Target="../ink/ink80.xml"/><Relationship Id="rId140" Type="http://schemas.openxmlformats.org/officeDocument/2006/relationships/customXml" Target="../ink/ink79.xml"/><Relationship Id="rId14" Type="http://schemas.openxmlformats.org/officeDocument/2006/relationships/image" Target="../media/image161.png"/><Relationship Id="rId139" Type="http://schemas.openxmlformats.org/officeDocument/2006/relationships/customXml" Target="../ink/ink78.xml"/><Relationship Id="rId138" Type="http://schemas.openxmlformats.org/officeDocument/2006/relationships/image" Target="../media/image215.png"/><Relationship Id="rId137" Type="http://schemas.openxmlformats.org/officeDocument/2006/relationships/customXml" Target="../ink/ink77.xml"/><Relationship Id="rId136" Type="http://schemas.openxmlformats.org/officeDocument/2006/relationships/image" Target="../media/image214.png"/><Relationship Id="rId135" Type="http://schemas.openxmlformats.org/officeDocument/2006/relationships/customXml" Target="../ink/ink76.xml"/><Relationship Id="rId134" Type="http://schemas.openxmlformats.org/officeDocument/2006/relationships/image" Target="../media/image213.png"/><Relationship Id="rId133" Type="http://schemas.openxmlformats.org/officeDocument/2006/relationships/customXml" Target="../ink/ink75.xml"/><Relationship Id="rId132" Type="http://schemas.openxmlformats.org/officeDocument/2006/relationships/image" Target="../media/image212.png"/><Relationship Id="rId131" Type="http://schemas.openxmlformats.org/officeDocument/2006/relationships/customXml" Target="../ink/ink74.xml"/><Relationship Id="rId130" Type="http://schemas.openxmlformats.org/officeDocument/2006/relationships/image" Target="../media/image211.png"/><Relationship Id="rId13" Type="http://schemas.openxmlformats.org/officeDocument/2006/relationships/customXml" Target="../ink/ink7.xml"/><Relationship Id="rId129" Type="http://schemas.openxmlformats.org/officeDocument/2006/relationships/customXml" Target="../ink/ink73.xml"/><Relationship Id="rId128" Type="http://schemas.openxmlformats.org/officeDocument/2006/relationships/image" Target="../media/image210.png"/><Relationship Id="rId127" Type="http://schemas.openxmlformats.org/officeDocument/2006/relationships/customXml" Target="../ink/ink72.xml"/><Relationship Id="rId126" Type="http://schemas.openxmlformats.org/officeDocument/2006/relationships/customXml" Target="../ink/ink71.xml"/><Relationship Id="rId125" Type="http://schemas.openxmlformats.org/officeDocument/2006/relationships/image" Target="../media/image209.png"/><Relationship Id="rId124" Type="http://schemas.openxmlformats.org/officeDocument/2006/relationships/customXml" Target="../ink/ink70.xml"/><Relationship Id="rId123" Type="http://schemas.openxmlformats.org/officeDocument/2006/relationships/customXml" Target="../ink/ink69.xml"/><Relationship Id="rId122" Type="http://schemas.openxmlformats.org/officeDocument/2006/relationships/image" Target="../media/image208.png"/><Relationship Id="rId121" Type="http://schemas.openxmlformats.org/officeDocument/2006/relationships/customXml" Target="../ink/ink68.xml"/><Relationship Id="rId120" Type="http://schemas.openxmlformats.org/officeDocument/2006/relationships/image" Target="../media/image207.png"/><Relationship Id="rId12" Type="http://schemas.openxmlformats.org/officeDocument/2006/relationships/image" Target="../media/image160.png"/><Relationship Id="rId119" Type="http://schemas.openxmlformats.org/officeDocument/2006/relationships/customXml" Target="../ink/ink67.xml"/><Relationship Id="rId118" Type="http://schemas.openxmlformats.org/officeDocument/2006/relationships/image" Target="../media/image206.png"/><Relationship Id="rId117" Type="http://schemas.openxmlformats.org/officeDocument/2006/relationships/customXml" Target="../ink/ink66.xml"/><Relationship Id="rId116" Type="http://schemas.openxmlformats.org/officeDocument/2006/relationships/image" Target="../media/image205.png"/><Relationship Id="rId115" Type="http://schemas.openxmlformats.org/officeDocument/2006/relationships/customXml" Target="../ink/ink65.xml"/><Relationship Id="rId114" Type="http://schemas.openxmlformats.org/officeDocument/2006/relationships/image" Target="../media/image204.png"/><Relationship Id="rId113" Type="http://schemas.openxmlformats.org/officeDocument/2006/relationships/customXml" Target="../ink/ink64.xml"/><Relationship Id="rId112" Type="http://schemas.openxmlformats.org/officeDocument/2006/relationships/image" Target="../media/image203.png"/><Relationship Id="rId111" Type="http://schemas.openxmlformats.org/officeDocument/2006/relationships/customXml" Target="../ink/ink63.xml"/><Relationship Id="rId110" Type="http://schemas.openxmlformats.org/officeDocument/2006/relationships/customXml" Target="../ink/ink62.xml"/><Relationship Id="rId11" Type="http://schemas.openxmlformats.org/officeDocument/2006/relationships/customXml" Target="../ink/ink6.xml"/><Relationship Id="rId109" Type="http://schemas.openxmlformats.org/officeDocument/2006/relationships/customXml" Target="../ink/ink61.xml"/><Relationship Id="rId108" Type="http://schemas.openxmlformats.org/officeDocument/2006/relationships/customXml" Target="../ink/ink60.xml"/><Relationship Id="rId107" Type="http://schemas.openxmlformats.org/officeDocument/2006/relationships/customXml" Target="../ink/ink59.xml"/><Relationship Id="rId106" Type="http://schemas.openxmlformats.org/officeDocument/2006/relationships/customXml" Target="../ink/ink58.xml"/><Relationship Id="rId105" Type="http://schemas.openxmlformats.org/officeDocument/2006/relationships/image" Target="../media/image202.png"/><Relationship Id="rId104" Type="http://schemas.openxmlformats.org/officeDocument/2006/relationships/customXml" Target="../ink/ink57.xml"/><Relationship Id="rId103" Type="http://schemas.openxmlformats.org/officeDocument/2006/relationships/image" Target="../media/image201.png"/><Relationship Id="rId102" Type="http://schemas.openxmlformats.org/officeDocument/2006/relationships/customXml" Target="../ink/ink56.xml"/><Relationship Id="rId101" Type="http://schemas.openxmlformats.org/officeDocument/2006/relationships/image" Target="../media/image200.png"/><Relationship Id="rId100" Type="http://schemas.openxmlformats.org/officeDocument/2006/relationships/customXml" Target="../ink/ink55.xml"/><Relationship Id="rId10" Type="http://schemas.openxmlformats.org/officeDocument/2006/relationships/customXml" Target="../ink/ink5.xml"/><Relationship Id="rId1" Type="http://schemas.openxmlformats.org/officeDocument/2006/relationships/image" Target="../media/image155.png"/></Relationships>
</file>

<file path=ppt/slides/_rels/slide838.xml.rels><?xml version="1.0" encoding="UTF-8" standalone="yes"?>
<Relationships xmlns="http://schemas.openxmlformats.org/package/2006/relationships"><Relationship Id="rId9" Type="http://schemas.openxmlformats.org/officeDocument/2006/relationships/customXml" Target="../ink/ink104.xml"/><Relationship Id="rId8" Type="http://schemas.openxmlformats.org/officeDocument/2006/relationships/image" Target="../media/image233.png"/><Relationship Id="rId7" Type="http://schemas.openxmlformats.org/officeDocument/2006/relationships/customXml" Target="../ink/ink103.xml"/><Relationship Id="rId6" Type="http://schemas.openxmlformats.org/officeDocument/2006/relationships/image" Target="../media/image232.png"/><Relationship Id="rId5" Type="http://schemas.openxmlformats.org/officeDocument/2006/relationships/customXml" Target="../ink/ink102.xml"/><Relationship Id="rId4" Type="http://schemas.openxmlformats.org/officeDocument/2006/relationships/image" Target="../media/image231.png"/><Relationship Id="rId3" Type="http://schemas.openxmlformats.org/officeDocument/2006/relationships/customXml" Target="../ink/ink101.xml"/><Relationship Id="rId20" Type="http://schemas.openxmlformats.org/officeDocument/2006/relationships/notesSlide" Target="../notesSlides/notesSlide157.xml"/><Relationship Id="rId2" Type="http://schemas.openxmlformats.org/officeDocument/2006/relationships/image" Target="../media/image230.png"/><Relationship Id="rId19" Type="http://schemas.openxmlformats.org/officeDocument/2006/relationships/slideLayout" Target="../slideLayouts/slideLayout2.xml"/><Relationship Id="rId18" Type="http://schemas.openxmlformats.org/officeDocument/2006/relationships/image" Target="../media/image157.png"/><Relationship Id="rId17" Type="http://schemas.openxmlformats.org/officeDocument/2006/relationships/customXml" Target="../ink/ink108.xml"/><Relationship Id="rId16" Type="http://schemas.openxmlformats.org/officeDocument/2006/relationships/image" Target="../media/image237.png"/><Relationship Id="rId15" Type="http://schemas.openxmlformats.org/officeDocument/2006/relationships/customXml" Target="../ink/ink107.xml"/><Relationship Id="rId14" Type="http://schemas.openxmlformats.org/officeDocument/2006/relationships/image" Target="../media/image236.png"/><Relationship Id="rId13" Type="http://schemas.openxmlformats.org/officeDocument/2006/relationships/customXml" Target="../ink/ink106.xml"/><Relationship Id="rId12" Type="http://schemas.openxmlformats.org/officeDocument/2006/relationships/image" Target="../media/image235.png"/><Relationship Id="rId11" Type="http://schemas.openxmlformats.org/officeDocument/2006/relationships/customXml" Target="../ink/ink105.xml"/><Relationship Id="rId10" Type="http://schemas.openxmlformats.org/officeDocument/2006/relationships/image" Target="../media/image234.png"/><Relationship Id="rId1" Type="http://schemas.openxmlformats.org/officeDocument/2006/relationships/customXml" Target="../ink/ink100.xml"/></Relationships>
</file>

<file path=ppt/slides/_rels/slide839.xml.rels><?xml version="1.0" encoding="UTF-8" standalone="yes"?>
<Relationships xmlns="http://schemas.openxmlformats.org/package/2006/relationships"><Relationship Id="rId9" Type="http://schemas.openxmlformats.org/officeDocument/2006/relationships/customXml" Target="../ink/ink113.xml"/><Relationship Id="rId8" Type="http://schemas.openxmlformats.org/officeDocument/2006/relationships/image" Target="../media/image241.png"/><Relationship Id="rId7" Type="http://schemas.openxmlformats.org/officeDocument/2006/relationships/customXml" Target="../ink/ink112.xml"/><Relationship Id="rId6" Type="http://schemas.openxmlformats.org/officeDocument/2006/relationships/image" Target="../media/image240.png"/><Relationship Id="rId53" Type="http://schemas.openxmlformats.org/officeDocument/2006/relationships/notesSlide" Target="../notesSlides/notesSlide158.xml"/><Relationship Id="rId52" Type="http://schemas.openxmlformats.org/officeDocument/2006/relationships/slideLayout" Target="../slideLayouts/slideLayout2.xml"/><Relationship Id="rId51" Type="http://schemas.openxmlformats.org/officeDocument/2006/relationships/image" Target="../media/image257.png"/><Relationship Id="rId50" Type="http://schemas.openxmlformats.org/officeDocument/2006/relationships/customXml" Target="../ink/ink138.xml"/><Relationship Id="rId5" Type="http://schemas.openxmlformats.org/officeDocument/2006/relationships/customXml" Target="../ink/ink111.xml"/><Relationship Id="rId49" Type="http://schemas.openxmlformats.org/officeDocument/2006/relationships/customXml" Target="../ink/ink137.xml"/><Relationship Id="rId48" Type="http://schemas.openxmlformats.org/officeDocument/2006/relationships/customXml" Target="../ink/ink136.xml"/><Relationship Id="rId47" Type="http://schemas.openxmlformats.org/officeDocument/2006/relationships/image" Target="../media/image256.png"/><Relationship Id="rId46" Type="http://schemas.openxmlformats.org/officeDocument/2006/relationships/customXml" Target="../ink/ink135.xml"/><Relationship Id="rId45" Type="http://schemas.openxmlformats.org/officeDocument/2006/relationships/image" Target="../media/image255.png"/><Relationship Id="rId44" Type="http://schemas.openxmlformats.org/officeDocument/2006/relationships/customXml" Target="../ink/ink134.xml"/><Relationship Id="rId43" Type="http://schemas.openxmlformats.org/officeDocument/2006/relationships/image" Target="../media/image254.png"/><Relationship Id="rId42" Type="http://schemas.openxmlformats.org/officeDocument/2006/relationships/customXml" Target="../ink/ink133.xml"/><Relationship Id="rId41" Type="http://schemas.openxmlformats.org/officeDocument/2006/relationships/image" Target="../media/image253.png"/><Relationship Id="rId40" Type="http://schemas.openxmlformats.org/officeDocument/2006/relationships/customXml" Target="../ink/ink132.xml"/><Relationship Id="rId4" Type="http://schemas.openxmlformats.org/officeDocument/2006/relationships/image" Target="../media/image239.png"/><Relationship Id="rId39" Type="http://schemas.openxmlformats.org/officeDocument/2006/relationships/customXml" Target="../ink/ink131.xml"/><Relationship Id="rId38" Type="http://schemas.openxmlformats.org/officeDocument/2006/relationships/image" Target="../media/image252.png"/><Relationship Id="rId37" Type="http://schemas.openxmlformats.org/officeDocument/2006/relationships/customXml" Target="../ink/ink130.xml"/><Relationship Id="rId36" Type="http://schemas.openxmlformats.org/officeDocument/2006/relationships/image" Target="../media/image251.png"/><Relationship Id="rId35" Type="http://schemas.openxmlformats.org/officeDocument/2006/relationships/customXml" Target="../ink/ink129.xml"/><Relationship Id="rId34" Type="http://schemas.openxmlformats.org/officeDocument/2006/relationships/image" Target="../media/image250.png"/><Relationship Id="rId33" Type="http://schemas.openxmlformats.org/officeDocument/2006/relationships/customXml" Target="../ink/ink128.xml"/><Relationship Id="rId32" Type="http://schemas.openxmlformats.org/officeDocument/2006/relationships/image" Target="../media/image249.png"/><Relationship Id="rId31" Type="http://schemas.openxmlformats.org/officeDocument/2006/relationships/customXml" Target="../ink/ink127.xml"/><Relationship Id="rId30" Type="http://schemas.openxmlformats.org/officeDocument/2006/relationships/customXml" Target="../ink/ink126.xml"/><Relationship Id="rId3" Type="http://schemas.openxmlformats.org/officeDocument/2006/relationships/customXml" Target="../ink/ink110.xml"/><Relationship Id="rId29" Type="http://schemas.openxmlformats.org/officeDocument/2006/relationships/customXml" Target="../ink/ink125.xml"/><Relationship Id="rId28" Type="http://schemas.openxmlformats.org/officeDocument/2006/relationships/customXml" Target="../ink/ink124.xml"/><Relationship Id="rId27" Type="http://schemas.openxmlformats.org/officeDocument/2006/relationships/image" Target="../media/image248.png"/><Relationship Id="rId26" Type="http://schemas.openxmlformats.org/officeDocument/2006/relationships/customXml" Target="../ink/ink123.xml"/><Relationship Id="rId25" Type="http://schemas.openxmlformats.org/officeDocument/2006/relationships/image" Target="../media/image247.png"/><Relationship Id="rId24" Type="http://schemas.openxmlformats.org/officeDocument/2006/relationships/customXml" Target="../ink/ink122.xml"/><Relationship Id="rId23" Type="http://schemas.openxmlformats.org/officeDocument/2006/relationships/image" Target="../media/image246.png"/><Relationship Id="rId22" Type="http://schemas.openxmlformats.org/officeDocument/2006/relationships/customXml" Target="../ink/ink121.xml"/><Relationship Id="rId21" Type="http://schemas.openxmlformats.org/officeDocument/2006/relationships/customXml" Target="../ink/ink120.xml"/><Relationship Id="rId20" Type="http://schemas.openxmlformats.org/officeDocument/2006/relationships/customXml" Target="../ink/ink119.xml"/><Relationship Id="rId2" Type="http://schemas.openxmlformats.org/officeDocument/2006/relationships/image" Target="../media/image238.png"/><Relationship Id="rId19" Type="http://schemas.openxmlformats.org/officeDocument/2006/relationships/image" Target="../media/image245.png"/><Relationship Id="rId18" Type="http://schemas.openxmlformats.org/officeDocument/2006/relationships/customXml" Target="../ink/ink118.xml"/><Relationship Id="rId17" Type="http://schemas.openxmlformats.org/officeDocument/2006/relationships/image" Target="../media/image244.png"/><Relationship Id="rId16" Type="http://schemas.openxmlformats.org/officeDocument/2006/relationships/customXml" Target="../ink/ink117.xml"/><Relationship Id="rId15" Type="http://schemas.openxmlformats.org/officeDocument/2006/relationships/image" Target="../media/image243.png"/><Relationship Id="rId14" Type="http://schemas.openxmlformats.org/officeDocument/2006/relationships/customXml" Target="../ink/ink116.xml"/><Relationship Id="rId13" Type="http://schemas.openxmlformats.org/officeDocument/2006/relationships/image" Target="../media/image242.png"/><Relationship Id="rId12" Type="http://schemas.openxmlformats.org/officeDocument/2006/relationships/customXml" Target="../ink/ink115.xml"/><Relationship Id="rId11" Type="http://schemas.openxmlformats.org/officeDocument/2006/relationships/customXml" Target="../ink/ink114.xml"/><Relationship Id="rId10" Type="http://schemas.openxmlformats.org/officeDocument/2006/relationships/image" Target="../media/image157.png"/><Relationship Id="rId1" Type="http://schemas.openxmlformats.org/officeDocument/2006/relationships/customXml" Target="../ink/ink109.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840.xml.rels><?xml version="1.0" encoding="UTF-8" standalone="yes"?>
<Relationships xmlns="http://schemas.openxmlformats.org/package/2006/relationships"><Relationship Id="rId9" Type="http://schemas.openxmlformats.org/officeDocument/2006/relationships/image" Target="../media/image259.png"/><Relationship Id="rId8" Type="http://schemas.openxmlformats.org/officeDocument/2006/relationships/customXml" Target="../ink/ink144.xml"/><Relationship Id="rId7" Type="http://schemas.openxmlformats.org/officeDocument/2006/relationships/customXml" Target="../ink/ink143.xml"/><Relationship Id="rId6" Type="http://schemas.openxmlformats.org/officeDocument/2006/relationships/customXml" Target="../ink/ink142.xml"/><Relationship Id="rId58" Type="http://schemas.openxmlformats.org/officeDocument/2006/relationships/notesSlide" Target="../notesSlides/notesSlide159.xml"/><Relationship Id="rId57" Type="http://schemas.openxmlformats.org/officeDocument/2006/relationships/slideLayout" Target="../slideLayouts/slideLayout2.xml"/><Relationship Id="rId56" Type="http://schemas.openxmlformats.org/officeDocument/2006/relationships/customXml" Target="../ink/ink173.xml"/><Relationship Id="rId55" Type="http://schemas.openxmlformats.org/officeDocument/2006/relationships/customXml" Target="../ink/ink172.xml"/><Relationship Id="rId54" Type="http://schemas.openxmlformats.org/officeDocument/2006/relationships/image" Target="../media/image277.png"/><Relationship Id="rId53" Type="http://schemas.openxmlformats.org/officeDocument/2006/relationships/customXml" Target="../ink/ink171.xml"/><Relationship Id="rId52" Type="http://schemas.openxmlformats.org/officeDocument/2006/relationships/customXml" Target="../ink/ink170.xml"/><Relationship Id="rId51" Type="http://schemas.openxmlformats.org/officeDocument/2006/relationships/customXml" Target="../ink/ink169.xml"/><Relationship Id="rId50" Type="http://schemas.openxmlformats.org/officeDocument/2006/relationships/customXml" Target="../ink/ink168.xml"/><Relationship Id="rId5" Type="http://schemas.openxmlformats.org/officeDocument/2006/relationships/customXml" Target="../ink/ink141.xml"/><Relationship Id="rId49" Type="http://schemas.openxmlformats.org/officeDocument/2006/relationships/customXml" Target="../ink/ink167.xml"/><Relationship Id="rId48" Type="http://schemas.openxmlformats.org/officeDocument/2006/relationships/image" Target="../media/image276.png"/><Relationship Id="rId47" Type="http://schemas.openxmlformats.org/officeDocument/2006/relationships/customXml" Target="../ink/ink166.xml"/><Relationship Id="rId46" Type="http://schemas.openxmlformats.org/officeDocument/2006/relationships/image" Target="../media/image275.png"/><Relationship Id="rId45" Type="http://schemas.openxmlformats.org/officeDocument/2006/relationships/customXml" Target="../ink/ink165.xml"/><Relationship Id="rId44" Type="http://schemas.openxmlformats.org/officeDocument/2006/relationships/image" Target="../media/image274.png"/><Relationship Id="rId43" Type="http://schemas.openxmlformats.org/officeDocument/2006/relationships/customXml" Target="../ink/ink164.xml"/><Relationship Id="rId42" Type="http://schemas.openxmlformats.org/officeDocument/2006/relationships/image" Target="../media/image273.png"/><Relationship Id="rId41" Type="http://schemas.openxmlformats.org/officeDocument/2006/relationships/customXml" Target="../ink/ink163.xml"/><Relationship Id="rId40" Type="http://schemas.openxmlformats.org/officeDocument/2006/relationships/image" Target="../media/image272.png"/><Relationship Id="rId4" Type="http://schemas.openxmlformats.org/officeDocument/2006/relationships/image" Target="../media/image258.png"/><Relationship Id="rId39" Type="http://schemas.openxmlformats.org/officeDocument/2006/relationships/customXml" Target="../ink/ink162.xml"/><Relationship Id="rId38" Type="http://schemas.openxmlformats.org/officeDocument/2006/relationships/image" Target="../media/image271.png"/><Relationship Id="rId37" Type="http://schemas.openxmlformats.org/officeDocument/2006/relationships/customXml" Target="../ink/ink161.xml"/><Relationship Id="rId36" Type="http://schemas.openxmlformats.org/officeDocument/2006/relationships/image" Target="../media/image270.png"/><Relationship Id="rId35" Type="http://schemas.openxmlformats.org/officeDocument/2006/relationships/customXml" Target="../ink/ink160.xml"/><Relationship Id="rId34" Type="http://schemas.openxmlformats.org/officeDocument/2006/relationships/image" Target="../media/image269.png"/><Relationship Id="rId33" Type="http://schemas.openxmlformats.org/officeDocument/2006/relationships/customXml" Target="../ink/ink159.xml"/><Relationship Id="rId32" Type="http://schemas.openxmlformats.org/officeDocument/2006/relationships/image" Target="../media/image268.png"/><Relationship Id="rId31" Type="http://schemas.openxmlformats.org/officeDocument/2006/relationships/customXml" Target="../ink/ink158.xml"/><Relationship Id="rId30" Type="http://schemas.openxmlformats.org/officeDocument/2006/relationships/image" Target="../media/image267.png"/><Relationship Id="rId3" Type="http://schemas.openxmlformats.org/officeDocument/2006/relationships/customXml" Target="../ink/ink140.xml"/><Relationship Id="rId29" Type="http://schemas.openxmlformats.org/officeDocument/2006/relationships/customXml" Target="../ink/ink157.xml"/><Relationship Id="rId28" Type="http://schemas.openxmlformats.org/officeDocument/2006/relationships/image" Target="../media/image266.png"/><Relationship Id="rId27" Type="http://schemas.openxmlformats.org/officeDocument/2006/relationships/customXml" Target="../ink/ink156.xml"/><Relationship Id="rId26" Type="http://schemas.openxmlformats.org/officeDocument/2006/relationships/image" Target="../media/image265.png"/><Relationship Id="rId25" Type="http://schemas.openxmlformats.org/officeDocument/2006/relationships/customXml" Target="../ink/ink155.xml"/><Relationship Id="rId24" Type="http://schemas.openxmlformats.org/officeDocument/2006/relationships/image" Target="../media/image264.png"/><Relationship Id="rId23" Type="http://schemas.openxmlformats.org/officeDocument/2006/relationships/customXml" Target="../ink/ink154.xml"/><Relationship Id="rId22" Type="http://schemas.openxmlformats.org/officeDocument/2006/relationships/customXml" Target="../ink/ink153.xml"/><Relationship Id="rId21" Type="http://schemas.openxmlformats.org/officeDocument/2006/relationships/image" Target="../media/image263.png"/><Relationship Id="rId20" Type="http://schemas.openxmlformats.org/officeDocument/2006/relationships/customXml" Target="../ink/ink152.xml"/><Relationship Id="rId2" Type="http://schemas.openxmlformats.org/officeDocument/2006/relationships/image" Target="../media/image157.png"/><Relationship Id="rId19" Type="http://schemas.openxmlformats.org/officeDocument/2006/relationships/customXml" Target="../ink/ink151.xml"/><Relationship Id="rId18" Type="http://schemas.openxmlformats.org/officeDocument/2006/relationships/image" Target="../media/image262.png"/><Relationship Id="rId17" Type="http://schemas.openxmlformats.org/officeDocument/2006/relationships/customXml" Target="../ink/ink150.xml"/><Relationship Id="rId16" Type="http://schemas.openxmlformats.org/officeDocument/2006/relationships/customXml" Target="../ink/ink149.xml"/><Relationship Id="rId15" Type="http://schemas.openxmlformats.org/officeDocument/2006/relationships/image" Target="../media/image261.png"/><Relationship Id="rId14" Type="http://schemas.openxmlformats.org/officeDocument/2006/relationships/customXml" Target="../ink/ink148.xml"/><Relationship Id="rId13" Type="http://schemas.openxmlformats.org/officeDocument/2006/relationships/customXml" Target="../ink/ink147.xml"/><Relationship Id="rId12" Type="http://schemas.openxmlformats.org/officeDocument/2006/relationships/customXml" Target="../ink/ink146.xml"/><Relationship Id="rId11" Type="http://schemas.openxmlformats.org/officeDocument/2006/relationships/image" Target="../media/image260.png"/><Relationship Id="rId10" Type="http://schemas.openxmlformats.org/officeDocument/2006/relationships/customXml" Target="../ink/ink145.xml"/><Relationship Id="rId1" Type="http://schemas.openxmlformats.org/officeDocument/2006/relationships/customXml" Target="../ink/ink139.xml"/></Relationships>
</file>

<file path=ppt/slides/_rels/slide841.xml.rels><?xml version="1.0" encoding="UTF-8" standalone="yes"?>
<Relationships xmlns="http://schemas.openxmlformats.org/package/2006/relationships"><Relationship Id="rId99" Type="http://schemas.openxmlformats.org/officeDocument/2006/relationships/image" Target="../media/image323.png"/><Relationship Id="rId98" Type="http://schemas.openxmlformats.org/officeDocument/2006/relationships/customXml" Target="../ink/ink225.xml"/><Relationship Id="rId97" Type="http://schemas.openxmlformats.org/officeDocument/2006/relationships/image" Target="../media/image322.png"/><Relationship Id="rId96" Type="http://schemas.openxmlformats.org/officeDocument/2006/relationships/customXml" Target="../ink/ink224.xml"/><Relationship Id="rId95" Type="http://schemas.openxmlformats.org/officeDocument/2006/relationships/customXml" Target="../ink/ink223.xml"/><Relationship Id="rId94" Type="http://schemas.openxmlformats.org/officeDocument/2006/relationships/image" Target="../media/image321.png"/><Relationship Id="rId93" Type="http://schemas.openxmlformats.org/officeDocument/2006/relationships/customXml" Target="../ink/ink222.xml"/><Relationship Id="rId92" Type="http://schemas.openxmlformats.org/officeDocument/2006/relationships/image" Target="../media/image320.png"/><Relationship Id="rId91" Type="http://schemas.openxmlformats.org/officeDocument/2006/relationships/customXml" Target="../ink/ink221.xml"/><Relationship Id="rId90" Type="http://schemas.openxmlformats.org/officeDocument/2006/relationships/image" Target="../media/image319.png"/><Relationship Id="rId9" Type="http://schemas.openxmlformats.org/officeDocument/2006/relationships/image" Target="../media/image281.png"/><Relationship Id="rId89" Type="http://schemas.openxmlformats.org/officeDocument/2006/relationships/customXml" Target="../ink/ink220.xml"/><Relationship Id="rId88" Type="http://schemas.openxmlformats.org/officeDocument/2006/relationships/customXml" Target="../ink/ink219.xml"/><Relationship Id="rId87" Type="http://schemas.openxmlformats.org/officeDocument/2006/relationships/customXml" Target="../ink/ink218.xml"/><Relationship Id="rId86" Type="http://schemas.openxmlformats.org/officeDocument/2006/relationships/image" Target="../media/image318.png"/><Relationship Id="rId85" Type="http://schemas.openxmlformats.org/officeDocument/2006/relationships/customXml" Target="../ink/ink217.xml"/><Relationship Id="rId84" Type="http://schemas.openxmlformats.org/officeDocument/2006/relationships/image" Target="../media/image317.png"/><Relationship Id="rId83" Type="http://schemas.openxmlformats.org/officeDocument/2006/relationships/customXml" Target="../ink/ink216.xml"/><Relationship Id="rId82" Type="http://schemas.openxmlformats.org/officeDocument/2006/relationships/image" Target="../media/image316.png"/><Relationship Id="rId81" Type="http://schemas.openxmlformats.org/officeDocument/2006/relationships/customXml" Target="../ink/ink215.xml"/><Relationship Id="rId80" Type="http://schemas.openxmlformats.org/officeDocument/2006/relationships/image" Target="../media/image315.png"/><Relationship Id="rId8" Type="http://schemas.openxmlformats.org/officeDocument/2006/relationships/customXml" Target="../ink/ink177.xml"/><Relationship Id="rId79" Type="http://schemas.openxmlformats.org/officeDocument/2006/relationships/customXml" Target="../ink/ink214.xml"/><Relationship Id="rId78" Type="http://schemas.openxmlformats.org/officeDocument/2006/relationships/customXml" Target="../ink/ink213.xml"/><Relationship Id="rId77" Type="http://schemas.openxmlformats.org/officeDocument/2006/relationships/customXml" Target="../ink/ink212.xml"/><Relationship Id="rId76" Type="http://schemas.openxmlformats.org/officeDocument/2006/relationships/image" Target="../media/image314.png"/><Relationship Id="rId75" Type="http://schemas.openxmlformats.org/officeDocument/2006/relationships/customXml" Target="../ink/ink211.xml"/><Relationship Id="rId74" Type="http://schemas.openxmlformats.org/officeDocument/2006/relationships/image" Target="../media/image313.png"/><Relationship Id="rId73" Type="http://schemas.openxmlformats.org/officeDocument/2006/relationships/customXml" Target="../ink/ink210.xml"/><Relationship Id="rId72" Type="http://schemas.openxmlformats.org/officeDocument/2006/relationships/image" Target="../media/image312.png"/><Relationship Id="rId71" Type="http://schemas.openxmlformats.org/officeDocument/2006/relationships/customXml" Target="../ink/ink209.xml"/><Relationship Id="rId70" Type="http://schemas.openxmlformats.org/officeDocument/2006/relationships/image" Target="../media/image311.png"/><Relationship Id="rId7" Type="http://schemas.openxmlformats.org/officeDocument/2006/relationships/image" Target="../media/image157.png"/><Relationship Id="rId69" Type="http://schemas.openxmlformats.org/officeDocument/2006/relationships/customXml" Target="../ink/ink208.xml"/><Relationship Id="rId68" Type="http://schemas.openxmlformats.org/officeDocument/2006/relationships/image" Target="../media/image310.png"/><Relationship Id="rId67" Type="http://schemas.openxmlformats.org/officeDocument/2006/relationships/customXml" Target="../ink/ink207.xml"/><Relationship Id="rId66" Type="http://schemas.openxmlformats.org/officeDocument/2006/relationships/image" Target="../media/image309.png"/><Relationship Id="rId65" Type="http://schemas.openxmlformats.org/officeDocument/2006/relationships/customXml" Target="../ink/ink206.xml"/><Relationship Id="rId64" Type="http://schemas.openxmlformats.org/officeDocument/2006/relationships/image" Target="../media/image308.png"/><Relationship Id="rId63" Type="http://schemas.openxmlformats.org/officeDocument/2006/relationships/customXml" Target="../ink/ink205.xml"/><Relationship Id="rId62" Type="http://schemas.openxmlformats.org/officeDocument/2006/relationships/image" Target="../media/image307.png"/><Relationship Id="rId61" Type="http://schemas.openxmlformats.org/officeDocument/2006/relationships/customXml" Target="../ink/ink204.xml"/><Relationship Id="rId60" Type="http://schemas.openxmlformats.org/officeDocument/2006/relationships/image" Target="../media/image306.png"/><Relationship Id="rId6" Type="http://schemas.openxmlformats.org/officeDocument/2006/relationships/customXml" Target="../ink/ink176.xml"/><Relationship Id="rId59" Type="http://schemas.openxmlformats.org/officeDocument/2006/relationships/customXml" Target="../ink/ink203.xml"/><Relationship Id="rId58" Type="http://schemas.openxmlformats.org/officeDocument/2006/relationships/image" Target="../media/image305.png"/><Relationship Id="rId57" Type="http://schemas.openxmlformats.org/officeDocument/2006/relationships/customXml" Target="../ink/ink202.xml"/><Relationship Id="rId56" Type="http://schemas.openxmlformats.org/officeDocument/2006/relationships/image" Target="../media/image304.png"/><Relationship Id="rId55" Type="http://schemas.openxmlformats.org/officeDocument/2006/relationships/customXml" Target="../ink/ink201.xml"/><Relationship Id="rId54" Type="http://schemas.openxmlformats.org/officeDocument/2006/relationships/image" Target="../media/image303.png"/><Relationship Id="rId53" Type="http://schemas.openxmlformats.org/officeDocument/2006/relationships/customXml" Target="../ink/ink200.xml"/><Relationship Id="rId52" Type="http://schemas.openxmlformats.org/officeDocument/2006/relationships/image" Target="../media/image302.png"/><Relationship Id="rId51" Type="http://schemas.openxmlformats.org/officeDocument/2006/relationships/customXml" Target="../ink/ink199.xml"/><Relationship Id="rId50" Type="http://schemas.openxmlformats.org/officeDocument/2006/relationships/image" Target="../media/image301.png"/><Relationship Id="rId5" Type="http://schemas.openxmlformats.org/officeDocument/2006/relationships/image" Target="../media/image280.png"/><Relationship Id="rId49" Type="http://schemas.openxmlformats.org/officeDocument/2006/relationships/customXml" Target="../ink/ink198.xml"/><Relationship Id="rId48" Type="http://schemas.openxmlformats.org/officeDocument/2006/relationships/image" Target="../media/image300.png"/><Relationship Id="rId47" Type="http://schemas.openxmlformats.org/officeDocument/2006/relationships/customXml" Target="../ink/ink197.xml"/><Relationship Id="rId46" Type="http://schemas.openxmlformats.org/officeDocument/2006/relationships/image" Target="../media/image299.png"/><Relationship Id="rId45" Type="http://schemas.openxmlformats.org/officeDocument/2006/relationships/customXml" Target="../ink/ink196.xml"/><Relationship Id="rId44" Type="http://schemas.openxmlformats.org/officeDocument/2006/relationships/image" Target="../media/image298.png"/><Relationship Id="rId43" Type="http://schemas.openxmlformats.org/officeDocument/2006/relationships/customXml" Target="../ink/ink195.xml"/><Relationship Id="rId42" Type="http://schemas.openxmlformats.org/officeDocument/2006/relationships/image" Target="../media/image297.png"/><Relationship Id="rId41" Type="http://schemas.openxmlformats.org/officeDocument/2006/relationships/customXml" Target="../ink/ink194.xml"/><Relationship Id="rId40" Type="http://schemas.openxmlformats.org/officeDocument/2006/relationships/image" Target="../media/image296.png"/><Relationship Id="rId4" Type="http://schemas.openxmlformats.org/officeDocument/2006/relationships/customXml" Target="../ink/ink175.xml"/><Relationship Id="rId39" Type="http://schemas.openxmlformats.org/officeDocument/2006/relationships/customXml" Target="../ink/ink193.xml"/><Relationship Id="rId38" Type="http://schemas.openxmlformats.org/officeDocument/2006/relationships/image" Target="../media/image295.png"/><Relationship Id="rId37" Type="http://schemas.openxmlformats.org/officeDocument/2006/relationships/customXml" Target="../ink/ink192.xml"/><Relationship Id="rId36" Type="http://schemas.openxmlformats.org/officeDocument/2006/relationships/image" Target="../media/image294.png"/><Relationship Id="rId35" Type="http://schemas.openxmlformats.org/officeDocument/2006/relationships/customXml" Target="../ink/ink191.xml"/><Relationship Id="rId34" Type="http://schemas.openxmlformats.org/officeDocument/2006/relationships/image" Target="../media/image293.png"/><Relationship Id="rId33" Type="http://schemas.openxmlformats.org/officeDocument/2006/relationships/customXml" Target="../ink/ink190.xml"/><Relationship Id="rId32" Type="http://schemas.openxmlformats.org/officeDocument/2006/relationships/image" Target="../media/image292.png"/><Relationship Id="rId31" Type="http://schemas.openxmlformats.org/officeDocument/2006/relationships/customXml" Target="../ink/ink189.xml"/><Relationship Id="rId30" Type="http://schemas.openxmlformats.org/officeDocument/2006/relationships/image" Target="../media/image291.png"/><Relationship Id="rId3" Type="http://schemas.openxmlformats.org/officeDocument/2006/relationships/image" Target="../media/image279.png"/><Relationship Id="rId29" Type="http://schemas.openxmlformats.org/officeDocument/2006/relationships/customXml" Target="../ink/ink188.xml"/><Relationship Id="rId281" Type="http://schemas.openxmlformats.org/officeDocument/2006/relationships/notesSlide" Target="../notesSlides/notesSlide160.xml"/><Relationship Id="rId280" Type="http://schemas.openxmlformats.org/officeDocument/2006/relationships/slideLayout" Target="../slideLayouts/slideLayout2.xml"/><Relationship Id="rId28" Type="http://schemas.openxmlformats.org/officeDocument/2006/relationships/image" Target="../media/image290.png"/><Relationship Id="rId279" Type="http://schemas.openxmlformats.org/officeDocument/2006/relationships/customXml" Target="../ink/ink350.xml"/><Relationship Id="rId278" Type="http://schemas.openxmlformats.org/officeDocument/2006/relationships/image" Target="../media/image376.png"/><Relationship Id="rId277" Type="http://schemas.openxmlformats.org/officeDocument/2006/relationships/customXml" Target="../ink/ink349.xml"/><Relationship Id="rId276" Type="http://schemas.openxmlformats.org/officeDocument/2006/relationships/image" Target="../media/image375.png"/><Relationship Id="rId275" Type="http://schemas.openxmlformats.org/officeDocument/2006/relationships/customXml" Target="../ink/ink348.xml"/><Relationship Id="rId274" Type="http://schemas.openxmlformats.org/officeDocument/2006/relationships/customXml" Target="../ink/ink347.xml"/><Relationship Id="rId273" Type="http://schemas.openxmlformats.org/officeDocument/2006/relationships/image" Target="../media/image374.png"/><Relationship Id="rId272" Type="http://schemas.openxmlformats.org/officeDocument/2006/relationships/customXml" Target="../ink/ink346.xml"/><Relationship Id="rId271" Type="http://schemas.openxmlformats.org/officeDocument/2006/relationships/customXml" Target="../ink/ink345.xml"/><Relationship Id="rId270" Type="http://schemas.openxmlformats.org/officeDocument/2006/relationships/customXml" Target="../ink/ink344.xml"/><Relationship Id="rId27" Type="http://schemas.openxmlformats.org/officeDocument/2006/relationships/customXml" Target="../ink/ink187.xml"/><Relationship Id="rId269" Type="http://schemas.openxmlformats.org/officeDocument/2006/relationships/image" Target="../media/image373.png"/><Relationship Id="rId268" Type="http://schemas.openxmlformats.org/officeDocument/2006/relationships/customXml" Target="../ink/ink343.xml"/><Relationship Id="rId267" Type="http://schemas.openxmlformats.org/officeDocument/2006/relationships/image" Target="../media/image372.png"/><Relationship Id="rId266" Type="http://schemas.openxmlformats.org/officeDocument/2006/relationships/customXml" Target="../ink/ink342.xml"/><Relationship Id="rId265" Type="http://schemas.openxmlformats.org/officeDocument/2006/relationships/image" Target="../media/image371.png"/><Relationship Id="rId264" Type="http://schemas.openxmlformats.org/officeDocument/2006/relationships/customXml" Target="../ink/ink341.xml"/><Relationship Id="rId263" Type="http://schemas.openxmlformats.org/officeDocument/2006/relationships/image" Target="../media/image370.png"/><Relationship Id="rId262" Type="http://schemas.openxmlformats.org/officeDocument/2006/relationships/customXml" Target="../ink/ink340.xml"/><Relationship Id="rId261" Type="http://schemas.openxmlformats.org/officeDocument/2006/relationships/customXml" Target="../ink/ink339.xml"/><Relationship Id="rId260" Type="http://schemas.openxmlformats.org/officeDocument/2006/relationships/image" Target="../media/image369.png"/><Relationship Id="rId26" Type="http://schemas.openxmlformats.org/officeDocument/2006/relationships/customXml" Target="../ink/ink186.xml"/><Relationship Id="rId259" Type="http://schemas.openxmlformats.org/officeDocument/2006/relationships/customXml" Target="../ink/ink338.xml"/><Relationship Id="rId258" Type="http://schemas.openxmlformats.org/officeDocument/2006/relationships/image" Target="../media/image368.png"/><Relationship Id="rId257" Type="http://schemas.openxmlformats.org/officeDocument/2006/relationships/customXml" Target="../ink/ink337.xml"/><Relationship Id="rId256" Type="http://schemas.openxmlformats.org/officeDocument/2006/relationships/image" Target="../media/image367.png"/><Relationship Id="rId255" Type="http://schemas.openxmlformats.org/officeDocument/2006/relationships/customXml" Target="../ink/ink336.xml"/><Relationship Id="rId254" Type="http://schemas.openxmlformats.org/officeDocument/2006/relationships/image" Target="../media/image366.png"/><Relationship Id="rId253" Type="http://schemas.openxmlformats.org/officeDocument/2006/relationships/customXml" Target="../ink/ink335.xml"/><Relationship Id="rId252" Type="http://schemas.openxmlformats.org/officeDocument/2006/relationships/image" Target="../media/image365.png"/><Relationship Id="rId251" Type="http://schemas.openxmlformats.org/officeDocument/2006/relationships/customXml" Target="../ink/ink334.xml"/><Relationship Id="rId250" Type="http://schemas.openxmlformats.org/officeDocument/2006/relationships/image" Target="../media/image364.png"/><Relationship Id="rId25" Type="http://schemas.openxmlformats.org/officeDocument/2006/relationships/image" Target="../media/image289.png"/><Relationship Id="rId249" Type="http://schemas.openxmlformats.org/officeDocument/2006/relationships/customXml" Target="../ink/ink333.xml"/><Relationship Id="rId248" Type="http://schemas.openxmlformats.org/officeDocument/2006/relationships/image" Target="../media/image363.png"/><Relationship Id="rId247" Type="http://schemas.openxmlformats.org/officeDocument/2006/relationships/customXml" Target="../ink/ink332.xml"/><Relationship Id="rId246" Type="http://schemas.openxmlformats.org/officeDocument/2006/relationships/image" Target="../media/image362.png"/><Relationship Id="rId245" Type="http://schemas.openxmlformats.org/officeDocument/2006/relationships/customXml" Target="../ink/ink331.xml"/><Relationship Id="rId244" Type="http://schemas.openxmlformats.org/officeDocument/2006/relationships/image" Target="../media/image361.png"/><Relationship Id="rId243" Type="http://schemas.openxmlformats.org/officeDocument/2006/relationships/customXml" Target="../ink/ink330.xml"/><Relationship Id="rId242" Type="http://schemas.openxmlformats.org/officeDocument/2006/relationships/image" Target="../media/image360.png"/><Relationship Id="rId241" Type="http://schemas.openxmlformats.org/officeDocument/2006/relationships/customXml" Target="../ink/ink329.xml"/><Relationship Id="rId240" Type="http://schemas.openxmlformats.org/officeDocument/2006/relationships/image" Target="../media/image359.png"/><Relationship Id="rId24" Type="http://schemas.openxmlformats.org/officeDocument/2006/relationships/customXml" Target="../ink/ink185.xml"/><Relationship Id="rId239" Type="http://schemas.openxmlformats.org/officeDocument/2006/relationships/customXml" Target="../ink/ink328.xml"/><Relationship Id="rId238" Type="http://schemas.openxmlformats.org/officeDocument/2006/relationships/image" Target="../media/image358.png"/><Relationship Id="rId237" Type="http://schemas.openxmlformats.org/officeDocument/2006/relationships/customXml" Target="../ink/ink327.xml"/><Relationship Id="rId236" Type="http://schemas.openxmlformats.org/officeDocument/2006/relationships/image" Target="../media/image357.png"/><Relationship Id="rId235" Type="http://schemas.openxmlformats.org/officeDocument/2006/relationships/customXml" Target="../ink/ink326.xml"/><Relationship Id="rId234" Type="http://schemas.openxmlformats.org/officeDocument/2006/relationships/customXml" Target="../ink/ink325.xml"/><Relationship Id="rId233" Type="http://schemas.openxmlformats.org/officeDocument/2006/relationships/customXml" Target="../ink/ink324.xml"/><Relationship Id="rId232" Type="http://schemas.openxmlformats.org/officeDocument/2006/relationships/customXml" Target="../ink/ink323.xml"/><Relationship Id="rId231" Type="http://schemas.openxmlformats.org/officeDocument/2006/relationships/customXml" Target="../ink/ink322.xml"/><Relationship Id="rId230" Type="http://schemas.openxmlformats.org/officeDocument/2006/relationships/customXml" Target="../ink/ink321.xml"/><Relationship Id="rId23" Type="http://schemas.openxmlformats.org/officeDocument/2006/relationships/image" Target="../media/image288.png"/><Relationship Id="rId229" Type="http://schemas.openxmlformats.org/officeDocument/2006/relationships/customXml" Target="../ink/ink320.xml"/><Relationship Id="rId228" Type="http://schemas.openxmlformats.org/officeDocument/2006/relationships/customXml" Target="../ink/ink319.xml"/><Relationship Id="rId227" Type="http://schemas.openxmlformats.org/officeDocument/2006/relationships/image" Target="../media/image356.png"/><Relationship Id="rId226" Type="http://schemas.openxmlformats.org/officeDocument/2006/relationships/customXml" Target="../ink/ink318.xml"/><Relationship Id="rId225" Type="http://schemas.openxmlformats.org/officeDocument/2006/relationships/customXml" Target="../ink/ink317.xml"/><Relationship Id="rId224" Type="http://schemas.openxmlformats.org/officeDocument/2006/relationships/customXml" Target="../ink/ink316.xml"/><Relationship Id="rId223" Type="http://schemas.openxmlformats.org/officeDocument/2006/relationships/customXml" Target="../ink/ink315.xml"/><Relationship Id="rId222" Type="http://schemas.openxmlformats.org/officeDocument/2006/relationships/customXml" Target="../ink/ink314.xml"/><Relationship Id="rId221" Type="http://schemas.openxmlformats.org/officeDocument/2006/relationships/customXml" Target="../ink/ink313.xml"/><Relationship Id="rId220" Type="http://schemas.openxmlformats.org/officeDocument/2006/relationships/customXml" Target="../ink/ink312.xml"/><Relationship Id="rId22" Type="http://schemas.openxmlformats.org/officeDocument/2006/relationships/customXml" Target="../ink/ink184.xml"/><Relationship Id="rId219" Type="http://schemas.openxmlformats.org/officeDocument/2006/relationships/image" Target="../media/image355.png"/><Relationship Id="rId218" Type="http://schemas.openxmlformats.org/officeDocument/2006/relationships/customXml" Target="../ink/ink311.xml"/><Relationship Id="rId217" Type="http://schemas.openxmlformats.org/officeDocument/2006/relationships/customXml" Target="../ink/ink310.xml"/><Relationship Id="rId216" Type="http://schemas.openxmlformats.org/officeDocument/2006/relationships/image" Target="../media/image171.png"/><Relationship Id="rId215" Type="http://schemas.openxmlformats.org/officeDocument/2006/relationships/customXml" Target="../ink/ink309.xml"/><Relationship Id="rId214" Type="http://schemas.openxmlformats.org/officeDocument/2006/relationships/image" Target="../media/image354.png"/><Relationship Id="rId213" Type="http://schemas.openxmlformats.org/officeDocument/2006/relationships/customXml" Target="../ink/ink308.xml"/><Relationship Id="rId212" Type="http://schemas.openxmlformats.org/officeDocument/2006/relationships/image" Target="../media/image353.png"/><Relationship Id="rId211" Type="http://schemas.openxmlformats.org/officeDocument/2006/relationships/customXml" Target="../ink/ink307.xml"/><Relationship Id="rId210" Type="http://schemas.openxmlformats.org/officeDocument/2006/relationships/image" Target="../media/image352.png"/><Relationship Id="rId21" Type="http://schemas.openxmlformats.org/officeDocument/2006/relationships/image" Target="../media/image287.png"/><Relationship Id="rId209" Type="http://schemas.openxmlformats.org/officeDocument/2006/relationships/customXml" Target="../ink/ink306.xml"/><Relationship Id="rId208" Type="http://schemas.openxmlformats.org/officeDocument/2006/relationships/customXml" Target="../ink/ink305.xml"/><Relationship Id="rId207" Type="http://schemas.openxmlformats.org/officeDocument/2006/relationships/image" Target="../media/image351.png"/><Relationship Id="rId206" Type="http://schemas.openxmlformats.org/officeDocument/2006/relationships/customXml" Target="../ink/ink304.xml"/><Relationship Id="rId205" Type="http://schemas.openxmlformats.org/officeDocument/2006/relationships/image" Target="../media/image350.png"/><Relationship Id="rId204" Type="http://schemas.openxmlformats.org/officeDocument/2006/relationships/customXml" Target="../ink/ink303.xml"/><Relationship Id="rId203" Type="http://schemas.openxmlformats.org/officeDocument/2006/relationships/customXml" Target="../ink/ink302.xml"/><Relationship Id="rId202" Type="http://schemas.openxmlformats.org/officeDocument/2006/relationships/customXml" Target="../ink/ink301.xml"/><Relationship Id="rId201" Type="http://schemas.openxmlformats.org/officeDocument/2006/relationships/customXml" Target="../ink/ink300.xml"/><Relationship Id="rId200" Type="http://schemas.openxmlformats.org/officeDocument/2006/relationships/customXml" Target="../ink/ink299.xml"/><Relationship Id="rId20" Type="http://schemas.openxmlformats.org/officeDocument/2006/relationships/customXml" Target="../ink/ink183.xml"/><Relationship Id="rId2" Type="http://schemas.openxmlformats.org/officeDocument/2006/relationships/customXml" Target="../ink/ink174.xml"/><Relationship Id="rId199" Type="http://schemas.openxmlformats.org/officeDocument/2006/relationships/image" Target="../media/image349.png"/><Relationship Id="rId198" Type="http://schemas.openxmlformats.org/officeDocument/2006/relationships/customXml" Target="../ink/ink298.xml"/><Relationship Id="rId197" Type="http://schemas.openxmlformats.org/officeDocument/2006/relationships/image" Target="../media/image348.png"/><Relationship Id="rId196" Type="http://schemas.openxmlformats.org/officeDocument/2006/relationships/customXml" Target="../ink/ink297.xml"/><Relationship Id="rId195" Type="http://schemas.openxmlformats.org/officeDocument/2006/relationships/image" Target="../media/image347.png"/><Relationship Id="rId194" Type="http://schemas.openxmlformats.org/officeDocument/2006/relationships/customXml" Target="../ink/ink296.xml"/><Relationship Id="rId193" Type="http://schemas.openxmlformats.org/officeDocument/2006/relationships/image" Target="../media/image346.png"/><Relationship Id="rId192" Type="http://schemas.openxmlformats.org/officeDocument/2006/relationships/customXml" Target="../ink/ink295.xml"/><Relationship Id="rId191" Type="http://schemas.openxmlformats.org/officeDocument/2006/relationships/image" Target="../media/image192.png"/><Relationship Id="rId190" Type="http://schemas.openxmlformats.org/officeDocument/2006/relationships/customXml" Target="../ink/ink294.xml"/><Relationship Id="rId19" Type="http://schemas.openxmlformats.org/officeDocument/2006/relationships/image" Target="../media/image286.png"/><Relationship Id="rId189" Type="http://schemas.openxmlformats.org/officeDocument/2006/relationships/customXml" Target="../ink/ink293.xml"/><Relationship Id="rId188" Type="http://schemas.openxmlformats.org/officeDocument/2006/relationships/image" Target="../media/image345.png"/><Relationship Id="rId187" Type="http://schemas.openxmlformats.org/officeDocument/2006/relationships/customXml" Target="../ink/ink292.xml"/><Relationship Id="rId186" Type="http://schemas.openxmlformats.org/officeDocument/2006/relationships/image" Target="../media/image344.png"/><Relationship Id="rId185" Type="http://schemas.openxmlformats.org/officeDocument/2006/relationships/customXml" Target="../ink/ink291.xml"/><Relationship Id="rId184" Type="http://schemas.openxmlformats.org/officeDocument/2006/relationships/customXml" Target="../ink/ink290.xml"/><Relationship Id="rId183" Type="http://schemas.openxmlformats.org/officeDocument/2006/relationships/image" Target="../media/image343.png"/><Relationship Id="rId182" Type="http://schemas.openxmlformats.org/officeDocument/2006/relationships/customXml" Target="../ink/ink289.xml"/><Relationship Id="rId181" Type="http://schemas.openxmlformats.org/officeDocument/2006/relationships/image" Target="../media/image342.png"/><Relationship Id="rId180" Type="http://schemas.openxmlformats.org/officeDocument/2006/relationships/customXml" Target="../ink/ink288.xml"/><Relationship Id="rId18" Type="http://schemas.openxmlformats.org/officeDocument/2006/relationships/customXml" Target="../ink/ink182.xml"/><Relationship Id="rId179" Type="http://schemas.openxmlformats.org/officeDocument/2006/relationships/image" Target="../media/image341.png"/><Relationship Id="rId178" Type="http://schemas.openxmlformats.org/officeDocument/2006/relationships/customXml" Target="../ink/ink287.xml"/><Relationship Id="rId177" Type="http://schemas.openxmlformats.org/officeDocument/2006/relationships/image" Target="../media/image340.png"/><Relationship Id="rId176" Type="http://schemas.openxmlformats.org/officeDocument/2006/relationships/customXml" Target="../ink/ink286.xml"/><Relationship Id="rId175" Type="http://schemas.openxmlformats.org/officeDocument/2006/relationships/image" Target="../media/image339.png"/><Relationship Id="rId174" Type="http://schemas.openxmlformats.org/officeDocument/2006/relationships/customXml" Target="../ink/ink285.xml"/><Relationship Id="rId173" Type="http://schemas.openxmlformats.org/officeDocument/2006/relationships/customXml" Target="../ink/ink284.xml"/><Relationship Id="rId172" Type="http://schemas.openxmlformats.org/officeDocument/2006/relationships/customXml" Target="../ink/ink283.xml"/><Relationship Id="rId171" Type="http://schemas.openxmlformats.org/officeDocument/2006/relationships/customXml" Target="../ink/ink282.xml"/><Relationship Id="rId170" Type="http://schemas.openxmlformats.org/officeDocument/2006/relationships/customXml" Target="../ink/ink281.xml"/><Relationship Id="rId17" Type="http://schemas.openxmlformats.org/officeDocument/2006/relationships/image" Target="../media/image285.png"/><Relationship Id="rId169" Type="http://schemas.openxmlformats.org/officeDocument/2006/relationships/customXml" Target="../ink/ink280.xml"/><Relationship Id="rId168" Type="http://schemas.openxmlformats.org/officeDocument/2006/relationships/customXml" Target="../ink/ink279.xml"/><Relationship Id="rId167" Type="http://schemas.openxmlformats.org/officeDocument/2006/relationships/customXml" Target="../ink/ink278.xml"/><Relationship Id="rId166" Type="http://schemas.openxmlformats.org/officeDocument/2006/relationships/customXml" Target="../ink/ink277.xml"/><Relationship Id="rId165" Type="http://schemas.openxmlformats.org/officeDocument/2006/relationships/customXml" Target="../ink/ink276.xml"/><Relationship Id="rId164" Type="http://schemas.openxmlformats.org/officeDocument/2006/relationships/customXml" Target="../ink/ink275.xml"/><Relationship Id="rId163" Type="http://schemas.openxmlformats.org/officeDocument/2006/relationships/customXml" Target="../ink/ink274.xml"/><Relationship Id="rId162" Type="http://schemas.openxmlformats.org/officeDocument/2006/relationships/customXml" Target="../ink/ink273.xml"/><Relationship Id="rId161" Type="http://schemas.openxmlformats.org/officeDocument/2006/relationships/customXml" Target="../ink/ink272.xml"/><Relationship Id="rId160" Type="http://schemas.openxmlformats.org/officeDocument/2006/relationships/customXml" Target="../ink/ink271.xml"/><Relationship Id="rId16" Type="http://schemas.openxmlformats.org/officeDocument/2006/relationships/customXml" Target="../ink/ink181.xml"/><Relationship Id="rId159" Type="http://schemas.openxmlformats.org/officeDocument/2006/relationships/image" Target="../media/image338.png"/><Relationship Id="rId158" Type="http://schemas.openxmlformats.org/officeDocument/2006/relationships/customXml" Target="../ink/ink270.xml"/><Relationship Id="rId157" Type="http://schemas.openxmlformats.org/officeDocument/2006/relationships/customXml" Target="../ink/ink269.xml"/><Relationship Id="rId156" Type="http://schemas.openxmlformats.org/officeDocument/2006/relationships/customXml" Target="../ink/ink268.xml"/><Relationship Id="rId155" Type="http://schemas.openxmlformats.org/officeDocument/2006/relationships/customXml" Target="../ink/ink267.xml"/><Relationship Id="rId154" Type="http://schemas.openxmlformats.org/officeDocument/2006/relationships/customXml" Target="../ink/ink266.xml"/><Relationship Id="rId153" Type="http://schemas.openxmlformats.org/officeDocument/2006/relationships/customXml" Target="../ink/ink265.xml"/><Relationship Id="rId152" Type="http://schemas.openxmlformats.org/officeDocument/2006/relationships/image" Target="../media/image337.png"/><Relationship Id="rId151" Type="http://schemas.openxmlformats.org/officeDocument/2006/relationships/customXml" Target="../ink/ink264.xml"/><Relationship Id="rId150" Type="http://schemas.openxmlformats.org/officeDocument/2006/relationships/customXml" Target="../ink/ink263.xml"/><Relationship Id="rId15" Type="http://schemas.openxmlformats.org/officeDocument/2006/relationships/image" Target="../media/image284.png"/><Relationship Id="rId149" Type="http://schemas.openxmlformats.org/officeDocument/2006/relationships/customXml" Target="../ink/ink262.xml"/><Relationship Id="rId148" Type="http://schemas.openxmlformats.org/officeDocument/2006/relationships/image" Target="../media/image336.png"/><Relationship Id="rId147" Type="http://schemas.openxmlformats.org/officeDocument/2006/relationships/customXml" Target="../ink/ink261.xml"/><Relationship Id="rId146" Type="http://schemas.openxmlformats.org/officeDocument/2006/relationships/customXml" Target="../ink/ink260.xml"/><Relationship Id="rId145" Type="http://schemas.openxmlformats.org/officeDocument/2006/relationships/customXml" Target="../ink/ink259.xml"/><Relationship Id="rId144" Type="http://schemas.openxmlformats.org/officeDocument/2006/relationships/customXml" Target="../ink/ink258.xml"/><Relationship Id="rId143" Type="http://schemas.openxmlformats.org/officeDocument/2006/relationships/image" Target="../media/image335.png"/><Relationship Id="rId142" Type="http://schemas.openxmlformats.org/officeDocument/2006/relationships/customXml" Target="../ink/ink257.xml"/><Relationship Id="rId141" Type="http://schemas.openxmlformats.org/officeDocument/2006/relationships/customXml" Target="../ink/ink256.xml"/><Relationship Id="rId140" Type="http://schemas.openxmlformats.org/officeDocument/2006/relationships/image" Target="../media/image334.png"/><Relationship Id="rId14" Type="http://schemas.openxmlformats.org/officeDocument/2006/relationships/customXml" Target="../ink/ink180.xml"/><Relationship Id="rId139" Type="http://schemas.openxmlformats.org/officeDocument/2006/relationships/customXml" Target="../ink/ink255.xml"/><Relationship Id="rId138" Type="http://schemas.openxmlformats.org/officeDocument/2006/relationships/customXml" Target="../ink/ink254.xml"/><Relationship Id="rId137" Type="http://schemas.openxmlformats.org/officeDocument/2006/relationships/customXml" Target="../ink/ink253.xml"/><Relationship Id="rId136" Type="http://schemas.openxmlformats.org/officeDocument/2006/relationships/customXml" Target="../ink/ink252.xml"/><Relationship Id="rId135" Type="http://schemas.openxmlformats.org/officeDocument/2006/relationships/customXml" Target="../ink/ink251.xml"/><Relationship Id="rId134" Type="http://schemas.openxmlformats.org/officeDocument/2006/relationships/customXml" Target="../ink/ink250.xml"/><Relationship Id="rId133" Type="http://schemas.openxmlformats.org/officeDocument/2006/relationships/customXml" Target="../ink/ink249.xml"/><Relationship Id="rId132" Type="http://schemas.openxmlformats.org/officeDocument/2006/relationships/customXml" Target="../ink/ink248.xml"/><Relationship Id="rId131" Type="http://schemas.openxmlformats.org/officeDocument/2006/relationships/image" Target="../media/image333.png"/><Relationship Id="rId130" Type="http://schemas.openxmlformats.org/officeDocument/2006/relationships/customXml" Target="../ink/ink247.xml"/><Relationship Id="rId13" Type="http://schemas.openxmlformats.org/officeDocument/2006/relationships/image" Target="../media/image283.png"/><Relationship Id="rId129" Type="http://schemas.openxmlformats.org/officeDocument/2006/relationships/customXml" Target="../ink/ink246.xml"/><Relationship Id="rId128" Type="http://schemas.openxmlformats.org/officeDocument/2006/relationships/image" Target="../media/image332.png"/><Relationship Id="rId127" Type="http://schemas.openxmlformats.org/officeDocument/2006/relationships/customXml" Target="../ink/ink245.xml"/><Relationship Id="rId126" Type="http://schemas.openxmlformats.org/officeDocument/2006/relationships/customXml" Target="../ink/ink244.xml"/><Relationship Id="rId125" Type="http://schemas.openxmlformats.org/officeDocument/2006/relationships/customXml" Target="../ink/ink243.xml"/><Relationship Id="rId124" Type="http://schemas.openxmlformats.org/officeDocument/2006/relationships/image" Target="../media/image331.png"/><Relationship Id="rId123" Type="http://schemas.openxmlformats.org/officeDocument/2006/relationships/customXml" Target="../ink/ink242.xml"/><Relationship Id="rId122" Type="http://schemas.openxmlformats.org/officeDocument/2006/relationships/image" Target="../media/image330.png"/><Relationship Id="rId121" Type="http://schemas.openxmlformats.org/officeDocument/2006/relationships/customXml" Target="../ink/ink241.xml"/><Relationship Id="rId120" Type="http://schemas.openxmlformats.org/officeDocument/2006/relationships/customXml" Target="../ink/ink240.xml"/><Relationship Id="rId12" Type="http://schemas.openxmlformats.org/officeDocument/2006/relationships/customXml" Target="../ink/ink179.xml"/><Relationship Id="rId119" Type="http://schemas.openxmlformats.org/officeDocument/2006/relationships/customXml" Target="../ink/ink239.xml"/><Relationship Id="rId118" Type="http://schemas.openxmlformats.org/officeDocument/2006/relationships/image" Target="../media/image329.png"/><Relationship Id="rId117" Type="http://schemas.openxmlformats.org/officeDocument/2006/relationships/customXml" Target="../ink/ink238.xml"/><Relationship Id="rId116" Type="http://schemas.openxmlformats.org/officeDocument/2006/relationships/image" Target="../media/image328.png"/><Relationship Id="rId115" Type="http://schemas.openxmlformats.org/officeDocument/2006/relationships/customXml" Target="../ink/ink237.xml"/><Relationship Id="rId114" Type="http://schemas.openxmlformats.org/officeDocument/2006/relationships/customXml" Target="../ink/ink236.xml"/><Relationship Id="rId113" Type="http://schemas.openxmlformats.org/officeDocument/2006/relationships/image" Target="../media/image327.png"/><Relationship Id="rId112" Type="http://schemas.openxmlformats.org/officeDocument/2006/relationships/customXml" Target="../ink/ink235.xml"/><Relationship Id="rId111" Type="http://schemas.openxmlformats.org/officeDocument/2006/relationships/image" Target="../media/image326.png"/><Relationship Id="rId110" Type="http://schemas.openxmlformats.org/officeDocument/2006/relationships/customXml" Target="../ink/ink234.xml"/><Relationship Id="rId11" Type="http://schemas.openxmlformats.org/officeDocument/2006/relationships/image" Target="../media/image282.png"/><Relationship Id="rId109" Type="http://schemas.openxmlformats.org/officeDocument/2006/relationships/image" Target="../media/image325.png"/><Relationship Id="rId108" Type="http://schemas.openxmlformats.org/officeDocument/2006/relationships/customXml" Target="../ink/ink233.xml"/><Relationship Id="rId107" Type="http://schemas.openxmlformats.org/officeDocument/2006/relationships/customXml" Target="../ink/ink232.xml"/><Relationship Id="rId106" Type="http://schemas.openxmlformats.org/officeDocument/2006/relationships/customXml" Target="../ink/ink231.xml"/><Relationship Id="rId105" Type="http://schemas.openxmlformats.org/officeDocument/2006/relationships/customXml" Target="../ink/ink230.xml"/><Relationship Id="rId104" Type="http://schemas.openxmlformats.org/officeDocument/2006/relationships/customXml" Target="../ink/ink229.xml"/><Relationship Id="rId103" Type="http://schemas.openxmlformats.org/officeDocument/2006/relationships/customXml" Target="../ink/ink228.xml"/><Relationship Id="rId102" Type="http://schemas.openxmlformats.org/officeDocument/2006/relationships/customXml" Target="../ink/ink227.xml"/><Relationship Id="rId101" Type="http://schemas.openxmlformats.org/officeDocument/2006/relationships/image" Target="../media/image324.png"/><Relationship Id="rId100" Type="http://schemas.openxmlformats.org/officeDocument/2006/relationships/customXml" Target="../ink/ink226.xml"/><Relationship Id="rId10" Type="http://schemas.openxmlformats.org/officeDocument/2006/relationships/customXml" Target="../ink/ink178.xml"/><Relationship Id="rId1" Type="http://schemas.openxmlformats.org/officeDocument/2006/relationships/image" Target="../media/image278.png"/></Relationships>
</file>

<file path=ppt/slides/_rels/slide842.xml.rels><?xml version="1.0" encoding="UTF-8" standalone="yes"?>
<Relationships xmlns="http://schemas.openxmlformats.org/package/2006/relationships"><Relationship Id="rId4" Type="http://schemas.openxmlformats.org/officeDocument/2006/relationships/notesSlide" Target="../notesSlides/notesSlide161.xml"/><Relationship Id="rId3" Type="http://schemas.openxmlformats.org/officeDocument/2006/relationships/slideLayout" Target="../slideLayouts/slideLayout2.xml"/><Relationship Id="rId2" Type="http://schemas.openxmlformats.org/officeDocument/2006/relationships/image" Target="../media/image171.png"/><Relationship Id="rId1" Type="http://schemas.openxmlformats.org/officeDocument/2006/relationships/customXml" Target="../ink/ink351.xml"/></Relationships>
</file>

<file path=ppt/slides/_rels/slide843.xml.rels><?xml version="1.0" encoding="UTF-8" standalone="yes"?>
<Relationships xmlns="http://schemas.openxmlformats.org/package/2006/relationships"><Relationship Id="rId9" Type="http://schemas.openxmlformats.org/officeDocument/2006/relationships/customXml" Target="../ink/ink358.xml"/><Relationship Id="rId8" Type="http://schemas.openxmlformats.org/officeDocument/2006/relationships/customXml" Target="../ink/ink357.xml"/><Relationship Id="rId7" Type="http://schemas.openxmlformats.org/officeDocument/2006/relationships/customXml" Target="../ink/ink356.xml"/><Relationship Id="rId6" Type="http://schemas.openxmlformats.org/officeDocument/2006/relationships/customXml" Target="../ink/ink355.xml"/><Relationship Id="rId57" Type="http://schemas.openxmlformats.org/officeDocument/2006/relationships/notesSlide" Target="../notesSlides/notesSlide162.xml"/><Relationship Id="rId56" Type="http://schemas.openxmlformats.org/officeDocument/2006/relationships/slideLayout" Target="../slideLayouts/slideLayout2.xml"/><Relationship Id="rId55" Type="http://schemas.openxmlformats.org/officeDocument/2006/relationships/image" Target="../media/image391.png"/><Relationship Id="rId54" Type="http://schemas.openxmlformats.org/officeDocument/2006/relationships/customXml" Target="../ink/ink389.xml"/><Relationship Id="rId53" Type="http://schemas.openxmlformats.org/officeDocument/2006/relationships/customXml" Target="../ink/ink388.xml"/><Relationship Id="rId52" Type="http://schemas.openxmlformats.org/officeDocument/2006/relationships/customXml" Target="../ink/ink387.xml"/><Relationship Id="rId51" Type="http://schemas.openxmlformats.org/officeDocument/2006/relationships/image" Target="../media/image390.png"/><Relationship Id="rId50" Type="http://schemas.openxmlformats.org/officeDocument/2006/relationships/customXml" Target="../ink/ink386.xml"/><Relationship Id="rId5" Type="http://schemas.openxmlformats.org/officeDocument/2006/relationships/image" Target="../media/image377.png"/><Relationship Id="rId49" Type="http://schemas.openxmlformats.org/officeDocument/2006/relationships/image" Target="../media/image389.png"/><Relationship Id="rId48" Type="http://schemas.openxmlformats.org/officeDocument/2006/relationships/customXml" Target="../ink/ink385.xml"/><Relationship Id="rId47" Type="http://schemas.openxmlformats.org/officeDocument/2006/relationships/customXml" Target="../ink/ink384.xml"/><Relationship Id="rId46" Type="http://schemas.openxmlformats.org/officeDocument/2006/relationships/image" Target="../media/image388.png"/><Relationship Id="rId45" Type="http://schemas.openxmlformats.org/officeDocument/2006/relationships/customXml" Target="../ink/ink383.xml"/><Relationship Id="rId44" Type="http://schemas.openxmlformats.org/officeDocument/2006/relationships/image" Target="../media/image387.png"/><Relationship Id="rId43" Type="http://schemas.openxmlformats.org/officeDocument/2006/relationships/customXml" Target="../ink/ink382.xml"/><Relationship Id="rId42" Type="http://schemas.openxmlformats.org/officeDocument/2006/relationships/customXml" Target="../ink/ink381.xml"/><Relationship Id="rId41" Type="http://schemas.openxmlformats.org/officeDocument/2006/relationships/image" Target="../media/image386.png"/><Relationship Id="rId40" Type="http://schemas.openxmlformats.org/officeDocument/2006/relationships/customXml" Target="../ink/ink380.xml"/><Relationship Id="rId4" Type="http://schemas.openxmlformats.org/officeDocument/2006/relationships/customXml" Target="../ink/ink354.xml"/><Relationship Id="rId39" Type="http://schemas.openxmlformats.org/officeDocument/2006/relationships/customXml" Target="../ink/ink379.xml"/><Relationship Id="rId38" Type="http://schemas.openxmlformats.org/officeDocument/2006/relationships/image" Target="../media/image385.png"/><Relationship Id="rId37" Type="http://schemas.openxmlformats.org/officeDocument/2006/relationships/customXml" Target="../ink/ink378.xml"/><Relationship Id="rId36" Type="http://schemas.openxmlformats.org/officeDocument/2006/relationships/image" Target="../media/image384.png"/><Relationship Id="rId35" Type="http://schemas.openxmlformats.org/officeDocument/2006/relationships/customXml" Target="../ink/ink377.xml"/><Relationship Id="rId34" Type="http://schemas.openxmlformats.org/officeDocument/2006/relationships/customXml" Target="../ink/ink376.xml"/><Relationship Id="rId33" Type="http://schemas.openxmlformats.org/officeDocument/2006/relationships/image" Target="../media/image383.png"/><Relationship Id="rId32" Type="http://schemas.openxmlformats.org/officeDocument/2006/relationships/customXml" Target="../ink/ink375.xml"/><Relationship Id="rId31" Type="http://schemas.openxmlformats.org/officeDocument/2006/relationships/customXml" Target="../ink/ink374.xml"/><Relationship Id="rId30" Type="http://schemas.openxmlformats.org/officeDocument/2006/relationships/customXml" Target="../ink/ink373.xml"/><Relationship Id="rId3" Type="http://schemas.openxmlformats.org/officeDocument/2006/relationships/customXml" Target="../ink/ink353.xml"/><Relationship Id="rId29" Type="http://schemas.openxmlformats.org/officeDocument/2006/relationships/customXml" Target="../ink/ink372.xml"/><Relationship Id="rId28" Type="http://schemas.openxmlformats.org/officeDocument/2006/relationships/customXml" Target="../ink/ink371.xml"/><Relationship Id="rId27" Type="http://schemas.openxmlformats.org/officeDocument/2006/relationships/image" Target="../media/image382.png"/><Relationship Id="rId26" Type="http://schemas.openxmlformats.org/officeDocument/2006/relationships/customXml" Target="../ink/ink370.xml"/><Relationship Id="rId25" Type="http://schemas.openxmlformats.org/officeDocument/2006/relationships/image" Target="../media/image381.png"/><Relationship Id="rId24" Type="http://schemas.openxmlformats.org/officeDocument/2006/relationships/customXml" Target="../ink/ink369.xml"/><Relationship Id="rId23" Type="http://schemas.openxmlformats.org/officeDocument/2006/relationships/image" Target="../media/image380.png"/><Relationship Id="rId22" Type="http://schemas.openxmlformats.org/officeDocument/2006/relationships/customXml" Target="../ink/ink368.xml"/><Relationship Id="rId21" Type="http://schemas.openxmlformats.org/officeDocument/2006/relationships/customXml" Target="../ink/ink367.xml"/><Relationship Id="rId20" Type="http://schemas.openxmlformats.org/officeDocument/2006/relationships/customXml" Target="../ink/ink366.xml"/><Relationship Id="rId2" Type="http://schemas.openxmlformats.org/officeDocument/2006/relationships/image" Target="../media/image157.png"/><Relationship Id="rId19" Type="http://schemas.openxmlformats.org/officeDocument/2006/relationships/image" Target="../media/image379.png"/><Relationship Id="rId18" Type="http://schemas.openxmlformats.org/officeDocument/2006/relationships/customXml" Target="../ink/ink365.xml"/><Relationship Id="rId17" Type="http://schemas.openxmlformats.org/officeDocument/2006/relationships/customXml" Target="../ink/ink364.xml"/><Relationship Id="rId16" Type="http://schemas.openxmlformats.org/officeDocument/2006/relationships/image" Target="../media/image378.png"/><Relationship Id="rId15" Type="http://schemas.openxmlformats.org/officeDocument/2006/relationships/customXml" Target="../ink/ink363.xml"/><Relationship Id="rId14" Type="http://schemas.openxmlformats.org/officeDocument/2006/relationships/customXml" Target="../ink/ink362.xml"/><Relationship Id="rId13" Type="http://schemas.openxmlformats.org/officeDocument/2006/relationships/customXml" Target="../ink/ink361.xml"/><Relationship Id="rId12" Type="http://schemas.openxmlformats.org/officeDocument/2006/relationships/customXml" Target="../ink/ink360.xml"/><Relationship Id="rId11" Type="http://schemas.openxmlformats.org/officeDocument/2006/relationships/image" Target="../media/image171.png"/><Relationship Id="rId10" Type="http://schemas.openxmlformats.org/officeDocument/2006/relationships/customXml" Target="../ink/ink359.xml"/><Relationship Id="rId1" Type="http://schemas.openxmlformats.org/officeDocument/2006/relationships/customXml" Target="../ink/ink352.xml"/></Relationships>
</file>

<file path=ppt/slides/_rels/slide84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2.xml"/><Relationship Id="rId1" Type="http://schemas.openxmlformats.org/officeDocument/2006/relationships/image" Target="../media/image392.png"/></Relationships>
</file>

<file path=ppt/slides/_rels/slide84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image" Target="../media/image393.png"/></Relationships>
</file>

<file path=ppt/slides/_rels/slide85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image" Target="../media/image394.png"/></Relationships>
</file>

<file path=ppt/slides/_rels/slide85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2.xml"/><Relationship Id="rId1" Type="http://schemas.openxmlformats.org/officeDocument/2006/relationships/image" Target="../media/image395.png"/></Relationships>
</file>

<file path=ppt/slides/_rels/slide86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2.xml"/><Relationship Id="rId1" Type="http://schemas.openxmlformats.org/officeDocument/2006/relationships/image" Target="../media/image396.png"/></Relationships>
</file>

<file path=ppt/slides/_rels/slide86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2.xml"/><Relationship Id="rId1" Type="http://schemas.openxmlformats.org/officeDocument/2006/relationships/image" Target="../media/image397.png"/></Relationships>
</file>

<file path=ppt/slides/_rels/slide87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4" Type="http://schemas.openxmlformats.org/officeDocument/2006/relationships/notesSlide" Target="../notesSlides/notesSlide204.xml"/><Relationship Id="rId3" Type="http://schemas.openxmlformats.org/officeDocument/2006/relationships/slideLayout" Target="../slideLayouts/slideLayout2.xml"/><Relationship Id="rId2" Type="http://schemas.openxmlformats.org/officeDocument/2006/relationships/image" Target="../media/image398.png"/><Relationship Id="rId1" Type="http://schemas.openxmlformats.org/officeDocument/2006/relationships/tags" Target="../tags/tag9.xml"/></Relationships>
</file>

<file path=ppt/slides/_rels/slide88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2.xml"/><Relationship Id="rId1" Type="http://schemas.openxmlformats.org/officeDocument/2006/relationships/image" Target="../media/image399.png"/></Relationships>
</file>

<file path=ppt/slides/_rels/slide89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89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89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899.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2.xml"/><Relationship Id="rId1" Type="http://schemas.openxmlformats.org/officeDocument/2006/relationships/image" Target="../media/image4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0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906.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2.xml"/><Relationship Id="rId1" Type="http://schemas.openxmlformats.org/officeDocument/2006/relationships/image" Target="../media/image401.png"/></Relationships>
</file>

<file path=ppt/slides/_rels/slide90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911.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2.xml"/><Relationship Id="rId1" Type="http://schemas.openxmlformats.org/officeDocument/2006/relationships/image" Target="../media/image402.png"/></Relationships>
</file>

<file path=ppt/slides/_rels/slide91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91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91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2.xml"/><Relationship Id="rId1" Type="http://schemas.openxmlformats.org/officeDocument/2006/relationships/image" Target="../media/image403.png"/></Relationships>
</file>

<file path=ppt/slides/_rels/slide91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91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92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922.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2.xml"/><Relationship Id="rId1" Type="http://schemas.openxmlformats.org/officeDocument/2006/relationships/image" Target="../media/image404.png"/></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92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92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92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92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92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929.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2.xml"/><Relationship Id="rId1" Type="http://schemas.openxmlformats.org/officeDocument/2006/relationships/image" Target="../media/image40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931.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93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936.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937.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938.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939.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2.xml"/><Relationship Id="rId1" Type="http://schemas.openxmlformats.org/officeDocument/2006/relationships/image" Target="../media/image40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941.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942.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943.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950.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3" Type="http://schemas.openxmlformats.org/officeDocument/2006/relationships/notesSlide" Target="../notesSlides/notesSlide272.xml"/><Relationship Id="rId2" Type="http://schemas.openxmlformats.org/officeDocument/2006/relationships/slideLayout" Target="../slideLayouts/slideLayout2.xml"/><Relationship Id="rId1" Type="http://schemas.openxmlformats.org/officeDocument/2006/relationships/image" Target="../media/image407.png"/></Relationships>
</file>

<file path=ppt/slides/_rels/slide954.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956.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957.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95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959.xml.rels><?xml version="1.0" encoding="UTF-8" standalone="yes"?>
<Relationships xmlns="http://schemas.openxmlformats.org/package/2006/relationships"><Relationship Id="rId3" Type="http://schemas.openxmlformats.org/officeDocument/2006/relationships/notesSlide" Target="../notesSlides/notesSlide278.xml"/><Relationship Id="rId2" Type="http://schemas.openxmlformats.org/officeDocument/2006/relationships/slideLayout" Target="../slideLayouts/slideLayout2.xml"/><Relationship Id="rId1" Type="http://schemas.openxmlformats.org/officeDocument/2006/relationships/image" Target="../media/image40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2.xml"/><Relationship Id="rId1" Type="http://schemas.openxmlformats.org/officeDocument/2006/relationships/image" Target="../media/image408.png"/></Relationships>
</file>

<file path=ppt/slides/_rels/slide961.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962.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963.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96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965.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966.xml.rels><?xml version="1.0" encoding="UTF-8" standalone="yes"?>
<Relationships xmlns="http://schemas.openxmlformats.org/package/2006/relationships"><Relationship Id="rId3" Type="http://schemas.openxmlformats.org/officeDocument/2006/relationships/notesSlide" Target="../notesSlides/notesSlide285.xml"/><Relationship Id="rId2" Type="http://schemas.openxmlformats.org/officeDocument/2006/relationships/slideLayout" Target="../slideLayouts/slideLayout2.xml"/><Relationship Id="rId1" Type="http://schemas.openxmlformats.org/officeDocument/2006/relationships/image" Target="../media/image409.png"/></Relationships>
</file>

<file path=ppt/slides/_rels/slide967.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968.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969.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971.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972.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973.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2.xml"/><Relationship Id="rId1" Type="http://schemas.openxmlformats.org/officeDocument/2006/relationships/image" Target="../media/image410.png"/></Relationships>
</file>

<file path=ppt/slides/_rels/slide974.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97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976.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977.xml.rels><?xml version="1.0" encoding="UTF-8" standalone="yes"?>
<Relationships xmlns="http://schemas.openxmlformats.org/package/2006/relationships"><Relationship Id="rId3" Type="http://schemas.openxmlformats.org/officeDocument/2006/relationships/notesSlide" Target="../notesSlides/notesSlide296.xml"/><Relationship Id="rId2" Type="http://schemas.openxmlformats.org/officeDocument/2006/relationships/slideLayout" Target="../slideLayouts/slideLayout2.xml"/><Relationship Id="rId1" Type="http://schemas.openxmlformats.org/officeDocument/2006/relationships/image" Target="../media/image411.png"/></Relationships>
</file>

<file path=ppt/slides/_rels/slide97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979.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0.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981.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982.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983.xml.rels><?xml version="1.0" encoding="UTF-8" standalone="yes"?>
<Relationships xmlns="http://schemas.openxmlformats.org/package/2006/relationships"><Relationship Id="rId3" Type="http://schemas.openxmlformats.org/officeDocument/2006/relationships/notesSlide" Target="../notesSlides/notesSlide302.xml"/><Relationship Id="rId2" Type="http://schemas.openxmlformats.org/officeDocument/2006/relationships/slideLayout" Target="../slideLayouts/slideLayout2.xml"/><Relationship Id="rId1" Type="http://schemas.openxmlformats.org/officeDocument/2006/relationships/image" Target="../media/image412.png"/></Relationships>
</file>

<file path=ppt/slides/_rels/slide984.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985.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986.xml.rels><?xml version="1.0" encoding="UTF-8" standalone="yes"?>
<Relationships xmlns="http://schemas.openxmlformats.org/package/2006/relationships"><Relationship Id="rId3" Type="http://schemas.openxmlformats.org/officeDocument/2006/relationships/notesSlide" Target="../notesSlides/notesSlide305.xml"/><Relationship Id="rId2" Type="http://schemas.openxmlformats.org/officeDocument/2006/relationships/slideLayout" Target="../slideLayouts/slideLayout2.xml"/><Relationship Id="rId1" Type="http://schemas.openxmlformats.org/officeDocument/2006/relationships/image" Target="../media/image413.png"/></Relationships>
</file>

<file path=ppt/slides/_rels/slide987.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988.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989.xml.rels><?xml version="1.0" encoding="UTF-8" standalone="yes"?>
<Relationships xmlns="http://schemas.openxmlformats.org/package/2006/relationships"><Relationship Id="rId3" Type="http://schemas.openxmlformats.org/officeDocument/2006/relationships/notesSlide" Target="../notesSlides/notesSlide308.xml"/><Relationship Id="rId2" Type="http://schemas.openxmlformats.org/officeDocument/2006/relationships/slideLayout" Target="../slideLayouts/slideLayout2.xml"/><Relationship Id="rId1" Type="http://schemas.openxmlformats.org/officeDocument/2006/relationships/image" Target="../media/image4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0.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991.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992.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993.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994.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995.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996.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997.xml.rels><?xml version="1.0" encoding="UTF-8" standalone="yes"?>
<Relationships xmlns="http://schemas.openxmlformats.org/package/2006/relationships"><Relationship Id="rId3" Type="http://schemas.openxmlformats.org/officeDocument/2006/relationships/notesSlide" Target="../notesSlides/notesSlide316.xml"/><Relationship Id="rId2" Type="http://schemas.openxmlformats.org/officeDocument/2006/relationships/slideLayout" Target="../slideLayouts/slideLayout2.xml"/><Relationship Id="rId1" Type="http://schemas.openxmlformats.org/officeDocument/2006/relationships/image" Target="../media/image415.png"/></Relationships>
</file>

<file path=ppt/slides/_rels/slide99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999.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p:nvPr>
        </p:nvSpPr>
        <p:spPr>
          <a:xfrm>
            <a:off x="685800" y="1714500"/>
            <a:ext cx="7772400" cy="1885950"/>
          </a:xfrm>
        </p:spPr>
        <p:txBody>
          <a:bodyPr anchor="ctr" anchorCtr="0"/>
          <a:p>
            <a:pPr defTabSz="914400">
              <a:buClrTx/>
              <a:buSzTx/>
              <a:buFontTx/>
              <a:buNone/>
            </a:pPr>
            <a:r>
              <a:rPr lang="zh-CN" sz="4400" kern="1200" baseline="0">
                <a:latin typeface="Arial" panose="020B0604020202020204" pitchFamily="34" charset="0"/>
                <a:ea typeface="宋体" panose="02010600030101010101" pitchFamily="2" charset="-122"/>
              </a:rPr>
              <a:t>计算机网络</a:t>
            </a:r>
            <a:br>
              <a:rPr lang="zh-CN" sz="4400" kern="1200" baseline="0">
                <a:latin typeface="Arial" panose="020B0604020202020204" pitchFamily="34" charset="0"/>
                <a:ea typeface="宋体" panose="02010600030101010101" pitchFamily="2" charset="-122"/>
              </a:rPr>
            </a:br>
            <a:r>
              <a:rPr lang="en-US" altLang="zh-CN" sz="2800" kern="1200" baseline="0">
                <a:latin typeface="Arial" panose="020B0604020202020204" pitchFamily="34" charset="0"/>
                <a:ea typeface="宋体" panose="02010600030101010101" pitchFamily="2" charset="-122"/>
              </a:rPr>
              <a:t>—</a:t>
            </a:r>
            <a:r>
              <a:rPr lang="zh-CN" altLang="en-US" sz="2800" kern="1200" baseline="0">
                <a:latin typeface="Arial" panose="020B0604020202020204" pitchFamily="34" charset="0"/>
                <a:ea typeface="宋体" panose="02010600030101010101" pitchFamily="2" charset="-122"/>
              </a:rPr>
              <a:t>自顶向下方法</a:t>
            </a:r>
            <a:endParaRPr lang="zh-CN" altLang="en-US" sz="2800" kern="1200" baseline="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1371600" y="3886200"/>
            <a:ext cx="6400800" cy="1752600"/>
          </a:xfrm>
        </p:spPr>
        <p:txBody>
          <a:bodyPr/>
          <a:p>
            <a:pPr defTabSz="914400">
              <a:buClrTx/>
              <a:buSzTx/>
              <a:buFontTx/>
            </a:pPr>
            <a:r>
              <a:rPr lang="zh-CN" sz="3200" kern="1200" baseline="0">
                <a:latin typeface="Arial" panose="020B0604020202020204" pitchFamily="34" charset="0"/>
                <a:ea typeface="宋体" panose="02010600030101010101" pitchFamily="2" charset="-122"/>
              </a:rPr>
              <a:t>讲解：</a:t>
            </a:r>
            <a:r>
              <a:rPr lang="en-US" altLang="zh-CN" sz="3200" kern="1200" baseline="0">
                <a:latin typeface="Arial" panose="020B0604020202020204" pitchFamily="34" charset="0"/>
                <a:ea typeface="宋体" panose="02010600030101010101" pitchFamily="2" charset="-122"/>
              </a:rPr>
              <a:t>JZ</a:t>
            </a:r>
            <a:endParaRPr lang="en-US" altLang="zh-CN" sz="3200" kern="1200" baseline="0">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1.1.1 具体构成描述</a:t>
            </a:r>
            <a:endParaRPr lang="zh-CN" altLang="en-US"/>
          </a:p>
        </p:txBody>
      </p:sp>
      <p:sp>
        <p:nvSpPr>
          <p:cNvPr id="3" name="内容占位符 2"/>
          <p:cNvSpPr>
            <a:spLocks noGrp="1"/>
          </p:cNvSpPr>
          <p:nvPr>
            <p:ph idx="1"/>
          </p:nvPr>
        </p:nvSpPr>
        <p:spPr/>
        <p:txBody>
          <a:bodyPr/>
          <a:p>
            <a:r>
              <a:rPr lang="zh-CN" altLang="en-US" sz="2400"/>
              <a:t>分组交换机从它的一条入通信链路接收到达的分组，并从它的一条出通信链路转发该分组。市面上流行着各种类型、各具特色的分组交换机，但在当今的因特网中，两种最著名的类型是</a:t>
            </a:r>
            <a:r>
              <a:rPr lang="zh-CN" altLang="en-US" sz="2400">
                <a:solidFill>
                  <a:srgbClr val="FF0000"/>
                </a:solidFill>
              </a:rPr>
              <a:t>路由器(router)</a:t>
            </a:r>
            <a:r>
              <a:rPr lang="zh-CN" altLang="en-US" sz="2400"/>
              <a:t>和链路层</a:t>
            </a:r>
            <a:r>
              <a:rPr lang="zh-CN" altLang="en-US" sz="2400">
                <a:solidFill>
                  <a:srgbClr val="FF0000"/>
                </a:solidFill>
              </a:rPr>
              <a:t>交换机(link-layer switch) </a:t>
            </a:r>
            <a:r>
              <a:rPr lang="zh-CN" altLang="en-US" sz="2400"/>
              <a:t>。</a:t>
            </a:r>
            <a:endParaRPr lang="zh-CN" altLang="en-US" sz="2400"/>
          </a:p>
          <a:p>
            <a:endParaRPr lang="zh-CN" altLang="en-US" sz="2400"/>
          </a:p>
          <a:p>
            <a:r>
              <a:rPr lang="zh-CN" altLang="en-US" sz="2400"/>
              <a:t>这两种类型的交换机朝着</a:t>
            </a:r>
            <a:r>
              <a:rPr lang="zh-CN" altLang="en-US" sz="2400">
                <a:solidFill>
                  <a:srgbClr val="FF0000"/>
                </a:solidFill>
              </a:rPr>
              <a:t>最终目的地</a:t>
            </a:r>
            <a:r>
              <a:rPr lang="zh-CN" altLang="en-US" sz="2400"/>
              <a:t>转发分组。链路层交换机通常用于接入网中，而路由器通常用于网络核心中。从发送端系统到接收端系统，一个分组所经历的一系列通信链路和分组交换机称为通过该网络的</a:t>
            </a:r>
            <a:r>
              <a:rPr lang="zh-CN" altLang="en-US" sz="2400">
                <a:solidFill>
                  <a:srgbClr val="FF0000"/>
                </a:solidFill>
              </a:rPr>
              <a:t>路径(route或path) </a:t>
            </a:r>
            <a:r>
              <a:rPr lang="zh-CN" altLang="en-US" sz="2400"/>
              <a:t>。</a:t>
            </a:r>
            <a:endParaRPr lang="zh-CN" altLang="en-US" sz="24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2.1.5 应用层协议</a:t>
            </a:r>
            <a:endParaRPr sz="4000"/>
          </a:p>
        </p:txBody>
      </p:sp>
      <p:sp>
        <p:nvSpPr>
          <p:cNvPr id="3" name="内容占位符 2"/>
          <p:cNvSpPr/>
          <p:nvPr>
            <p:ph idx="1"/>
          </p:nvPr>
        </p:nvSpPr>
        <p:spPr/>
        <p:txBody>
          <a:bodyPr/>
          <a:p>
            <a:r>
              <a:rPr lang="zh-CN" altLang="en-US" sz="2800"/>
              <a:t>这些问题将我们带进应用层协议的范围。</a:t>
            </a:r>
            <a:r>
              <a:rPr lang="zh-CN" altLang="en-US" sz="2800">
                <a:solidFill>
                  <a:srgbClr val="FF0000"/>
                </a:solidFill>
              </a:rPr>
              <a:t>应用层协议</a:t>
            </a:r>
            <a:r>
              <a:rPr lang="zh-CN" altLang="en-US" sz="2800"/>
              <a:t>(application-layer protocol) 定义了运行在不同端系统上的应用程序进程如何相互传递报文。特别是应用层协议定义了：</a:t>
            </a:r>
            <a:endParaRPr lang="zh-CN" altLang="en-US" sz="2800"/>
          </a:p>
          <a:p>
            <a:pPr lvl="1"/>
            <a:r>
              <a:rPr lang="zh-CN" altLang="en-US" sz="2400"/>
              <a:t>交换的报文类型，例如请求报文和响应报文。</a:t>
            </a:r>
            <a:endParaRPr lang="zh-CN" altLang="en-US" sz="2400"/>
          </a:p>
          <a:p>
            <a:pPr lvl="1"/>
            <a:r>
              <a:rPr lang="zh-CN" altLang="en-US" sz="2400"/>
              <a:t>各种报文类型的语法，如报文中的各个字段及这些字段是如何描述的。</a:t>
            </a:r>
            <a:endParaRPr lang="zh-CN" altLang="en-US" sz="2400"/>
          </a:p>
          <a:p>
            <a:pPr lvl="1"/>
            <a:r>
              <a:rPr lang="zh-CN" altLang="en-US" sz="2400"/>
              <a:t>字段的语义，即这些字段中包含的信息的含义。</a:t>
            </a:r>
            <a:endParaRPr lang="zh-CN" altLang="en-US" sz="2400"/>
          </a:p>
          <a:p>
            <a:pPr lvl="1"/>
            <a:r>
              <a:rPr lang="zh-CN" altLang="en-US" sz="2400"/>
              <a:t>一个进程何时以及如何发送报文，对报文进行响应的规则。</a:t>
            </a:r>
            <a:endParaRPr lang="zh-CN" altLang="en-US" sz="2400"/>
          </a:p>
        </p:txBody>
      </p:sp>
    </p:spTree>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多协议标签交换</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在图5-29中画出的外围部分是IP设备R 5、R 6、A和D， 它们经过一个MPLS基础设施(MPLS使能路由器R 1、R 2、R 3和R 4) 连接在一起， 这与一个交换局域网或ATM网络能够将IP设备连接到一起的方式十分相似。并且与交换局域网或ATM网络相似， MPLS使能路由器R 1到R 4完成这些工作时从没有接触分组的IP首部。</a:t>
            </a:r>
            <a:endParaRPr lang="zh-CN" altLang="en-US" sz="2400"/>
          </a:p>
        </p:txBody>
      </p:sp>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多协议标签交换</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1471295" y="1433195"/>
            <a:ext cx="6200775" cy="3990975"/>
          </a:xfrm>
          <a:prstGeom prst="rect">
            <a:avLst/>
          </a:prstGeom>
        </p:spPr>
      </p:pic>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多协议标签交换</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在我们上面的讨论中， 我们并没有指定在MPLS使能路由器之间分布标签的特定协议， 因为该信令的细节已经超出了本书的范围。然而， 我们注意到， IETF的MPLS工作组已经在[RFC 3468] 中定义了RSVP协议的一种扩展， 称之为RSVP-TE[RFC 3209] ， 它将关注对MPLS信令所做的工作。我们也不讨论MPLS实际上是如何计算在MPLS使能路由器之间分组的路径的， 也不讨论它如何收集链路状态信息(例如， 未由MPLS预留的链路带宽量) 以用于这些路径计算中。现有的链路状态路由选择算法(例如OSPF) 已经扩展为向MPLS使能路由器“洪泛”。令人感兴趣的是， 实际路径计算算法没有标准化， 它们当前是厂商特定的算法。</a:t>
            </a:r>
            <a:endParaRPr lang="zh-CN" altLang="en-US" sz="2400"/>
          </a:p>
        </p:txBody>
      </p:sp>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多协议标签交换</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至今为止， 我们关于MPLS的讨论重点基于这样的事实， MPLS基于标签执行交换， 而不必考虑分组的IP地址。然而， MPLS的真正优点和当前对MPLS感兴趣的原因并不在于交换速度的潜在增加， 而在于MPLS使能的新的流量管理能力。如前面所述， R 4到A具有两条MPLS路径。如果转发在IP层基于IP地址执行， 我们在第4章中学习的IP路由选择协议将只指定到A的单一最小费用的路径。所以， MPLS提供了沿着多条路由转发分组的能力，使用标准IP路由选择协议这些路由将是不可能的。这是使用MPLS的一种简单形式的流量工程(traf fc engineering) [RFC 3346； RFC 3272； RFC 2702； Xiao 2000] ， 其中网络运行者能够超越普通的IP路由选择，迫使某些流量沿着一条路径朝着某给定的目的地引导，并且朝着相同目的地的其他流量沿着另一条路径流动(无论是由于策略、性能或某些其他原因)。</a:t>
            </a:r>
            <a:endParaRPr lang="zh-CN" altLang="en-US" sz="2400"/>
          </a:p>
        </p:txBody>
      </p:sp>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多协议标签交换</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将MPLS用于其他目的也是可能的。能用于执行MPLS转发路径的快速恢复， 例如，经过一条预计算的无故障路径重路由流量来对链路故障作出反应[Kar 2000； Huang 2002；RFC 3469] 。最后， 我们注意到MPLS能够并且已经被用于实现所谓虚拟专用网(Virtual Private Network， VPN) 。在为用户实现一个VPN R的过程中， ISP使用它的MPLS使能网络将用户的各种网络连接在一起。MPLS能被用于将资源和由用户的VPN使用的寻址方式相隔离， 其他用户利用该VPN跨越该ISP网络， 详情参见[DeClercq 2002]。</a:t>
            </a:r>
            <a:endParaRPr lang="zh-CN" altLang="en-US" sz="2400"/>
          </a:p>
        </p:txBody>
      </p:sp>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 数据中心网络</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近年来， 因特网公司如谷歌、微软、脸谱(Facebook) 和亚马逊(以及它们在亚洲和欧洲的同行)已经构建了大量的数据中心。每个数据中心都容纳了数万至数十万台主机，并且同时支持着很多不同的云应用(例如搜索、电子邮件、社交网络和电子商务)。每个数据中心都有自己的</a:t>
            </a:r>
            <a:r>
              <a:rPr lang="zh-CN" altLang="en-US" sz="2400">
                <a:solidFill>
                  <a:srgbClr val="FF0000"/>
                </a:solidFill>
              </a:rPr>
              <a:t>数据中心网络</a:t>
            </a:r>
            <a:r>
              <a:rPr lang="zh-CN" altLang="en-US" sz="2400"/>
              <a:t>(data</a:t>
            </a:r>
            <a:r>
              <a:rPr lang="en-US" altLang="zh-CN" sz="2400"/>
              <a:t> </a:t>
            </a:r>
            <a:r>
              <a:rPr lang="zh-CN" altLang="en-US" sz="2400"/>
              <a:t>center network) ， 这些数据中心网络将其内部主机彼此互联并与因特网中的数据中心互联。在本节中，我们简要介绍用于云应用的数据中心网络。</a:t>
            </a:r>
            <a:endParaRPr lang="zh-CN" altLang="en-US" sz="2400"/>
          </a:p>
        </p:txBody>
      </p:sp>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 数据中心网络</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大型数据中心的投资巨大，一个有100000台主机的数据中心每个月的费用超过1200万美元 。在该费用中， 用于主机自身的开销占45%(每3~4年需要更新一次)；变压器、不间断电源系统、长时间断电时使用的发电机以及冷却系统等基础设施的开销占25%；用于功耗的电力设施的开销占15%；用于联网的开销占15%，这包括了网络设备(交换机、路由器和负载均衡设备)、外部链路以及传输流量的开销。尽管联网不是最大的费用， 但是网络创新是减少整体成本和性能最大化的关键 。</a:t>
            </a:r>
            <a:endParaRPr lang="zh-CN" altLang="en-US" sz="2400"/>
          </a:p>
        </p:txBody>
      </p:sp>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 数据中心网络</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主机就像是数据中心的工蜂：它们负责提供内容(例如，网页和视频)，存储邮件和文档，并共同执行大规模分布式计算(例如，为搜索引擎提供分布式索引计算)。数据中心中的主机称为</a:t>
            </a:r>
            <a:r>
              <a:rPr lang="zh-CN" altLang="en-US" sz="2400">
                <a:solidFill>
                  <a:srgbClr val="FF0000"/>
                </a:solidFill>
              </a:rPr>
              <a:t>刀片</a:t>
            </a:r>
            <a:r>
              <a:rPr lang="zh-CN" altLang="en-US" sz="2400"/>
              <a:t>(blade) ， 与比萨饼盒类似， 一般是包括CPU、内存和磁盘存储的商用主机。主机被堆叠在机架上，每个机架一般堆放20~40台刀片。在每一个机架顶部有一台交换机， 这台交换机被形象地称为</a:t>
            </a:r>
            <a:r>
              <a:rPr lang="zh-CN" altLang="en-US" sz="2400">
                <a:solidFill>
                  <a:srgbClr val="FF0000"/>
                </a:solidFill>
              </a:rPr>
              <a:t>机架顶部</a:t>
            </a:r>
            <a:r>
              <a:rPr lang="zh-CN" altLang="en-US" sz="2400"/>
              <a:t>(Top of Rack，TOR) </a:t>
            </a:r>
            <a:r>
              <a:rPr lang="zh-CN" altLang="en-US" sz="2400">
                <a:solidFill>
                  <a:srgbClr val="FF0000"/>
                </a:solidFill>
              </a:rPr>
              <a:t>交换机</a:t>
            </a:r>
            <a:r>
              <a:rPr lang="zh-CN" altLang="en-US" sz="2400"/>
              <a:t>， 它们与机架上的主机互联，并与数据中心中的其他交换机互联。具体来说，机架上的每台主机都有一块与TOR交换机连接的网卡， 每台TOR交换机有额外的端口能够与其他TOR交换机连接。尽管目前主机通常有1</a:t>
            </a:r>
            <a:r>
              <a:rPr lang="en-US" altLang="zh-CN" sz="2400"/>
              <a:t>G</a:t>
            </a:r>
            <a:r>
              <a:rPr lang="zh-CN" altLang="en-US" sz="2400"/>
              <a:t>bps的以太网与其TOR交换机连接， 但10Gbps的连接也许成为标准。每台主机也会分配一个自己的数据中心内部的IP地址。</a:t>
            </a:r>
            <a:endParaRPr lang="zh-CN" altLang="en-US" sz="2400"/>
          </a:p>
        </p:txBody>
      </p:sp>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 数据中心网络</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数据中心网络支持</a:t>
            </a:r>
            <a:r>
              <a:rPr lang="zh-CN" altLang="en-US" sz="2400">
                <a:solidFill>
                  <a:srgbClr val="FF0000"/>
                </a:solidFill>
              </a:rPr>
              <a:t>两种类型的流量</a:t>
            </a:r>
            <a:r>
              <a:rPr lang="zh-CN" altLang="en-US" sz="2400"/>
              <a:t>：在外部客户与内部主机之间流动的流量，以及内部主机之间流动的流量。</a:t>
            </a:r>
            <a:endParaRPr lang="zh-CN" altLang="en-US" sz="2400"/>
          </a:p>
          <a:p>
            <a:pPr lvl="0"/>
            <a:endParaRPr lang="zh-CN" altLang="en-US" sz="2400"/>
          </a:p>
          <a:p>
            <a:pPr lvl="0"/>
            <a:r>
              <a:rPr lang="zh-CN" altLang="en-US" sz="2400"/>
              <a:t>为了处理外部客户与内部主机之间流动的流量，数据中心网络包括了一台或者多台</a:t>
            </a:r>
            <a:r>
              <a:rPr lang="zh-CN" altLang="en-US" sz="2400">
                <a:solidFill>
                  <a:srgbClr val="FF0000"/>
                </a:solidFill>
              </a:rPr>
              <a:t>边界路由器</a:t>
            </a:r>
            <a:r>
              <a:rPr lang="zh-CN" altLang="en-US" sz="2400"/>
              <a:t>(border router) ， 它们将数据中心网络与公共因特网相连。数据中心网络因此需要将所有机架彼此互联，并将机架与边界路由器连接。</a:t>
            </a:r>
            <a:endParaRPr lang="zh-CN" altLang="en-US" sz="2400"/>
          </a:p>
        </p:txBody>
      </p:sp>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 数据中心网络</a:t>
            </a:r>
            <a:endParaRPr lang="zh-CN" altLang="en-US" sz="3200">
              <a:sym typeface="+mn-ea"/>
            </a:endParaRPr>
          </a:p>
        </p:txBody>
      </p:sp>
      <p:sp>
        <p:nvSpPr>
          <p:cNvPr id="3" name="内容占位符 2"/>
          <p:cNvSpPr/>
          <p:nvPr>
            <p:ph idx="1"/>
          </p:nvPr>
        </p:nvSpPr>
        <p:spPr>
          <a:xfrm>
            <a:off x="457200" y="1201420"/>
            <a:ext cx="8229600" cy="4925060"/>
          </a:xfrm>
        </p:spPr>
        <p:txBody>
          <a:bodyPr/>
          <a:p>
            <a:pPr marL="0" lvl="0" indent="0">
              <a:buNone/>
            </a:pPr>
            <a:endParaRPr lang="zh-CN" altLang="en-US" sz="2400"/>
          </a:p>
          <a:p>
            <a:pPr lvl="0"/>
            <a:r>
              <a:rPr lang="zh-CN" altLang="en-US" sz="2400"/>
              <a:t>图5-30显示了一个数据中心网络的例子。数据中心网络设计(data</a:t>
            </a:r>
            <a:r>
              <a:rPr lang="en-US" altLang="zh-CN" sz="2400"/>
              <a:t> </a:t>
            </a:r>
            <a:r>
              <a:rPr lang="zh-CN" altLang="en-US" sz="2400"/>
              <a:t>center network design)是互联网络和协议设计的艺术，该艺术专注于机架彼此连接和与边界路由器相连。近年来，数据中心网络的设计已经成为计算机网络研究的重要分支。</a:t>
            </a:r>
            <a:endParaRPr lang="zh-CN" altLang="en-US" sz="2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2.2 Web和Http</a:t>
            </a:r>
            <a:endParaRPr sz="4000"/>
          </a:p>
        </p:txBody>
      </p:sp>
      <p:sp>
        <p:nvSpPr>
          <p:cNvPr id="3" name="内容占位符 2"/>
          <p:cNvSpPr/>
          <p:nvPr>
            <p:ph idx="1"/>
          </p:nvPr>
        </p:nvSpPr>
        <p:spPr/>
        <p:txBody>
          <a:bodyPr/>
          <a:p>
            <a:endParaRPr lang="zh-CN" altLang="en-US" sz="2400"/>
          </a:p>
        </p:txBody>
      </p:sp>
    </p:spTree>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 数据中心网络</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1442720" y="1524000"/>
            <a:ext cx="6257925" cy="3810000"/>
          </a:xfrm>
          <a:prstGeom prst="rect">
            <a:avLst/>
          </a:prstGeom>
        </p:spPr>
      </p:pic>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5.6.1 负载均衡</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一个云数据中心，如一个谷歌或者微软的数据中心，能够同时提供诸如搜索、电子邮件和视频应用等许多应用。为了支持来自外部客户的请求，每一个应用都与一个公开可见的IP地址关联，外部用户向该地址发送其请求并从该地址接收响应。在数据中心内部，外部请求首先被定向到一个</a:t>
            </a:r>
            <a:r>
              <a:rPr lang="zh-CN" altLang="en-US" sz="2400">
                <a:solidFill>
                  <a:srgbClr val="FF0000"/>
                </a:solidFill>
              </a:rPr>
              <a:t>负载均衡器</a:t>
            </a:r>
            <a:r>
              <a:rPr lang="zh-CN" altLang="en-US" sz="2400"/>
              <a:t>(loadbalancer) 。</a:t>
            </a:r>
            <a:r>
              <a:rPr lang="zh-CN" altLang="en-US" sz="2400">
                <a:solidFill>
                  <a:srgbClr val="FF0000"/>
                </a:solidFill>
              </a:rPr>
              <a:t>负载均衡器的任务是向主机分发请求</a:t>
            </a:r>
            <a:r>
              <a:rPr lang="zh-CN" altLang="en-US" sz="2400"/>
              <a:t>，以主机当前的负载作为函数来在主机之间均衡负载。一个大型的数据中心通常会有几台负载均衡器，每台服务于一组特定的云应用。由于负载均衡器基于分组的目的端口号(第4层)以及目的IP地址做决策，因此它们常被称为“第4层交换机”。</a:t>
            </a:r>
            <a:endParaRPr lang="zh-CN" altLang="en-US" sz="2400"/>
          </a:p>
        </p:txBody>
      </p:sp>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5.6.1 负载均衡</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一旦接收到一个对于特定应用程序的请求，负载均衡器将该请求分发到处理该应用的某一台主机上(该主机可能再调用其他主机的服务来协助处理该请求)。当主机处理完该请求后，向负载均衡器回送响应，再由负载均衡器将其中继发回给外部客户。负载均衡器不仅平衡主机间的工作负载， 而且还提供类似NAT的功能， 将外部IP地址转换为内部适当主机的IP地址，然后将反方向流向客户的分组按照相反的转换进行处理。这防止客户直接接触主机，从而具有隐藏网络内部结构和防止客户直接与主机交互等安全性益处。</a:t>
            </a:r>
            <a:endParaRPr lang="zh-CN" altLang="en-US" sz="2400"/>
          </a:p>
        </p:txBody>
      </p:sp>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5.6.2 等级体系结构</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对于仅有数千台主机的小型数据中心，一个简单的网络也许就足够了。这种简单网络由一台边界路由器、一台负载均衡器和几十个机架组成，这些机架由单一以太网交换机进行互联。</a:t>
            </a:r>
            <a:endParaRPr lang="zh-CN" altLang="en-US" sz="2400"/>
          </a:p>
          <a:p>
            <a:pPr lvl="0"/>
            <a:endParaRPr lang="zh-CN" altLang="en-US" sz="2400"/>
          </a:p>
          <a:p>
            <a:pPr lvl="0"/>
            <a:r>
              <a:rPr lang="zh-CN" altLang="en-US" sz="2400"/>
              <a:t>但是当主机规模扩展到几万至几十万的时候，数据中心通常应用</a:t>
            </a:r>
            <a:r>
              <a:rPr lang="zh-CN" altLang="en-US" sz="2400">
                <a:solidFill>
                  <a:srgbClr val="FF0000"/>
                </a:solidFill>
              </a:rPr>
              <a:t>路由器和交换机等级结构</a:t>
            </a:r>
            <a:r>
              <a:rPr lang="zh-CN" altLang="en-US" sz="2400"/>
              <a:t>(hierarchy of router and switch) ， 图5-30显示了这样的拓扑。在该等级结构的顶端， 边界路由器与接入路由器相连(在图5-30中仅仅显示了两台，但是能够有更多)。</a:t>
            </a:r>
            <a:endParaRPr lang="zh-CN" altLang="en-US" sz="2400"/>
          </a:p>
        </p:txBody>
      </p:sp>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5.6.2 等级体系结构</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每台接入路由器下面，有3层交换机每台接入路由器与一台顶层交换机相连，每台顶层交换机与多台二层交换机以及一台负载均衡器相连。每台二层交换机又通过机架的TOR交换机(第三层交换机)与多个机架相连。所有链路通常使用以太网作为链路层和物理层协议，并混合使用铜缆和光缆。通过这种等级式设计，可以将数据中心扩展到几十万台主机的规模。</a:t>
            </a:r>
            <a:endParaRPr lang="zh-CN" altLang="en-US" sz="2400"/>
          </a:p>
        </p:txBody>
      </p:sp>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5.6.2 等级体系结构</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因为云应用提供商持续地提供高可用性的应用是至关重要的，所以数据中心在它们的设计中也包含了</a:t>
            </a:r>
            <a:r>
              <a:rPr lang="zh-CN" altLang="en-US" sz="2400">
                <a:solidFill>
                  <a:srgbClr val="FF0000"/>
                </a:solidFill>
              </a:rPr>
              <a:t>冗余网络设备</a:t>
            </a:r>
            <a:r>
              <a:rPr lang="zh-CN" altLang="en-US" sz="2400"/>
              <a:t>和</a:t>
            </a:r>
            <a:r>
              <a:rPr lang="zh-CN" altLang="en-US" sz="2400">
                <a:solidFill>
                  <a:srgbClr val="FF0000"/>
                </a:solidFill>
              </a:rPr>
              <a:t>冗余链路</a:t>
            </a:r>
            <a:r>
              <a:rPr lang="zh-CN" altLang="en-US" sz="2400"/>
              <a:t>(在图5-30中没有显示出来) 。</a:t>
            </a:r>
            <a:endParaRPr lang="zh-CN" altLang="en-US" sz="2400"/>
          </a:p>
          <a:p>
            <a:pPr lvl="0"/>
            <a:endParaRPr lang="zh-CN" altLang="en-US" sz="2400"/>
          </a:p>
          <a:p>
            <a:pPr lvl="0"/>
            <a:r>
              <a:rPr lang="zh-CN" altLang="en-US" sz="2400"/>
              <a:t>例如， 每台TOR交换机能够与两台二层交换机相连，每台接入路由器、一层交换机和二层交换机可以冗余并集成到设计中。在图5-30中的等级设计可以看到， 每台接</a:t>
            </a:r>
            <a:r>
              <a:rPr lang="zh-CN" altLang="en-US" sz="2400">
                <a:sym typeface="+mn-ea"/>
              </a:rPr>
              <a:t>入</a:t>
            </a:r>
            <a:r>
              <a:rPr lang="zh-CN" altLang="en-US" sz="2400"/>
              <a:t>路由器下的这些主机构成了单一子网。为了使ARP广播流量本地化， 这些子网的每个都被进一步划分为更小的VLAN子网， 每个由数百台主机组成 。</a:t>
            </a:r>
            <a:endParaRPr lang="zh-CN" altLang="en-US" sz="2400"/>
          </a:p>
        </p:txBody>
      </p:sp>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5.6.2 等级体系结构</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尽管刚才描述的传统的等级体系结构解决了扩展性问题，但是依然存在主机到主机</a:t>
            </a:r>
            <a:r>
              <a:rPr lang="zh-CN" altLang="en-US" sz="2400">
                <a:solidFill>
                  <a:srgbClr val="FF0000"/>
                </a:solidFill>
              </a:rPr>
              <a:t>容量受限</a:t>
            </a:r>
            <a:r>
              <a:rPr lang="zh-CN" altLang="en-US" sz="2400"/>
              <a:t>的问题。为了理解这种限制， 重新考虑图5-30， 并且假设每台主机用1Gbps链路连接到它的TOR交换机， 而交换机间的链路是10Gbps的以太网链路。在相同机架中的两台主机总是能够以1Gbps全速通信， 而只受限于主机网络接口卡的速率。然而，如果在数据中心网络中同时存在多条并发流，则不同机架上的两台主机间的最大速率会小得多。为了深</a:t>
            </a:r>
            <a:r>
              <a:rPr lang="zh-CN" altLang="en-US" sz="2400">
                <a:sym typeface="+mn-ea"/>
              </a:rPr>
              <a:t>入</a:t>
            </a:r>
            <a:r>
              <a:rPr lang="zh-CN" altLang="en-US" sz="2400"/>
              <a:t>理解这个问题，考虑不同机架上的40对不同主机间的40条并发流的情况。</a:t>
            </a:r>
            <a:endParaRPr lang="zh-CN" altLang="en-US" sz="2400"/>
          </a:p>
        </p:txBody>
      </p:sp>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5.6.2 等级体系结构</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具体来说，假设图5-30中机架1上10台主机都向机架5上对应的主机发送一条流。类似地，在机架2和机架6的主机对上有10条并发流，机架3和机架7间有10条并发流，机架4和机架8间也有10条并发流。</a:t>
            </a:r>
            <a:endParaRPr lang="zh-CN" altLang="en-US" sz="2400"/>
          </a:p>
          <a:p>
            <a:pPr lvl="0"/>
            <a:endParaRPr lang="zh-CN" altLang="en-US" sz="2400"/>
          </a:p>
          <a:p>
            <a:pPr lvl="0"/>
            <a:r>
              <a:rPr lang="zh-CN" altLang="en-US" sz="2400"/>
              <a:t>如果每一条流和其他流经同一条链路的流平均地共享链路容量， 则经过10Gbps的A到B链路(以及10Gbps的B到C链路) 的40条流中每条流获得的速率为10</a:t>
            </a:r>
            <a:r>
              <a:rPr lang="en-US" altLang="zh-CN" sz="2400"/>
              <a:t>G</a:t>
            </a:r>
            <a:r>
              <a:rPr lang="zh-CN" altLang="en-US" sz="2400"/>
              <a:t>bps/40=250Mbps， 显著小于1Gbps的网络接口卡速率。</a:t>
            </a:r>
            <a:endParaRPr lang="zh-CN" altLang="en-US" sz="2400"/>
          </a:p>
        </p:txBody>
      </p:sp>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5.6.2 等级体系结构</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如果主机间的流量需要穿过该等级结构的更高层，这个问题会变得更加严重。对这个限制的一种可行的解决方案是部署更高速率的交换机和路由器。但是这会大大增加数据中心的费用，因为具有高接口速率的交换机和路由器是非常昂贵的。</a:t>
            </a:r>
            <a:endParaRPr lang="zh-CN" altLang="en-US" sz="2400"/>
          </a:p>
        </p:txBody>
      </p:sp>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5.6.2 等级体系结构</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因为数据中心的一个关键需求是放置计算和服务的灵活性，所以支持</a:t>
            </a:r>
            <a:r>
              <a:rPr lang="zh-CN" altLang="en-US" sz="2400">
                <a:solidFill>
                  <a:srgbClr val="FF0000"/>
                </a:solidFill>
              </a:rPr>
              <a:t>主机到主机</a:t>
            </a:r>
            <a:r>
              <a:rPr lang="zh-CN" altLang="en-US" sz="2400"/>
              <a:t>的高带宽通信十分重要。</a:t>
            </a:r>
            <a:endParaRPr lang="zh-CN" altLang="en-US" sz="2400"/>
          </a:p>
          <a:p>
            <a:pPr lvl="0"/>
            <a:endParaRPr lang="zh-CN" altLang="en-US" sz="2400"/>
          </a:p>
          <a:p>
            <a:pPr lvl="0"/>
            <a:r>
              <a:rPr lang="zh-CN" altLang="en-US" sz="2400"/>
              <a:t>例如， 一个大规模的因特网搜索引擎可能运行在跨越多个机架的上千台主机上，在所有主机对之间具有极高的带宽要求。类似地，像EC2这样的云计算服务可能希望将构成用户服务的多台虚拟机运行在具有最大容量的物理主机上，而无需考虑它们在数据中心的位置。如果这些物理主机跨越了多个机架，前面描述的网络瓶颈可能会导致性能不佳。</a:t>
            </a:r>
            <a:endParaRPr lang="zh-CN" altLang="en-US" sz="2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2.2.1 Http概况</a:t>
            </a:r>
            <a:endParaRPr sz="4000"/>
          </a:p>
        </p:txBody>
      </p:sp>
      <p:sp>
        <p:nvSpPr>
          <p:cNvPr id="3" name="内容占位符 2"/>
          <p:cNvSpPr/>
          <p:nvPr>
            <p:ph idx="1"/>
          </p:nvPr>
        </p:nvSpPr>
        <p:spPr/>
        <p:txBody>
          <a:bodyPr/>
          <a:p>
            <a:r>
              <a:rPr lang="zh-CN" altLang="en-US" sz="2400"/>
              <a:t>Web的应用层协议是</a:t>
            </a:r>
            <a:r>
              <a:rPr lang="zh-CN" altLang="en-US" sz="2400">
                <a:solidFill>
                  <a:srgbClr val="FF0000"/>
                </a:solidFill>
              </a:rPr>
              <a:t>超文本传输协议</a:t>
            </a:r>
            <a:r>
              <a:rPr lang="zh-CN" altLang="en-US" sz="2400"/>
              <a:t>（HyperText Transfer Protocol，</a:t>
            </a:r>
            <a:r>
              <a:rPr lang="zh-CN" altLang="en-US" sz="2400">
                <a:solidFill>
                  <a:srgbClr val="FF0000"/>
                </a:solidFill>
              </a:rPr>
              <a:t>HTTP</a:t>
            </a:r>
            <a:r>
              <a:rPr lang="zh-CN" altLang="en-US" sz="2400"/>
              <a:t>），它是Web的核心。</a:t>
            </a:r>
            <a:endParaRPr lang="zh-CN" altLang="en-US" sz="2400"/>
          </a:p>
          <a:p>
            <a:endParaRPr lang="zh-CN" altLang="en-US" sz="2400"/>
          </a:p>
          <a:p>
            <a:r>
              <a:rPr lang="zh-CN" altLang="en-US" sz="2400"/>
              <a:t>H</a:t>
            </a:r>
            <a:r>
              <a:rPr lang="en-US" altLang="zh-CN" sz="2400"/>
              <a:t>TTP</a:t>
            </a:r>
            <a:r>
              <a:rPr lang="zh-CN" altLang="en-US" sz="2400"/>
              <a:t>由两个程序实现：客户程序和服务器程序。客户程序和服务器程序运行在不同的端系统中，通过交换</a:t>
            </a:r>
            <a:r>
              <a:rPr lang="zh-CN" altLang="en-US" sz="2400">
                <a:solidFill>
                  <a:srgbClr val="FF0000"/>
                </a:solidFill>
              </a:rPr>
              <a:t>Http报文</a:t>
            </a:r>
            <a:r>
              <a:rPr lang="zh-CN" altLang="en-US" sz="2400"/>
              <a:t>进行会话。</a:t>
            </a:r>
            <a:endParaRPr lang="zh-CN" altLang="en-US" sz="2400"/>
          </a:p>
          <a:p>
            <a:endParaRPr lang="zh-CN" altLang="en-US" sz="2400"/>
          </a:p>
          <a:p>
            <a:r>
              <a:rPr lang="zh-CN" altLang="en-US" sz="2400"/>
              <a:t>HTTP定义了这些报文的结构以及客户和服务器进行报文交换的方式。</a:t>
            </a:r>
            <a:endParaRPr lang="zh-CN" altLang="en-US" sz="2400"/>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5.6.3 数据中心网络的发展趋势</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为了降低数据中心的费用，同时提高其在时延和吞吐量上的性能，因特网云服务巨头如谷歌、脸谱、亚马逊和微软都在不断地部署新的数据中心网络设计方案。尽管这些设计方案都是专有的，但是许多重要的趋势是一样的。</a:t>
            </a:r>
            <a:endParaRPr lang="zh-CN" altLang="en-US" sz="2400"/>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5.6.3 数据中心网络的发展趋势</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其中的一个趋势是部署能够克服传统等级设计缺陷的新型互联体系结构和网络协议。一种方法是采用全连接拓扑(fully connected topology) 来替代交换机和路由器的等级结构[Al-Fares 2008； Creenberg2009b； Guo 2009] ， 图5-31中显示了这种拓扑。在这种设计中，每台第一层交换机都与所有第二层交换机相连，因此：①主机到主机的流量绝不会超过该交换机层次；②对于n台第一层交换机，在任意两台二层交换机间有n条不相交的路径。这种设计可以显著地改善主机到主机的容量。为了理解该问题，重新考虑40条流的例子。</a:t>
            </a:r>
            <a:endParaRPr lang="zh-CN" altLang="en-US" sz="2400"/>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5.6.3 数据中心网络的发展趋势</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图5-31中的拓扑能够处理这种流模式，因为在第1台二层交换机和第2台二层交换机间存在4条不相交的路径， 可以一起为前两台二层交换机之间提供总和为40Gbps的聚合容量。这种设计不仅减轻了主机到主机的容量限制，同时创建了一种更加灵活的计算和服务环境。在这种环境中，任何未连接到同一台交换机的两个机架之间的通信在逻辑上是等价的，而不论其在数据中心的位置如何。</a:t>
            </a:r>
            <a:endParaRPr lang="zh-CN" altLang="en-US" sz="2400"/>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5.6.3 数据中心网络的发展趋势</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1733550" y="2223770"/>
            <a:ext cx="5676900" cy="2409825"/>
          </a:xfrm>
          <a:prstGeom prst="rect">
            <a:avLst/>
          </a:prstGeom>
        </p:spPr>
      </p:pic>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5.6.3 数据中心网络的发展趋势</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另外一个主要的趋势就是采用基于船运集装箱的模块化数据中心(Modular DataCenter，MDC) [YouTube 2009； Waldrop 2007] 。在MDC中， 在一个标准的12米船运集装箱内，工厂构建一个“迷你数据中心”并将该集装箱运送到数据中心的位置。每一个集装箱都有多达数千台主机，堆放在数十台机架上，并且紧密地排列在一起。在数据中心位置，多个集装箱彼此互联，同时也和因特网连接。一旦预制的集装箱部署在数据中心，通常难以检修。因此，每一个集装箱都得体地设计为性能下降：当组件(服务器和交换机)随着时间的推移出现故障时，集装箱继续运行但是性能下降。当许多组件出现故障并且性能已经下降到低于某个阈值时，整个集装箱将会被移除，并用新的来替换。</a:t>
            </a:r>
            <a:endParaRPr lang="zh-CN" altLang="en-US" sz="2400"/>
          </a:p>
        </p:txBody>
      </p:sp>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5.6.3 数据中心网络的发展趋势</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创建由集装箱构成的数据中心提出了新的联网挑战。对于MDC， 有两种类型的网络：每一个集装箱中的内部网络和互联每个集装箱的核心网络[Guo 2009； Farrington 2010] 。在每个集装箱内部，在规模上升到数千台主机的时候，通过廉价的商用吉比特以太网交换机创建全连接的网络(如前面所描述)是可行的。然而，核心网络的设计仍然是一个带有挑战性的问题，这需要能互联成百上千的集装箱，同时能够为典型工作负载提供跨多个集装箱的主机到主机间的高带宽。[Farrington 2010] 中提出了一种互联集装箱的混合电/光交换机体系结构。</a:t>
            </a:r>
            <a:endParaRPr lang="zh-CN" altLang="en-US" sz="2400"/>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5.6.3 数据中心网络的发展趋势</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当采用高度互联拓扑的时候，一个主要的问题是设计交换机之间的路由选择算法。一种可能是采用随机路由选择方式[Greenberg 2009b] 。另一种可能是在每台主机中部署多块网络接口卡[Cuo 2009] ， 将每台主机连接到多台低成本的商用交换机上， 并且允许主机自己在交换机间智能地为流量选路。这些方案的变种和扩展正被部署在当前的数据中心中。在数据中心设计中很可能会出现更多的创新；有兴趣的读者可以去阅读许多有关数据中心网络设计的论文。</a:t>
            </a:r>
            <a:endParaRPr lang="zh-CN" altLang="en-US" sz="2400"/>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5.7回顾：Web页面请求的历程</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既然我们已经在本章中学过了链路层，并且在前面几章中学过了网络层、运输层和应用层，那么我们沿协议栈向下的旅程就完成了!在本书的一开始(1.1节)，我们说过“本书的大部分内容与计算机网络协议有关”，在本章中，我们无疑已经看到了情况的确如此!在继续学习本书第二部分中时下关注的章节之前，通过对已经学过的协议做一个综合的、全面的展望，我们希望总结一下沿协议栈向下的旅程。而做这个“全面的”展望的一种方法是识别许多(许多!) 协议， 这些协议涉及满足甚至最简单的请求：下载一个Web页面。</a:t>
            </a:r>
            <a:endParaRPr lang="zh-CN" altLang="en-US" sz="2400"/>
          </a:p>
        </p:txBody>
      </p:sp>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5.7回顾：Web页面请求的历程</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图5-32图示了我们的</a:t>
            </a:r>
            <a:r>
              <a:rPr lang="zh-CN" altLang="en-US" sz="2400">
                <a:solidFill>
                  <a:srgbClr val="FF0000"/>
                </a:solidFill>
              </a:rPr>
              <a:t>场景</a:t>
            </a:r>
            <a:r>
              <a:rPr lang="zh-CN" altLang="en-US" sz="2400"/>
              <a:t>：一名学生Bob将他的便携机与学校的以太网交换机相连， 下载一个Web页面(比如说www.google.com主页) 。如我们所知， 为满足这个看起来简单的请求， 背后隐藏了许多细节。</a:t>
            </a:r>
            <a:endParaRPr lang="zh-CN" altLang="en-US" sz="2400"/>
          </a:p>
        </p:txBody>
      </p:sp>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5.7回顾：Web页面请求的历程</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1809750" y="1261745"/>
            <a:ext cx="5524500" cy="433387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2.2.1 Http概况</a:t>
            </a:r>
            <a:endParaRPr sz="4000"/>
          </a:p>
        </p:txBody>
      </p:sp>
      <p:sp>
        <p:nvSpPr>
          <p:cNvPr id="3" name="内容占位符 2"/>
          <p:cNvSpPr/>
          <p:nvPr>
            <p:ph idx="1"/>
          </p:nvPr>
        </p:nvSpPr>
        <p:spPr/>
        <p:txBody>
          <a:bodyPr/>
          <a:p>
            <a:r>
              <a:rPr lang="zh-CN" altLang="en-US" sz="2400"/>
              <a:t>HTTP定义了Web客户向Web服务器请求Web页面的方式， 以及服务器向客户传送Web页面的方式。</a:t>
            </a:r>
            <a:endParaRPr lang="zh-CN" altLang="en-US" sz="2400"/>
          </a:p>
          <a:p>
            <a:endParaRPr lang="zh-CN" altLang="en-US" sz="2400"/>
          </a:p>
          <a:p>
            <a:r>
              <a:rPr lang="zh-CN" altLang="en-US" sz="2400"/>
              <a:t>当用户请求一个Web页面(如点击一个超链接)时，浏览器向服务器发出对该页面中所包含对象的HTTP请求报文， 服务器接收到请求并用包含这些对象的HTTP响应报文进行响应。</a:t>
            </a:r>
            <a:endParaRPr lang="zh-CN" altLang="en-US" sz="2400"/>
          </a:p>
        </p:txBody>
      </p:sp>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5.7.1 准备：DHCP、UDP、IP和以太网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我们假定Bob启动他的便携机， 然后将其用一根以太网电缆连接到学校的以太网交换机， 交换机又与学校的路由器相连， 如图5-32所示。</a:t>
            </a:r>
            <a:endParaRPr lang="zh-CN" altLang="en-US" sz="2400"/>
          </a:p>
          <a:p>
            <a:pPr lvl="0"/>
            <a:endParaRPr lang="zh-CN" altLang="en-US" sz="2400"/>
          </a:p>
          <a:p>
            <a:pPr lvl="0"/>
            <a:r>
              <a:rPr lang="zh-CN" altLang="en-US" sz="2400"/>
              <a:t>学校的这台路由器与一个ISP连接，本例中ISP为comcast.net。在本例中， comcast.net为学校提供了DNS服务； 所以， DNS服务器驻留在Comcast网络中而不是学校网络中。我们将假设</a:t>
            </a:r>
            <a:r>
              <a:rPr lang="zh-CN" altLang="en-US" sz="2400">
                <a:solidFill>
                  <a:srgbClr val="FF0000"/>
                </a:solidFill>
              </a:rPr>
              <a:t>DHCP服务器</a:t>
            </a:r>
            <a:r>
              <a:rPr lang="en-US" altLang="zh-CN" sz="2400">
                <a:sym typeface="+mn-ea"/>
              </a:rPr>
              <a:t>(</a:t>
            </a:r>
            <a:r>
              <a:rPr lang="zh-CN" altLang="en-US" sz="2400">
                <a:solidFill>
                  <a:srgbClr val="FF0000"/>
                </a:solidFill>
                <a:sym typeface="+mn-ea"/>
              </a:rPr>
              <a:t>动态主机配置协议</a:t>
            </a:r>
            <a:r>
              <a:rPr lang="en-US" altLang="zh-CN" sz="2400">
                <a:sym typeface="+mn-ea"/>
              </a:rPr>
              <a:t>)</a:t>
            </a:r>
            <a:r>
              <a:rPr lang="zh-CN" altLang="en-US" sz="2400"/>
              <a:t>运行在路由器中，就像常见情况那样。</a:t>
            </a:r>
            <a:endParaRPr lang="zh-CN" altLang="en-US" sz="2400"/>
          </a:p>
        </p:txBody>
      </p:sp>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5.7.1 准备：DHCP、UDP、IP和以太网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当Bob首先将其便携机与网络连接时， 没有IP地址他就不能做任何事情(例如下载一个Web网页) 。所以， Bob的便携机所采取的一个网络相关的动作是</a:t>
            </a:r>
            <a:r>
              <a:rPr lang="zh-CN" altLang="en-US" sz="2400">
                <a:solidFill>
                  <a:srgbClr val="FF0000"/>
                </a:solidFill>
              </a:rPr>
              <a:t>运行DHCP协议</a:t>
            </a:r>
            <a:r>
              <a:rPr lang="zh-CN" altLang="en-US" sz="2400"/>
              <a:t>，以从本地DHCP服务器</a:t>
            </a:r>
            <a:r>
              <a:rPr lang="zh-CN" altLang="en-US" sz="2400">
                <a:solidFill>
                  <a:srgbClr val="FF0000"/>
                </a:solidFill>
              </a:rPr>
              <a:t>获得一个IP地址</a:t>
            </a:r>
            <a:r>
              <a:rPr lang="zh-CN" altLang="en-US" sz="2400"/>
              <a:t>以及其他信息。</a:t>
            </a:r>
            <a:endParaRPr lang="zh-CN" altLang="en-US" sz="2400"/>
          </a:p>
        </p:txBody>
      </p:sp>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5.7.1 准备：DHCP、UDP、IP和以太网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1) Bob便携机上的操作系统生成一个DHCP请求报文， 并将这个报文放入具有目的地端口67(DHCP服务器) 和源端口68(DHCP客户) 的UDP报文段。 该UDP报文段则被放置在一个具有广播IP目的地地址(255.255.255.255)和源IP地址0.0.0.0的IP数据报中 ， 因为Bob的便携机还不具有一个IP地址。</a:t>
            </a:r>
            <a:endParaRPr lang="zh-CN" altLang="en-US" sz="2400"/>
          </a:p>
        </p:txBody>
      </p:sp>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5.7.1 准备：DHCP、UDP、IP和以太网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2) 包含DHCP请求报文的IP数据报则被放置在以太网帧中。该以太网帧具有</a:t>
            </a:r>
            <a:r>
              <a:rPr lang="zh-CN" altLang="en-US" sz="2400">
                <a:solidFill>
                  <a:srgbClr val="FF0000"/>
                </a:solidFill>
              </a:rPr>
              <a:t>目的MAC地址</a:t>
            </a:r>
            <a:r>
              <a:rPr lang="zh-CN" altLang="en-US" sz="2400"/>
              <a:t>FF：FF：FF：FF：FF：FF， 使该帧将</a:t>
            </a:r>
            <a:r>
              <a:rPr lang="zh-CN" altLang="en-US" sz="2400">
                <a:solidFill>
                  <a:srgbClr val="FF0000"/>
                </a:solidFill>
              </a:rPr>
              <a:t>广播</a:t>
            </a:r>
            <a:r>
              <a:rPr lang="zh-CN" altLang="en-US" sz="2400"/>
              <a:t>到与交换机连接的所有设备(如果顺利的话也包括DHCP服务器) ； 该帧的</a:t>
            </a:r>
            <a:r>
              <a:rPr lang="zh-CN" altLang="en-US" sz="2400">
                <a:solidFill>
                  <a:srgbClr val="FF0000"/>
                </a:solidFill>
              </a:rPr>
              <a:t>源MAC地址</a:t>
            </a:r>
            <a:r>
              <a:rPr lang="zh-CN" altLang="en-US" sz="2400"/>
              <a:t>是Bob便携机的MAC地址00：16：D3：23：68：8A。</a:t>
            </a:r>
            <a:endParaRPr lang="zh-CN" altLang="en-US" sz="2400"/>
          </a:p>
        </p:txBody>
      </p:sp>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5.7.1 准备：DHCP、UDP、IP和以太网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3) 包含DHCP请求的广播以太网帧是第一个由Bob便携机发送到以太网交换机的帧。该交换机在所有的出端口</a:t>
            </a:r>
            <a:r>
              <a:rPr lang="zh-CN" altLang="en-US" sz="2400">
                <a:solidFill>
                  <a:srgbClr val="FF0000"/>
                </a:solidFill>
              </a:rPr>
              <a:t>广播</a:t>
            </a:r>
            <a:r>
              <a:rPr lang="zh-CN" altLang="en-US" sz="2400"/>
              <a:t>入帧，包括连接到路由器的端口。</a:t>
            </a:r>
            <a:endParaRPr lang="zh-CN" altLang="en-US" sz="2400"/>
          </a:p>
        </p:txBody>
      </p:sp>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5.7.1 准备：DHCP、UDP、IP和以太网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4) 路由器在它的具有MAC地址00：22：6B：45：1F的接口接收到该广播以太网帧， 该帧中包含DHCP请求， 并且从该以太网帧中抽取出IP数据报。该数据报的广播IP目的地址指示了这个IP数据报应当由在该结点的高层协议处理，因此该数据报的载荷(一个UDP报文段) 被分解向上到达UDP， DHCP请求报文从此UDP报文段中抽取出来。此时DHCP服务器有了DHCP请求报文。</a:t>
            </a:r>
            <a:endParaRPr lang="zh-CN" altLang="en-US" sz="2400"/>
          </a:p>
        </p:txBody>
      </p:sp>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5.7.1 准备：DHCP、UDP、IP和以太网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5) 我们假设运行在路由器中的DHCP服务器能够以CIDR 块68.85.2.0/24分配IP地址。所以本例中， 在学校内使用的所有IP地址都在Comcast的地址块中。我们假设DHCP服务器分配地址68.85.2.101给Bob的便携机。DHCP服务器生成包含这个IP地址以及DNS服务器的IP地址(68.87.71.226) 、默认网关路由器的IP地址(68.85.2.1) 和子网块(68.85.2.0/24) (等价为“网络掩码”) 的一个DHCP</a:t>
            </a:r>
            <a:r>
              <a:rPr lang="en-US" altLang="zh-CN" sz="2400"/>
              <a:t> </a:t>
            </a:r>
            <a:r>
              <a:rPr lang="zh-CN" altLang="en-US" sz="2400"/>
              <a:t>ACK报文(4.4.2节) 。该DHCP报文被放入一个UDP报文段中， UDP报文段被放入一个IP数据报中， IP数据报再被放</a:t>
            </a:r>
            <a:r>
              <a:rPr lang="zh-CN" altLang="en-US" sz="2400">
                <a:sym typeface="+mn-ea"/>
              </a:rPr>
              <a:t>入</a:t>
            </a:r>
            <a:r>
              <a:rPr lang="zh-CN" altLang="en-US" sz="2400"/>
              <a:t>一个以太网帧中。这个以太网帧的源MAC地址是路由器连到归属网络时接口的MAC地址(00：22：6B：45：1F：1B) ， 目的MAC地址是Bob便携机的MAC地址(00：16：D 3：23：68：8A)。</a:t>
            </a:r>
            <a:endParaRPr lang="zh-CN" altLang="en-US" sz="2400"/>
          </a:p>
        </p:txBody>
      </p:sp>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5.7.1 准备：DHCP、UDP、IP和以太网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6) 包含DHCP</a:t>
            </a:r>
            <a:r>
              <a:rPr lang="en-US" altLang="zh-CN" sz="2400"/>
              <a:t> </a:t>
            </a:r>
            <a:r>
              <a:rPr lang="zh-CN" altLang="en-US" sz="2400"/>
              <a:t>ACK的以太网帧由路由器发送给交换机。因为交换机是自学习的(5.4.3节) ， 并且先前从Bob便携机收到(包含DHCP请求的) 以太网帧， 所以该交换机知道寻址到00：16：D3：23：68：8A的帧仅从通向Bob便携机的输出端口转发。</a:t>
            </a:r>
            <a:endParaRPr lang="zh-CN" altLang="en-US" sz="2400"/>
          </a:p>
        </p:txBody>
      </p:sp>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5.7.1 准备：DHCP、UDP、IP和以太网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7) Bob便携机接收到包含DHCP</a:t>
            </a:r>
            <a:r>
              <a:rPr lang="en-US" altLang="zh-CN" sz="2400"/>
              <a:t> </a:t>
            </a:r>
            <a:r>
              <a:rPr lang="zh-CN" altLang="en-US" sz="2400"/>
              <a:t>ACK的以太网帧， 从该以太网帧中抽取IP数据报，从IP数据报中抽取UDP报文段， 从UDP报文段抽取DHCP</a:t>
            </a:r>
            <a:r>
              <a:rPr lang="en-US" altLang="zh-CN" sz="2400"/>
              <a:t> </a:t>
            </a:r>
            <a:r>
              <a:rPr lang="zh-CN" altLang="en-US" sz="2400"/>
              <a:t>ACK报文。Bob的DHCP客户则记录下它的IP地址和它的DNS服务器的IP地址。它还在其IP转发表中安装默认网关的地址(4.1节) 。Bob便携机将向该默认网关发送目的地址为其子网68.85.2.0/24以外的所有数据报。此时， Bob便携机已经初始化好它的网络组件， 并准备开始处理Web网页获取。</a:t>
            </a:r>
            <a:endParaRPr lang="zh-CN" altLang="en-US" sz="2400"/>
          </a:p>
        </p:txBody>
      </p:sp>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5.7.1 准备：DHCP、UDP、IP和以太网</a:t>
            </a:r>
            <a:endParaRPr lang="zh-CN" altLang="en-US" sz="3200">
              <a:sym typeface="+mn-ea"/>
            </a:endParaRPr>
          </a:p>
        </p:txBody>
      </p:sp>
      <p:pic>
        <p:nvPicPr>
          <p:cNvPr id="4" name="内容占位符 3"/>
          <p:cNvPicPr>
            <a:picLocks noChangeAspect="1"/>
          </p:cNvPicPr>
          <p:nvPr>
            <p:ph idx="1"/>
          </p:nvPr>
        </p:nvPicPr>
        <p:blipFill>
          <a:blip r:embed="rId1"/>
          <a:stretch>
            <a:fillRect/>
          </a:stretch>
        </p:blipFill>
        <p:spPr>
          <a:xfrm>
            <a:off x="1809115" y="1496695"/>
            <a:ext cx="5524500" cy="433387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2.2.1 Http概况</a:t>
            </a:r>
            <a:endParaRPr sz="4000"/>
          </a:p>
        </p:txBody>
      </p:sp>
      <p:sp>
        <p:nvSpPr>
          <p:cNvPr id="3" name="内容占位符 2"/>
          <p:cNvSpPr/>
          <p:nvPr>
            <p:ph idx="1"/>
          </p:nvPr>
        </p:nvSpPr>
        <p:spPr/>
        <p:txBody>
          <a:bodyPr/>
          <a:p>
            <a:r>
              <a:rPr lang="zh-CN" altLang="en-US" sz="2400"/>
              <a:t>HTTP</a:t>
            </a:r>
            <a:r>
              <a:rPr lang="zh-CN" altLang="en-US" sz="2400">
                <a:solidFill>
                  <a:srgbClr val="FF0000"/>
                </a:solidFill>
              </a:rPr>
              <a:t>使用TCP</a:t>
            </a:r>
            <a:r>
              <a:rPr lang="zh-CN" altLang="en-US" sz="2400"/>
              <a:t>作为它的支撑运输协议(而不是在UDP上运行) 。</a:t>
            </a:r>
            <a:endParaRPr lang="zh-CN" altLang="en-US" sz="2400"/>
          </a:p>
          <a:p>
            <a:endParaRPr lang="zh-CN" altLang="en-US" sz="2400"/>
          </a:p>
          <a:p>
            <a:r>
              <a:rPr lang="zh-CN" altLang="en-US" sz="2400"/>
              <a:t>HTTP客户首先发起一个与服务器的TCP连接。一旦连接建立，客户向它的套接字接口发送HTTP请求报文并从它的套接字接口接收HTTP响应报文。类似地， 服务器从它的套接字接口接收HTTP请求报文和向它的套接字接口发送HTTP响应报文。一旦客户向它的套接字接口发送了一个请求报文， 该报文就脱离了客户控制并进</a:t>
            </a:r>
            <a:r>
              <a:rPr lang="zh-CN" altLang="en-US" sz="2400">
                <a:sym typeface="+mn-ea"/>
              </a:rPr>
              <a:t>入</a:t>
            </a:r>
            <a:r>
              <a:rPr lang="zh-CN" altLang="en-US" sz="2400"/>
              <a:t>TCP的控制。</a:t>
            </a:r>
            <a:endParaRPr lang="zh-CN" altLang="en-US" sz="2400"/>
          </a:p>
        </p:txBody>
      </p:sp>
    </p:spTree>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5.7.2仍在准备：DNS和ARP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当Bob将www.google.com的URL键</a:t>
            </a:r>
            <a:r>
              <a:rPr lang="zh-CN" altLang="en-US" sz="2400">
                <a:sym typeface="+mn-ea"/>
              </a:rPr>
              <a:t>入</a:t>
            </a:r>
            <a:r>
              <a:rPr lang="zh-CN" altLang="en-US" sz="2400"/>
              <a:t>其Web浏览器时， 他开启了一长串事件， 这将导致谷歌主页最终显示在其Web浏览器上。Bob的Web浏览器通过生成一个</a:t>
            </a:r>
            <a:r>
              <a:rPr lang="zh-CN" altLang="en-US" sz="2400">
                <a:solidFill>
                  <a:srgbClr val="FF0000"/>
                </a:solidFill>
              </a:rPr>
              <a:t>TCP套接</a:t>
            </a:r>
            <a:r>
              <a:rPr lang="zh-CN" altLang="en-US" sz="2400"/>
              <a:t>字(2.7节)开始了该过程，套接字用于向www.google.com发送HTTP请求(2.2节)。为了生成该套接字， Bob便携机将需要知道www.google.com的IP地址。我们在2.5节中学过，使用DNS协议提供这种名字到IP地址的转换服务。</a:t>
            </a:r>
            <a:endParaRPr lang="zh-CN" altLang="en-US" sz="2400"/>
          </a:p>
        </p:txBody>
      </p:sp>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5.7.2仍在准备：DNS和ARP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8) Bob便携机上的操作系统因此</a:t>
            </a:r>
            <a:r>
              <a:rPr lang="zh-CN" altLang="en-US" sz="2400">
                <a:solidFill>
                  <a:srgbClr val="FF0000"/>
                </a:solidFill>
              </a:rPr>
              <a:t>生成一个DNS查询报文</a:t>
            </a:r>
            <a:r>
              <a:rPr lang="zh-CN" altLang="en-US" sz="2400"/>
              <a:t>(2.5.3节) ， 将字符串www.google.com放入DNS报文的问题段中。该DNS报文则放置在一个具有53号(DNS服务器) 目的端口的UDP报文段中。该UDP报文段则被放</a:t>
            </a:r>
            <a:r>
              <a:rPr lang="zh-CN" altLang="en-US" sz="2400">
                <a:sym typeface="+mn-ea"/>
              </a:rPr>
              <a:t>入</a:t>
            </a:r>
            <a:r>
              <a:rPr lang="zh-CN" altLang="en-US" sz="2400"/>
              <a:t>具有IP目的地址68.87.71.226(在第5步中DHCP</a:t>
            </a:r>
            <a:r>
              <a:rPr lang="en-US" altLang="zh-CN" sz="2400"/>
              <a:t> </a:t>
            </a:r>
            <a:r>
              <a:rPr lang="zh-CN" altLang="en-US" sz="2400"/>
              <a:t>ACK返回的DNS服务器地址) 和源IP地址68.85.2.101的IP数据报中。</a:t>
            </a:r>
            <a:endParaRPr lang="zh-CN" altLang="en-US" sz="2400"/>
          </a:p>
        </p:txBody>
      </p:sp>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5.7.2仍在准备：DNS和ARP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9) Bob便携机则将包含DNS请求报文的数据报放</a:t>
            </a:r>
            <a:r>
              <a:rPr lang="zh-CN" altLang="en-US" sz="2400">
                <a:sym typeface="+mn-ea"/>
              </a:rPr>
              <a:t>入</a:t>
            </a:r>
            <a:r>
              <a:rPr lang="zh-CN" altLang="en-US" sz="2400"/>
              <a:t>一个以太网帧中。该帧将发送(在链路层寻址) 到Bob学校网络中的网关路由器。然而， 即使Bob便携机经过上述第5步中的DHCP</a:t>
            </a:r>
            <a:r>
              <a:rPr lang="en-US" altLang="zh-CN" sz="2400"/>
              <a:t> </a:t>
            </a:r>
            <a:r>
              <a:rPr lang="zh-CN" altLang="en-US" sz="2400"/>
              <a:t>ACK报文知道了学校网关路由器的IP地址(68.85.2.1) ， 但仍不知道该网关路由器的MAC地址。为了获得该网关路由器的MAC地址， Bob便携机将需要使用ARP协议(5.4.1节)。</a:t>
            </a:r>
            <a:endParaRPr lang="zh-CN" altLang="en-US" sz="2400"/>
          </a:p>
        </p:txBody>
      </p:sp>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5.7.2仍在准备：DNS和ARP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10) Bob便携机生成一个具有目的IP地址68.85.2.1(默认网关) 的ARP查询报文，将该ARP报文放置在一个具有广播目的地址(FF：FF：FF：FF：FF：FF) 的以太网帧中， 并向交换机发送该以太网帧，交换机将该帧交付给所有连接的设备，包括网关路由器。</a:t>
            </a:r>
            <a:endParaRPr lang="zh-CN" altLang="en-US" sz="2400"/>
          </a:p>
        </p:txBody>
      </p:sp>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5.7.2仍在准备：DNS和ARP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11) 网关路由器在通往学校网络的接口上接收到包含该ARP查询报文的帧， 发现在ARP报文中目标IP地址68.85.2.1匹配其接口的IP地址。网关路由器因此准备一个ARP回答， 指示它的MAC地址00：22：6B：45：1F：1B对应IP地址68.85.2.1。它将ARP回答放在一个以太网帧中，其目的地址为00：16：D3：23：68：8A(Bob便携机)，并向交换机发送该帧， 再由交换机将帧交付给Bob便携机。</a:t>
            </a:r>
            <a:endParaRPr lang="zh-CN" altLang="en-US" sz="2400"/>
          </a:p>
        </p:txBody>
      </p:sp>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5.7.2仍在准备：DNS和ARP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12) Bob便携机接收包含ARP回答报文的帧， 并从ARP回答报文中抽取网关路由器的MAC地址(00：22：6B：45：1F：1B) 。</a:t>
            </a:r>
            <a:endParaRPr lang="zh-CN" altLang="en-US" sz="2400"/>
          </a:p>
        </p:txBody>
      </p:sp>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5.7.2仍在准备：DNS和ARP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13) Bob便携机现在(最终!) 能够使包含DNS查询的以太网帧寻址到网关路由器的MAC地址。注意到在该帧中的IP数据报具有IP目的地址68.87.71.226(DNS服务器) ，而该帧具有目的地址00：22：6B：45：1F：1B(网关路由器) 。Bob便携机向交换机发送该帧，交换机将该帧交付给网关路由器。</a:t>
            </a:r>
            <a:endParaRPr lang="zh-CN" altLang="en-US" sz="2400"/>
          </a:p>
        </p:txBody>
      </p:sp>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5.7.3仍在准备：域内路由选择到DNS服务器</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14) 网关路由器接收该帧并抽取包含DNS查询的IP数据报。路由器查找该数据报的目的地址(68.87.71.226) ， 并根据其转发表决定该数据报应当发送到图5-32的Comcast网络中最左边的路由器。IP数据报放置在链路层帧中，该链路适合将学校路由器连接到最左边Comeast路由器， 并且该帧经这条链路发送。</a:t>
            </a:r>
            <a:endParaRPr lang="zh-CN" altLang="en-US" sz="2400"/>
          </a:p>
        </p:txBody>
      </p:sp>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5.7.3仍在准备：域内路由选择到DNS服务器</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15) 在Comcast网络中最左边的路由器接收到该帧， 抽取IP数据报， 检查该数据报的目的地址(68.87.71.226) ， 并根据其转发表确定出接口， 经过该接口朝着DNS服务器转发数据报， 而转发表已根据Comcast的域内协议(如RIP、OSPF或IS-IS， 4.6节) 以及因特网的域间协议BGP所填写。</a:t>
            </a:r>
            <a:endParaRPr lang="zh-CN" altLang="en-US" sz="2400"/>
          </a:p>
        </p:txBody>
      </p:sp>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5.7.3仍在准备：域内路由选择到DNS服务器</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16) 最终包含DNS查询的IP数据报到达了DNS服务器。DNS服务器抽取出DNS查询报文， 在它的DNS数据库中查找名字www.google.com(2.5节)， 找到包含对应www.google.com的IP地址(64.233.169.105) 的DNS源记录。(假设它当前缓存在DNS服务器中。) 前面讲过这种缓存数据源于google.com的权威DNS服务器(2.5.2节) 。该DNS服务器形成了一个包含这种主机名到IP地址映射的DNS回答报文， 将该DNS回答报文放入UDP报文段中， 该报文段放入寻址到Bob便携机(68.85.2.101) 的IP数据报中。该数据报将通过Comcast网络反向转发到学校的路由器， 并从这里经过以太网交换机到Bob便携机。</a:t>
            </a:r>
            <a:endParaRPr lang="zh-CN" altLang="en-US" sz="24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2.2.1 Http概况</a:t>
            </a:r>
            <a:endParaRPr sz="4000"/>
          </a:p>
        </p:txBody>
      </p:sp>
      <p:sp>
        <p:nvSpPr>
          <p:cNvPr id="3" name="内容占位符 2"/>
          <p:cNvSpPr/>
          <p:nvPr>
            <p:ph idx="1"/>
          </p:nvPr>
        </p:nvSpPr>
        <p:spPr/>
        <p:txBody>
          <a:bodyPr/>
          <a:p>
            <a:r>
              <a:rPr lang="zh-CN" altLang="en-US" sz="2400"/>
              <a:t>TCP为HTTP提供</a:t>
            </a:r>
            <a:r>
              <a:rPr lang="zh-CN" altLang="en-US" sz="2400">
                <a:solidFill>
                  <a:srgbClr val="FF0000"/>
                </a:solidFill>
              </a:rPr>
              <a:t>可靠数据传输</a:t>
            </a:r>
            <a:r>
              <a:rPr lang="zh-CN" altLang="en-US" sz="2400"/>
              <a:t>服务。这意味着， 一个客户进程发出的每个HTTP请求报文最终能完整地到达服务器； 类似地，服务器进程发出的每个HTTP响应报文最终能完整地到达客户。</a:t>
            </a:r>
            <a:endParaRPr lang="zh-CN" altLang="en-US" sz="2400"/>
          </a:p>
          <a:p>
            <a:endParaRPr lang="zh-CN" altLang="en-US" sz="2400"/>
          </a:p>
          <a:p>
            <a:r>
              <a:rPr lang="zh-CN" altLang="en-US" sz="2400"/>
              <a:t>这里我们看到了</a:t>
            </a:r>
            <a:r>
              <a:rPr lang="zh-CN" altLang="en-US" sz="2400">
                <a:solidFill>
                  <a:srgbClr val="FF0000"/>
                </a:solidFill>
              </a:rPr>
              <a:t>分层体系结构</a:t>
            </a:r>
            <a:r>
              <a:rPr lang="zh-CN" altLang="en-US" sz="2400"/>
              <a:t>最大的优点， 即HTTP协议不用担心数据丢失， 也不关注TCP从网络的数据丢失和乱序故障中恢复的细节。那是TCP以及协议栈较低层协议的工作。</a:t>
            </a:r>
            <a:endParaRPr lang="zh-CN" altLang="en-US" sz="2400"/>
          </a:p>
        </p:txBody>
      </p:sp>
    </p:spTree>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5.7.3仍在准备：域内路由选择到DNS服务器</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17) Bob便携机从DNS报文抽取出服务器www.google.com的IP地址。最终， 在大量工作后， Bob便携机此时准备接触www.google.com服务器!</a:t>
            </a:r>
            <a:endParaRPr lang="zh-CN" altLang="en-US" sz="2400"/>
          </a:p>
        </p:txBody>
      </p:sp>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5.7.3仍在准备：域内路由选择到DNS服务器</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内容占位符 3"/>
          <p:cNvPicPr>
            <a:picLocks noChangeAspect="1"/>
          </p:cNvPicPr>
          <p:nvPr/>
        </p:nvPicPr>
        <p:blipFill>
          <a:blip r:embed="rId1"/>
          <a:stretch>
            <a:fillRect/>
          </a:stretch>
        </p:blipFill>
        <p:spPr>
          <a:xfrm>
            <a:off x="1809115" y="1496695"/>
            <a:ext cx="5524500" cy="4333875"/>
          </a:xfrm>
          <a:prstGeom prst="rect">
            <a:avLst/>
          </a:prstGeom>
          <a:noFill/>
          <a:ln w="9525">
            <a:noFill/>
          </a:ln>
        </p:spPr>
      </p:pic>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5.7.4Web客户-服务器交互：TCP和HTTP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18)既然Bob便携机有了www.google.com的IP地址，它能够生成TCP套接字(2.7节) ， 该套接字将用于向www.google.com发送HTTP</a:t>
            </a:r>
            <a:r>
              <a:rPr lang="en-US" altLang="zh-CN" sz="2400"/>
              <a:t> </a:t>
            </a:r>
            <a:r>
              <a:rPr lang="zh-CN" altLang="en-US" sz="2400"/>
              <a:t>GET报文(2.2.3节)。当Bob生成TCP套接字时， 在Bob便携机中的TCP必须首先与www.google.com中的TCP执行三次握手(3.5.6节) 。Bob便携机因此首先生成一个具有目的端口80(针对HTTP的) 的TCP SYN报文段， 将该TCP报文段放置在具有目的IP地址64.233.169.105(www.google.com) 的IP数据报中， 将该数据报放置在MAC地址为00：22：6B：45：1F：1B(网关路由器) 的帧中，并向交换机发送该帧。</a:t>
            </a:r>
            <a:endParaRPr lang="zh-CN" altLang="en-US" sz="2400"/>
          </a:p>
        </p:txBody>
      </p:sp>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5.7.4Web客户-服务器交互：TCP和HTTP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19)在学校网络、Comeast网络和谷歌网络中的路由器朝着www.google.com转发包含TCP SYN的数据报， 使用每台路由器中的转发表， 如前面步骤14~16那样。前面讲过支配分组经Comcast和谷歌网络之间域间链路转发的路由器转发表项， 是由BGP协议决定的(4.6.3节)。</a:t>
            </a:r>
            <a:endParaRPr lang="zh-CN" altLang="en-US" sz="2400"/>
          </a:p>
        </p:txBody>
      </p:sp>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5.7.4Web客户-服务器交互：TCP和HTTP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20) 最终， 包含TCP SYN的数据报到达www.googole.com。从数据报抽取出TCP SYN报文并分解到与端口80相联系的欢迎套接字。对于谷歌HTTP服务器和Bob便携机之间的TCP连接生成一个连接套接字(2.7节) 。产生一个TCP SYN ACK(3.5.6节) 报文段，将其放入向Bob便携机寻址的一个数据报中， 最后放入链路层帧中， 该链路适合将www.google.com连接到其第一跳路由器。</a:t>
            </a:r>
            <a:endParaRPr lang="zh-CN" altLang="en-US" sz="2400"/>
          </a:p>
        </p:txBody>
      </p:sp>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5.7.4Web客户-服务器交互：TCP和HTTP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21) 包含TCP SYN ACK报文段的数据报通过谷歌、Comcast和学校网络， 最终到达Bob便携机的以太网卡。数据报在操作系统中分解到步骤18生成的TCP套接字， 从而进入连接状态。</a:t>
            </a:r>
            <a:endParaRPr lang="zh-CN" altLang="en-US" sz="2400"/>
          </a:p>
        </p:txBody>
      </p:sp>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5.7.4Web客户-服务器交互：TCP和HTTP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22) 借助于Bob便携机上的套接字， 现在(最终!) 准备向www.google.com发送字节了， Bob的浏览器生成包含要获取的URL的HTTP GET报文(2.2.3节) 。HTTP GET报文则写入套接字， 其中GET报文成为一个TCP报文段的载荷。该TCP报文段放置进一个数据报中，并交付到www.google.com，如前面步骤18~20所述。</a:t>
            </a:r>
            <a:endParaRPr lang="zh-CN" altLang="en-US" sz="2400"/>
          </a:p>
        </p:txBody>
      </p:sp>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5.7.4Web客户-服务器交互：TCP和HTTP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23)在www.google.com的HTTP服务器从TCP套接字读取HTTP</a:t>
            </a:r>
            <a:r>
              <a:rPr lang="en-US" altLang="zh-CN" sz="2400"/>
              <a:t> G</a:t>
            </a:r>
            <a:r>
              <a:rPr lang="zh-CN" altLang="en-US" sz="2400"/>
              <a:t>ET报文，生成一个HTTP响应报文(2.2节) ， 将请求的Web页内容放</a:t>
            </a:r>
            <a:r>
              <a:rPr lang="zh-CN" altLang="en-US" sz="2400">
                <a:sym typeface="+mn-ea"/>
              </a:rPr>
              <a:t>入</a:t>
            </a:r>
            <a:r>
              <a:rPr lang="zh-CN" altLang="en-US" sz="2400"/>
              <a:t>HTTP响应体中， 并将报文发送进TCP套接字中。</a:t>
            </a:r>
            <a:endParaRPr lang="zh-CN" altLang="en-US" sz="2400"/>
          </a:p>
        </p:txBody>
      </p:sp>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5.7.4Web客户-服务器交互：TCP和HTTP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24) 包含HTTP回答报文的数据报通过谷歌、Comcast和学校网络转发， 到达Bob便携机。Bob的Web浏览器程序从套接字读取HTTP响应， 从HTTP响应体中抽取Web网页的html， 并终于(最终!) 显示了Web网页。</a:t>
            </a:r>
            <a:endParaRPr lang="zh-CN" altLang="en-US" sz="2400"/>
          </a:p>
        </p:txBody>
      </p:sp>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5.7.4Web客户-服务器交互：TCP和HTTP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上面的场景已经涉及许多网络基础!如果你已经理解上面例子中的大多数或全部，则你也已经涵盖了许多基础知识，因为前面已经学过1.1节，其中我们谈道“本书的大部分内容与计算机网络协议有关”，并且你也许想知道一个协议实际是什么样子!上述例子看起来是尽可能详尽，我们已经忽略了一些可能的附加协议(例如，运行在学校网关路由器中的NAT， 到学校网络的无线接入， 接</a:t>
            </a:r>
            <a:r>
              <a:rPr lang="zh-CN" altLang="en-US" sz="2400">
                <a:sym typeface="+mn-ea"/>
              </a:rPr>
              <a:t>入</a:t>
            </a:r>
            <a:r>
              <a:rPr lang="zh-CN" altLang="en-US" sz="2400"/>
              <a:t>学校网络或对报文段或数据报加密的安全协议，网络管理协议) ， 以及人们将会在公共因特网中遇到的一些考虑(Web缓存， DNS等级体系)。我们将在本书的第二部分涉及一些这类主题和更多内容。</a:t>
            </a:r>
            <a:endParaRPr lang="zh-CN" altLang="en-US" sz="2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2.2.1 Http概况</a:t>
            </a:r>
            <a:endParaRPr sz="4000"/>
          </a:p>
        </p:txBody>
      </p:sp>
      <p:sp>
        <p:nvSpPr>
          <p:cNvPr id="3" name="内容占位符 2"/>
          <p:cNvSpPr/>
          <p:nvPr>
            <p:ph idx="1"/>
          </p:nvPr>
        </p:nvSpPr>
        <p:spPr/>
        <p:txBody>
          <a:bodyPr/>
          <a:p>
            <a:r>
              <a:rPr lang="zh-CN" altLang="en-US" sz="2400"/>
              <a:t>服务器向客户发送被请求的文件，而</a:t>
            </a:r>
            <a:r>
              <a:rPr lang="zh-CN" altLang="en-US" sz="2400">
                <a:solidFill>
                  <a:srgbClr val="FF0000"/>
                </a:solidFill>
              </a:rPr>
              <a:t>不存储</a:t>
            </a:r>
            <a:r>
              <a:rPr lang="zh-CN" altLang="en-US" sz="2400"/>
              <a:t>任何关于该客户的</a:t>
            </a:r>
            <a:r>
              <a:rPr lang="zh-CN" altLang="en-US" sz="2400">
                <a:solidFill>
                  <a:srgbClr val="FF0000"/>
                </a:solidFill>
              </a:rPr>
              <a:t>状态信息</a:t>
            </a:r>
            <a:r>
              <a:rPr lang="zh-CN" altLang="en-US" sz="2400"/>
              <a:t>。</a:t>
            </a:r>
            <a:endParaRPr lang="zh-CN" altLang="en-US" sz="2400"/>
          </a:p>
          <a:p>
            <a:endParaRPr lang="zh-CN" altLang="en-US" sz="2400"/>
          </a:p>
          <a:p>
            <a:r>
              <a:rPr lang="zh-CN" altLang="en-US" sz="2400"/>
              <a:t>假如某个特定的客户在短短的几秒钟内两次请求同一个对象，服务器并不会因为刚刚为该客户提供了该对象就不再做出反应，而是重新发送该对象，就像服务器已经完全忘记不久之前所做过的事一样。因为HTTP服务器并不保存关于客户的任何信息， 所以我们说</a:t>
            </a:r>
            <a:r>
              <a:rPr lang="zh-CN" altLang="en-US" sz="2400">
                <a:solidFill>
                  <a:srgbClr val="FF0000"/>
                </a:solidFill>
              </a:rPr>
              <a:t>HTTP是一个无状态协议</a:t>
            </a:r>
            <a:r>
              <a:rPr lang="zh-CN" altLang="en-US" sz="2400"/>
              <a:t>(stateless protocol) 。</a:t>
            </a:r>
            <a:endParaRPr lang="zh-CN" altLang="en-US" sz="2400"/>
          </a:p>
        </p:txBody>
      </p:sp>
    </p:spTree>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5.7.4Web客户-服务器交互：TCP和HTTP</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最后，我们注意到上述例子是一个综合、完整的例子，还观察了本书第一部分所学习过的许多协议的十分“具体的细节”。该例子更多地关注“怎样做”而不是“为什么做”。</a:t>
            </a:r>
            <a:endParaRPr lang="zh-CN" altLang="en-US" sz="2400"/>
          </a:p>
        </p:txBody>
      </p:sp>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第6章 无线网络和移动网络</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在电话技术领域，过去的15年可认为是</a:t>
            </a:r>
            <a:r>
              <a:rPr lang="zh-CN" altLang="en-US" sz="2400">
                <a:solidFill>
                  <a:srgbClr val="FF0000"/>
                </a:solidFill>
              </a:rPr>
              <a:t>蜂窝电话技术</a:t>
            </a:r>
            <a:r>
              <a:rPr lang="zh-CN" altLang="en-US" sz="2400"/>
              <a:t>的黄金发展期，全球范围的移动蜂窝电话用户数量从1993年的3400万增长到2011年的超过55亿，同时蜂窝电话用户数量现在也超过了固定电话用户数量。</a:t>
            </a:r>
            <a:endParaRPr lang="zh-CN" altLang="en-US" sz="2400"/>
          </a:p>
          <a:p>
            <a:pPr lvl="0"/>
            <a:endParaRPr lang="zh-CN" altLang="en-US" sz="2400"/>
          </a:p>
          <a:p>
            <a:pPr lvl="0"/>
            <a:r>
              <a:rPr lang="zh-CN" altLang="en-US" sz="2400"/>
              <a:t>蜂窝电话的许多优点是显而易见的，通过一个</a:t>
            </a:r>
            <a:r>
              <a:rPr lang="zh-CN" altLang="en-US" sz="2400">
                <a:solidFill>
                  <a:srgbClr val="FF0000"/>
                </a:solidFill>
              </a:rPr>
              <a:t>移动性强</a:t>
            </a:r>
            <a:r>
              <a:rPr lang="zh-CN" altLang="en-US" sz="2400"/>
              <a:t>、</a:t>
            </a:r>
            <a:r>
              <a:rPr lang="zh-CN" altLang="en-US" sz="2400">
                <a:solidFill>
                  <a:srgbClr val="FF0000"/>
                </a:solidFill>
              </a:rPr>
              <a:t>重量轻</a:t>
            </a:r>
            <a:r>
              <a:rPr lang="zh-CN" altLang="en-US" sz="2400"/>
              <a:t>的设备，能在任何地方、任何时间、无缝地接入全球电话网络。随着便携机、掌上机和智能手机的出现，以及它们随时、随地、无缝地接入全球因特网的承诺的实现，无线因特网设备的使用在不久的将来是否会出现类似的蓬勃发展呢?</a:t>
            </a:r>
            <a:endParaRPr lang="zh-CN" altLang="en-US" sz="2400"/>
          </a:p>
        </p:txBody>
      </p:sp>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第6章 无线网络和移动网络</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不管无线因特网设备未来如何增长，无线网络以及它们提供的移动相关服务显然已经展现在人们面前了。从网络的观点来说，由这些网络引发的挑战，特别是在数据链路层和网络层，与传统的有线网络的差别非常大，需要用单独一章(即本章)的篇幅来专门讨论无线网络和移动网络。</a:t>
            </a:r>
            <a:endParaRPr lang="zh-CN" altLang="en-US" sz="2400"/>
          </a:p>
        </p:txBody>
      </p:sp>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第6章 无线网络和移动网络</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在本章中，我们首先讨论移动用户、无线链路和网络，以及它们与所连接的更大网络(通常是有线网络)之间的关系。</a:t>
            </a:r>
            <a:endParaRPr lang="zh-CN" altLang="en-US" sz="2400"/>
          </a:p>
          <a:p>
            <a:pPr lvl="0"/>
            <a:endParaRPr lang="zh-CN" altLang="en-US" sz="2400"/>
          </a:p>
          <a:p>
            <a:pPr lvl="0"/>
            <a:r>
              <a:rPr lang="zh-CN" altLang="en-US" sz="2400"/>
              <a:t>我们将指出以下</a:t>
            </a:r>
            <a:r>
              <a:rPr lang="zh-CN" altLang="en-US" sz="2400">
                <a:solidFill>
                  <a:srgbClr val="FF0000"/>
                </a:solidFill>
              </a:rPr>
              <a:t>两方面的差别</a:t>
            </a:r>
            <a:r>
              <a:rPr lang="zh-CN" altLang="en-US" sz="2400"/>
              <a:t>：一个是在该网络中由通信链路的无线特性所带来的挑战，另一个是由这些无线链路使能的移动性。在无线和移动性之间进行区分非常重要，它使我们能更好地区分、标识和掌握在每个领域中的重要概念。</a:t>
            </a:r>
            <a:endParaRPr lang="zh-CN" altLang="en-US" sz="2400"/>
          </a:p>
        </p:txBody>
      </p:sp>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第6章 无线网络和移动网络</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值得注意的是，实际上在许多网络环境中，其中的网络结点是无线的而不是移动的(例如具有固定工作站和大显示器的无线家庭或办公网络)，而有限的移动性也并不要求用无线链路。当然，许多最让人激动的网络环境是那些让用户同时具有无线和移动性的网络环境。</a:t>
            </a:r>
            <a:endParaRPr lang="zh-CN" altLang="en-US" sz="2400"/>
          </a:p>
          <a:p>
            <a:pPr lvl="0"/>
            <a:endParaRPr lang="zh-CN" altLang="en-US" sz="2400"/>
          </a:p>
          <a:p>
            <a:pPr lvl="0"/>
            <a:r>
              <a:rPr lang="zh-CN" altLang="en-US" sz="2400"/>
              <a:t>例如在下列情况下，一个移动用户(不妨假设其正坐在汽车后座上) 维持一个IP语音呼叫和多个进行中的TCP连接， 同时又以每小时160公里的速度飞驰在高速公路上。正是在这种无线和移动的交集中，我们将会发现最有趣的技术挑战。</a:t>
            </a:r>
            <a:endParaRPr lang="zh-CN" altLang="en-US" sz="2400"/>
          </a:p>
        </p:txBody>
      </p:sp>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第6章 无线网络和移动网络</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首先我们将说明用于考虑无线通信和移动性的环境，该环境为无线(并可能是移动)的用户通过位于网络边缘的</a:t>
            </a:r>
            <a:r>
              <a:rPr lang="zh-CN" altLang="en-US" sz="2400">
                <a:solidFill>
                  <a:srgbClr val="FF0000"/>
                </a:solidFill>
              </a:rPr>
              <a:t>无线链路</a:t>
            </a:r>
            <a:r>
              <a:rPr lang="zh-CN" altLang="en-US" sz="2400"/>
              <a:t>连接进更大的网络基础设施中的网络。</a:t>
            </a:r>
            <a:endParaRPr lang="zh-CN" altLang="en-US" sz="2400"/>
          </a:p>
          <a:p>
            <a:pPr lvl="0"/>
            <a:endParaRPr lang="zh-CN" altLang="en-US" sz="2400"/>
          </a:p>
          <a:p>
            <a:pPr lvl="0"/>
            <a:r>
              <a:rPr lang="zh-CN" altLang="en-US" sz="2400"/>
              <a:t>然后在6.2节中， 我们考虑这种无线链路的特性， 还将包括一个对</a:t>
            </a:r>
            <a:r>
              <a:rPr lang="zh-CN" altLang="en-US" sz="2400">
                <a:solidFill>
                  <a:srgbClr val="FF0000"/>
                </a:solidFill>
              </a:rPr>
              <a:t>码分多址</a:t>
            </a:r>
            <a:r>
              <a:rPr lang="zh-CN" altLang="en-US" sz="2400"/>
              <a:t>接入(Code Division Multiple Access， CDMA) 的简要介绍。CDMA是一个在无线网络中经常使用的共享媒体接</a:t>
            </a:r>
            <a:r>
              <a:rPr lang="zh-CN" altLang="en-US" sz="2400">
                <a:sym typeface="+mn-ea"/>
              </a:rPr>
              <a:t>入</a:t>
            </a:r>
            <a:r>
              <a:rPr lang="zh-CN" altLang="en-US" sz="2400"/>
              <a:t>协议。在6.3节中， 我们将更为深入地分析</a:t>
            </a:r>
            <a:r>
              <a:rPr lang="zh-CN" altLang="en-US" sz="2400">
                <a:solidFill>
                  <a:srgbClr val="FF0000"/>
                </a:solidFill>
              </a:rPr>
              <a:t>IEEE 802.11</a:t>
            </a:r>
            <a:r>
              <a:rPr lang="zh-CN" altLang="en-US" sz="2400"/>
              <a:t>(WiFi) </a:t>
            </a:r>
            <a:r>
              <a:rPr lang="zh-CN" altLang="en-US" sz="2400">
                <a:solidFill>
                  <a:srgbClr val="FF0000"/>
                </a:solidFill>
              </a:rPr>
              <a:t>无线LAN标准</a:t>
            </a:r>
            <a:r>
              <a:rPr lang="zh-CN" altLang="en-US" sz="2400"/>
              <a:t>的链路级方面；同时我们还将对</a:t>
            </a:r>
            <a:r>
              <a:rPr lang="zh-CN" altLang="en-US" sz="2400">
                <a:solidFill>
                  <a:srgbClr val="FF0000"/>
                </a:solidFill>
              </a:rPr>
              <a:t>蓝牙</a:t>
            </a:r>
            <a:r>
              <a:rPr lang="zh-CN" altLang="en-US" sz="2400"/>
              <a:t>和其他无线个人域网络做简要描述。</a:t>
            </a:r>
            <a:endParaRPr lang="zh-CN" altLang="en-US" sz="2400"/>
          </a:p>
        </p:txBody>
      </p:sp>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第6章 无线网络和移动网络</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在6.4节中，我们概述</a:t>
            </a:r>
            <a:r>
              <a:rPr lang="zh-CN" altLang="en-US" sz="2400">
                <a:solidFill>
                  <a:srgbClr val="FF0000"/>
                </a:solidFill>
              </a:rPr>
              <a:t>蜂窝因特网接入</a:t>
            </a:r>
            <a:r>
              <a:rPr lang="zh-CN" altLang="en-US" sz="2400"/>
              <a:t>，其中包括</a:t>
            </a:r>
            <a:r>
              <a:rPr lang="zh-CN" altLang="en-US" sz="2400">
                <a:solidFill>
                  <a:srgbClr val="FF0000"/>
                </a:solidFill>
              </a:rPr>
              <a:t>3G</a:t>
            </a:r>
            <a:r>
              <a:rPr lang="zh-CN" altLang="en-US" sz="2400"/>
              <a:t>和正在兴起的</a:t>
            </a:r>
            <a:r>
              <a:rPr lang="zh-CN" altLang="en-US" sz="2400">
                <a:solidFill>
                  <a:srgbClr val="FF0000"/>
                </a:solidFill>
              </a:rPr>
              <a:t>4G技术</a:t>
            </a:r>
            <a:r>
              <a:rPr lang="zh-CN" altLang="en-US" sz="2400"/>
              <a:t>，它们能够同时提供语音和高速因特网接</a:t>
            </a:r>
            <a:r>
              <a:rPr lang="zh-CN" altLang="en-US" sz="2400">
                <a:sym typeface="+mn-ea"/>
              </a:rPr>
              <a:t>入</a:t>
            </a:r>
            <a:r>
              <a:rPr lang="zh-CN" altLang="en-US" sz="2400"/>
              <a:t>。</a:t>
            </a:r>
            <a:endParaRPr lang="zh-CN" altLang="en-US" sz="2400"/>
          </a:p>
          <a:p>
            <a:pPr lvl="0"/>
            <a:r>
              <a:rPr lang="zh-CN" altLang="en-US" sz="2400"/>
              <a:t>在6.5节，我们将注意力转向</a:t>
            </a:r>
            <a:r>
              <a:rPr lang="zh-CN" altLang="en-US" sz="2400">
                <a:solidFill>
                  <a:srgbClr val="FF0000"/>
                </a:solidFill>
              </a:rPr>
              <a:t>移动性</a:t>
            </a:r>
            <a:r>
              <a:rPr lang="zh-CN" altLang="en-US" sz="2400"/>
              <a:t>，关注于移动用户的定位问题、对移动用户的路由选择以及“切换”(handing off) 移动用户(即在网络中从一个接入点动态地移动到另一点的用户) 等问题。</a:t>
            </a:r>
            <a:endParaRPr lang="zh-CN" altLang="en-US" sz="2400"/>
          </a:p>
          <a:p>
            <a:pPr lvl="0"/>
            <a:endParaRPr lang="zh-CN" altLang="en-US" sz="2400"/>
          </a:p>
          <a:p>
            <a:pPr lvl="0"/>
            <a:r>
              <a:rPr lang="zh-CN" altLang="en-US" sz="2400"/>
              <a:t>我们将在6.6节和6.7节中分别考察在</a:t>
            </a:r>
            <a:r>
              <a:rPr lang="zh-CN" altLang="en-US" sz="2400">
                <a:solidFill>
                  <a:srgbClr val="FF0000"/>
                </a:solidFill>
              </a:rPr>
              <a:t>移动IP标准</a:t>
            </a:r>
            <a:r>
              <a:rPr lang="zh-CN" altLang="en-US" sz="2400"/>
              <a:t>和</a:t>
            </a:r>
            <a:r>
              <a:rPr lang="zh-CN" altLang="en-US" sz="2400">
                <a:solidFill>
                  <a:srgbClr val="FF0000"/>
                </a:solidFill>
              </a:rPr>
              <a:t>GSM</a:t>
            </a:r>
            <a:r>
              <a:rPr lang="zh-CN" altLang="en-US" sz="2400"/>
              <a:t>中是如何实现这些移动服务的。</a:t>
            </a:r>
            <a:endParaRPr lang="zh-CN" altLang="en-US" sz="2400"/>
          </a:p>
          <a:p>
            <a:pPr lvl="0"/>
            <a:endParaRPr lang="zh-CN" altLang="en-US" sz="2400"/>
          </a:p>
          <a:p>
            <a:pPr lvl="0"/>
            <a:r>
              <a:rPr lang="zh-CN" altLang="en-US" sz="2400"/>
              <a:t>最后，我们将在6.8节中考虑无线链路和移动性对运输层协议和网络应用程序的影响。</a:t>
            </a:r>
            <a:endParaRPr lang="zh-CN" altLang="en-US" sz="2400"/>
          </a:p>
        </p:txBody>
      </p:sp>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图6-1显示了我们将要讨论无线数据通信和移动性主题的环境。为使讨论具有一般性以覆盖各种各样的网络， 将包括像</a:t>
            </a:r>
            <a:r>
              <a:rPr lang="zh-CN" altLang="en-US" sz="2400">
                <a:solidFill>
                  <a:srgbClr val="FF0000"/>
                </a:solidFill>
              </a:rPr>
              <a:t>IEEE 802.11</a:t>
            </a:r>
            <a:r>
              <a:rPr lang="zh-CN" altLang="en-US" sz="2400"/>
              <a:t>这样的无线局域网和像3G网络这样的蜂窝网络来开始我们的讨论；然后在后续各节中，我们将对特定的</a:t>
            </a:r>
            <a:r>
              <a:rPr lang="zh-CN" altLang="en-US" sz="2400">
                <a:solidFill>
                  <a:srgbClr val="FF0000"/>
                </a:solidFill>
              </a:rPr>
              <a:t>无线体系结构</a:t>
            </a:r>
            <a:r>
              <a:rPr lang="zh-CN" altLang="en-US" sz="2400"/>
              <a:t>进行更加详细的讨论。我们在无线网络中能够指出下列要素：</a:t>
            </a:r>
            <a:endParaRPr lang="zh-CN" altLang="en-US" sz="2400"/>
          </a:p>
        </p:txBody>
      </p:sp>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solidFill>
                  <a:srgbClr val="FF0000"/>
                </a:solidFill>
              </a:rPr>
              <a:t>无线主机</a:t>
            </a:r>
            <a:r>
              <a:rPr lang="zh-CN" altLang="en-US" sz="2400"/>
              <a:t>。如同在有线网络中一样，主机是运行应用程序的端系统设备。无线主机(wireless host) 可以是便携机、掌上机、智能手机或者桌面计算机。主机本身可能移动，也可能不移动。</a:t>
            </a:r>
            <a:endParaRPr lang="zh-CN" altLang="en-US" sz="2400"/>
          </a:p>
        </p:txBody>
      </p:sp>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solidFill>
                  <a:srgbClr val="FF0000"/>
                </a:solidFill>
              </a:rPr>
              <a:t>无线链路</a:t>
            </a:r>
            <a:r>
              <a:rPr lang="zh-CN" altLang="en-US" sz="2400"/>
              <a:t>。主机通过</a:t>
            </a:r>
            <a:r>
              <a:rPr lang="zh-CN" altLang="en-US" sz="2400">
                <a:solidFill>
                  <a:srgbClr val="FF0000"/>
                </a:solidFill>
              </a:rPr>
              <a:t>无线通信链路</a:t>
            </a:r>
            <a:r>
              <a:rPr lang="zh-CN" altLang="en-US" sz="2400"/>
              <a:t>(wireless communication link) 连接到一个</a:t>
            </a:r>
            <a:r>
              <a:rPr lang="zh-CN" altLang="en-US" sz="2400">
                <a:solidFill>
                  <a:srgbClr val="FF0000"/>
                </a:solidFill>
              </a:rPr>
              <a:t>基站</a:t>
            </a:r>
            <a:r>
              <a:rPr lang="zh-CN" altLang="en-US" sz="2400"/>
              <a:t>(定义见下文)或者另一台无线主机。不同的无线链路技术具有</a:t>
            </a:r>
            <a:r>
              <a:rPr lang="zh-CN" altLang="en-US" sz="2400">
                <a:solidFill>
                  <a:srgbClr val="FF0000"/>
                </a:solidFill>
              </a:rPr>
              <a:t>不同的传输速率</a:t>
            </a:r>
            <a:r>
              <a:rPr lang="zh-CN" altLang="en-US" sz="2400"/>
              <a:t>和能够传输</a:t>
            </a:r>
            <a:r>
              <a:rPr lang="zh-CN" altLang="en-US" sz="2400">
                <a:solidFill>
                  <a:srgbClr val="FF0000"/>
                </a:solidFill>
              </a:rPr>
              <a:t>不同的距离</a:t>
            </a:r>
            <a:r>
              <a:rPr lang="zh-CN" altLang="en-US" sz="2400"/>
              <a:t>。</a:t>
            </a:r>
            <a:endParaRPr lang="zh-CN" altLang="en-US" sz="2400"/>
          </a:p>
          <a:p>
            <a:pPr lvl="0"/>
            <a:endParaRPr lang="zh-CN" altLang="en-US" sz="2400"/>
          </a:p>
          <a:p>
            <a:pPr lvl="0"/>
            <a:r>
              <a:rPr lang="zh-CN" altLang="en-US" sz="2400"/>
              <a:t>图6-2显示了较为流行的无线链路标准的两种主要特性(覆盖区域和链路速率)。(该图仅表示了提供这些特性的大致概念。例如，这些类型中的某些网络现在正在部署，某些链路速率取决于距离、信道条件和在无线网络中的用户数量，能够比显示的值更高或更低些。)我们将在本章的前半部分讨论这些标准。在6.2节中，我们也考虑其他无线链路特性(如它们的比特差错率及其原因)。</a:t>
            </a:r>
            <a:endParaRPr lang="zh-CN" altLang="en-US" sz="2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2.2.1 Http概况</a:t>
            </a:r>
            <a:endParaRPr sz="4000"/>
          </a:p>
        </p:txBody>
      </p:sp>
      <p:sp>
        <p:nvSpPr>
          <p:cNvPr id="3" name="内容占位符 2"/>
          <p:cNvSpPr/>
          <p:nvPr>
            <p:ph idx="1"/>
          </p:nvPr>
        </p:nvSpPr>
        <p:spPr/>
        <p:txBody>
          <a:bodyPr/>
          <a:p>
            <a:r>
              <a:rPr lang="zh-CN" altLang="en-US" sz="2400"/>
              <a:t>Web使用了</a:t>
            </a:r>
            <a:r>
              <a:rPr lang="en-US" altLang="zh-CN" sz="2400">
                <a:solidFill>
                  <a:srgbClr val="FF0000"/>
                </a:solidFill>
              </a:rPr>
              <a:t>C/S</a:t>
            </a:r>
            <a:r>
              <a:rPr lang="zh-CN" altLang="en-US" sz="2400"/>
              <a:t>应用程序体系结构。Web服务器总是打开的， 具有一个固定的IP地址，且它服务于可能来自数以百万计的不同浏览器的请求。</a:t>
            </a:r>
            <a:endParaRPr lang="zh-CN" altLang="en-US" sz="2400"/>
          </a:p>
        </p:txBody>
      </p:sp>
      <p:pic>
        <p:nvPicPr>
          <p:cNvPr id="4" name="图片 3"/>
          <p:cNvPicPr>
            <a:picLocks noChangeAspect="1"/>
          </p:cNvPicPr>
          <p:nvPr/>
        </p:nvPicPr>
        <p:blipFill>
          <a:blip r:embed="rId1"/>
          <a:stretch>
            <a:fillRect/>
          </a:stretch>
        </p:blipFill>
        <p:spPr>
          <a:xfrm>
            <a:off x="2555875" y="2780665"/>
            <a:ext cx="3938905" cy="3846830"/>
          </a:xfrm>
          <a:prstGeom prst="rect">
            <a:avLst/>
          </a:prstGeom>
        </p:spPr>
      </p:pic>
    </p:spTree>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2247900" y="1433195"/>
            <a:ext cx="4648200" cy="3990975"/>
          </a:xfrm>
          <a:prstGeom prst="rect">
            <a:avLst/>
          </a:prstGeom>
        </p:spPr>
      </p:pic>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5" name="图片 4"/>
          <p:cNvPicPr>
            <a:picLocks noChangeAspect="1"/>
          </p:cNvPicPr>
          <p:nvPr/>
        </p:nvPicPr>
        <p:blipFill>
          <a:blip r:embed="rId1"/>
          <a:stretch>
            <a:fillRect/>
          </a:stretch>
        </p:blipFill>
        <p:spPr>
          <a:xfrm>
            <a:off x="2118995" y="1695450"/>
            <a:ext cx="4905375" cy="3467100"/>
          </a:xfrm>
          <a:prstGeom prst="rect">
            <a:avLst/>
          </a:prstGeom>
        </p:spPr>
      </p:pic>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在图6-1中，无线链路将位于网络边缘的主机连接到更大的网络基础设施中。我们要马上补充的是，无线链路有时同样应用在一个网络中以连接路由器、交换机和其他网络设备。</a:t>
            </a:r>
            <a:endParaRPr lang="zh-CN" altLang="en-US" sz="2400"/>
          </a:p>
          <a:p>
            <a:pPr lvl="0"/>
            <a:endParaRPr lang="zh-CN" altLang="en-US" sz="2400"/>
          </a:p>
          <a:p>
            <a:pPr lvl="0"/>
            <a:r>
              <a:rPr lang="zh-CN" altLang="en-US" sz="2400"/>
              <a:t>然而，在本章中我们关注的焦点是</a:t>
            </a:r>
            <a:r>
              <a:rPr lang="zh-CN" altLang="en-US" sz="2400">
                <a:solidFill>
                  <a:srgbClr val="FF0000"/>
                </a:solidFill>
              </a:rPr>
              <a:t>无线通信在网络边缘的应用</a:t>
            </a:r>
            <a:r>
              <a:rPr lang="zh-CN" altLang="en-US" sz="2400"/>
              <a:t>，因为许多最为振奋人心的技术挑战和多数增长就发生在这里。</a:t>
            </a:r>
            <a:endParaRPr lang="zh-CN" altLang="en-US" sz="2400"/>
          </a:p>
        </p:txBody>
      </p:sp>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solidFill>
                  <a:srgbClr val="FF0000"/>
                </a:solidFill>
              </a:rPr>
              <a:t>基站</a:t>
            </a:r>
            <a:r>
              <a:rPr lang="zh-CN" altLang="en-US" sz="2400"/>
              <a:t>。基站(basestation) 是无线网络基础设施的一个关键部分。与无线主机和无线链路不同，基站在有线网络中没有明确的对应设备。它负责向与之关联的无线主机发送数据和从主机那里接收数据(例如分组)。基站通常负责协调与之相关联的多个无线主机的传输。</a:t>
            </a:r>
            <a:endParaRPr lang="zh-CN" altLang="en-US" sz="2400"/>
          </a:p>
          <a:p>
            <a:pPr lvl="0"/>
            <a:endParaRPr lang="zh-CN" altLang="en-US" sz="2400"/>
          </a:p>
          <a:p>
            <a:pPr lvl="0"/>
            <a:r>
              <a:rPr lang="zh-CN" altLang="en-US" sz="2400"/>
              <a:t>当我们说一台无线主机与某基站“相关联”时，则是指：①该主机位于该基站的无线通信覆盖范围内；②该主机使用该基站中继它(该主机) 和更大网络之间的数据。蜂窝网络中的</a:t>
            </a:r>
            <a:r>
              <a:rPr lang="zh-CN" altLang="en-US" sz="2400">
                <a:solidFill>
                  <a:srgbClr val="FF0000"/>
                </a:solidFill>
              </a:rPr>
              <a:t>蜂窝塔</a:t>
            </a:r>
            <a:r>
              <a:rPr lang="zh-CN" altLang="en-US" sz="2400"/>
              <a:t>(cell tower) 和802.11无线LAN中的接入点(access point)都是基站的例子。</a:t>
            </a:r>
            <a:endParaRPr lang="zh-CN" altLang="en-US" sz="2400"/>
          </a:p>
        </p:txBody>
      </p:sp>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在图6-1中，基站与更大网络相连(如因特网、公司或家庭网、或电话网)，因此这种连接在无线主机和与之通信的其他部分之间起着链路层中继的作用。</a:t>
            </a:r>
            <a:endParaRPr lang="zh-CN" altLang="en-US" sz="2400"/>
          </a:p>
        </p:txBody>
      </p:sp>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与基站关联的主机通常被称为以</a:t>
            </a:r>
            <a:r>
              <a:rPr lang="zh-CN" altLang="en-US" sz="2400">
                <a:solidFill>
                  <a:srgbClr val="FF0000"/>
                </a:solidFill>
              </a:rPr>
              <a:t>基础设施模式</a:t>
            </a:r>
            <a:r>
              <a:rPr lang="zh-CN" altLang="en-US" sz="2400"/>
              <a:t>(infrastructure mode) 运行， 因为所有传统的网络服务(如地址分配和路由选择)都由网络向通过基站相连的主机提供。在</a:t>
            </a:r>
            <a:r>
              <a:rPr lang="zh-CN" altLang="en-US" sz="2400">
                <a:solidFill>
                  <a:srgbClr val="FF0000"/>
                </a:solidFill>
              </a:rPr>
              <a:t>自组织网络</a:t>
            </a:r>
            <a:r>
              <a:rPr lang="zh-CN" altLang="en-US" sz="2400"/>
              <a:t>(adhoc network) 中， 无线主机没有这样的基础设施与之相连。在没有这样的基础设施的情况下， 主机本身必须提供诸如路由选择、地址分配、类似于DNS的名字转换等服务。</a:t>
            </a:r>
            <a:endParaRPr lang="zh-CN" altLang="en-US" sz="2400"/>
          </a:p>
        </p:txBody>
      </p:sp>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当一台移动主机移动超出一个基站的</a:t>
            </a:r>
            <a:r>
              <a:rPr lang="zh-CN" altLang="en-US" sz="2400">
                <a:solidFill>
                  <a:srgbClr val="FF0000"/>
                </a:solidFill>
              </a:rPr>
              <a:t>覆盖范围</a:t>
            </a:r>
            <a:r>
              <a:rPr lang="zh-CN" altLang="en-US" sz="2400"/>
              <a:t>而到达另一个基站的覆盖范围后，它将改变其接入到更大网络的连接点(即改变与之相关联的基站) ， 这一过程称作</a:t>
            </a:r>
            <a:r>
              <a:rPr lang="zh-CN" altLang="en-US" sz="2400">
                <a:solidFill>
                  <a:srgbClr val="FF0000"/>
                </a:solidFill>
              </a:rPr>
              <a:t>切换</a:t>
            </a:r>
            <a:r>
              <a:rPr lang="zh-CN" altLang="en-US" sz="2400"/>
              <a:t>(handoff) 。这种移动性引发了许多具有挑战性的问题。如果一台主机可以移动， 那么如何找到它在网络中的当前位置，从而使得数据可以向该移动主机转发?如果一台主机可以位于许多可能位置中的一个， 那么如何进行编址?如果主机在一个TCP连接或者电话呼叫期间移动，数据如何路由选择而使连接保持不中断?这些以及许多(许多!)其他问题使得无线网络和移动网络成为一个让人振奋的网络研究领域。</a:t>
            </a:r>
            <a:endParaRPr lang="zh-CN" altLang="en-US" sz="2400"/>
          </a:p>
        </p:txBody>
      </p:sp>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solidFill>
                  <a:srgbClr val="FF0000"/>
                </a:solidFill>
              </a:rPr>
              <a:t>网络基础设施</a:t>
            </a:r>
            <a:r>
              <a:rPr lang="zh-CN" altLang="en-US" sz="2400"/>
              <a:t>。这是无线主机希望与之进行通信的更大网络</a:t>
            </a:r>
            <a:endParaRPr lang="zh-CN" altLang="en-US" sz="2400"/>
          </a:p>
        </p:txBody>
      </p:sp>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讨论完无线网络的构件以后，我们注意到这些构件能够以多种不同方式组合以形成不同类型的无线网络。当阅读本章，或阅读/学习本书之外的更多有关无线网络的内容时，你可能发现对这些无线网络类型进行分类的方法是有用的。</a:t>
            </a:r>
            <a:endParaRPr lang="zh-CN" altLang="en-US" sz="2400"/>
          </a:p>
          <a:p>
            <a:pPr lvl="0"/>
            <a:endParaRPr lang="zh-CN" altLang="en-US" sz="2400"/>
          </a:p>
          <a:p>
            <a:pPr lvl="0"/>
            <a:r>
              <a:rPr lang="zh-CN" altLang="en-US" sz="2400"/>
              <a:t>在最高层次，我们能够根据</a:t>
            </a:r>
            <a:r>
              <a:rPr lang="zh-CN" altLang="en-US" sz="2400">
                <a:solidFill>
                  <a:srgbClr val="FF0000"/>
                </a:solidFill>
              </a:rPr>
              <a:t>两个准则来对无线网络分类</a:t>
            </a:r>
            <a:r>
              <a:rPr lang="zh-CN" altLang="en-US" sz="2400"/>
              <a:t>：①在该无线网络中的分组是否跨越了一个无线跳或多个无线跳；②网络中是否有诸如基站这样的基础设施。</a:t>
            </a:r>
            <a:endParaRPr lang="zh-CN" altLang="en-US" sz="2400"/>
          </a:p>
        </p:txBody>
      </p:sp>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1"/>
            <a:r>
              <a:rPr lang="zh-CN" altLang="en-US" sz="2100">
                <a:solidFill>
                  <a:srgbClr val="FF0000"/>
                </a:solidFill>
              </a:rPr>
              <a:t>单跳，基于基础设施</a:t>
            </a:r>
            <a:r>
              <a:rPr lang="zh-CN" altLang="en-US" sz="2100"/>
              <a:t>。这些网络具有与较大的有线网络(如因特网)连接的基站。此外，该基站与无线主机之间的所有通信都经过一个无线跳。你在教室、咖啡屋或图书馆中所使用的802.11网络，以及我们将很快学习的3G蜂窝网络都属于这种类型。</a:t>
            </a:r>
            <a:endParaRPr lang="zh-CN" altLang="en-US" sz="2100"/>
          </a:p>
          <a:p>
            <a:pPr lvl="1"/>
            <a:endParaRPr lang="zh-CN" altLang="en-US" sz="2100"/>
          </a:p>
          <a:p>
            <a:pPr lvl="1"/>
            <a:r>
              <a:rPr lang="zh-CN" altLang="en-US" sz="2100">
                <a:solidFill>
                  <a:srgbClr val="FF0000"/>
                </a:solidFill>
              </a:rPr>
              <a:t>单跳，无基础设施</a:t>
            </a:r>
            <a:r>
              <a:rPr lang="zh-CN" altLang="en-US" sz="2100"/>
              <a:t>。在这些网络中，不存在与无线网络相连的基站。然而，如我们将要见到的那样，在这种单跳网络中的一个结点可以协调其他结点的传输。蓝牙网络(我们将在6.3.6节学习)和具有自组织模式的802.11网络是单跳、无基础设施的网络。</a:t>
            </a:r>
            <a:endParaRPr lang="zh-CN" altLang="en-US" sz="21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2.2.2 非持续连接和持续连接</a:t>
            </a:r>
            <a:endParaRPr sz="4000"/>
          </a:p>
        </p:txBody>
      </p:sp>
      <p:sp>
        <p:nvSpPr>
          <p:cNvPr id="3" name="内容占位符 2"/>
          <p:cNvSpPr/>
          <p:nvPr>
            <p:ph idx="1"/>
          </p:nvPr>
        </p:nvSpPr>
        <p:spPr/>
        <p:txBody>
          <a:bodyPr/>
          <a:p>
            <a:r>
              <a:rPr sz="2400"/>
              <a:t>在许多因特网应用程序中，客户和服务器在一个相当长的时间范围内通信，其中客户发出一系列请求并且服务器对每个请求进行响应。</a:t>
            </a:r>
            <a:endParaRPr sz="2400"/>
          </a:p>
          <a:p>
            <a:endParaRPr sz="2400"/>
          </a:p>
          <a:p>
            <a:r>
              <a:rPr sz="2400"/>
              <a:t>依据应用程序以及该应用程序的使用方式，这一系列请求可以以规则的间隔周期性地或者间断性地一个接一个发出。当这种客户-服务器的交互是经TCP进行的， 应用程序的研制者就需要做一个重要决定， 即每个请求/响应对是经一个单独的TCP连接发送， 还是所有的请求及其响应经相同的TCP连接发送呢?</a:t>
            </a:r>
            <a:endParaRPr sz="2400"/>
          </a:p>
        </p:txBody>
      </p:sp>
    </p:spTree>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1"/>
            <a:r>
              <a:rPr lang="zh-CN" altLang="en-US" sz="2100">
                <a:solidFill>
                  <a:srgbClr val="FF0000"/>
                </a:solidFill>
              </a:rPr>
              <a:t>多跳，基于基础设施</a:t>
            </a:r>
            <a:r>
              <a:rPr lang="zh-CN" altLang="en-US" sz="2100"/>
              <a:t>。在这些网络中，一个基站表现为以有线方式与较大网络相连。然而，某种无线结点为了经该基站通信，可能不得不通过其他无线结点中继它们的通信。某些无线传感网络和所谓</a:t>
            </a:r>
            <a:r>
              <a:rPr lang="zh-CN" altLang="en-US" sz="2100">
                <a:solidFill>
                  <a:srgbClr val="FF0000"/>
                </a:solidFill>
              </a:rPr>
              <a:t>无线网状网络</a:t>
            </a:r>
            <a:r>
              <a:rPr lang="zh-CN" altLang="en-US" sz="2100"/>
              <a:t>(wireless mesh network) 就属于这种类型。</a:t>
            </a:r>
            <a:endParaRPr lang="zh-CN" altLang="en-US" sz="2100"/>
          </a:p>
          <a:p>
            <a:pPr lvl="1"/>
            <a:endParaRPr lang="zh-CN" altLang="en-US" sz="2100">
              <a:solidFill>
                <a:srgbClr val="FF0000"/>
              </a:solidFill>
            </a:endParaRPr>
          </a:p>
          <a:p>
            <a:pPr lvl="1"/>
            <a:r>
              <a:rPr lang="zh-CN" altLang="en-US" sz="2100">
                <a:solidFill>
                  <a:srgbClr val="FF0000"/>
                </a:solidFill>
              </a:rPr>
              <a:t>多跳，无基础设施</a:t>
            </a:r>
            <a:r>
              <a:rPr lang="zh-CN" altLang="en-US" sz="2100"/>
              <a:t>。在这些网络中没有基站，并且结点为了到达目的地可能必须在几个其他无线结点之间中继报文。结点也可能是移动的，在多个结点中改变连接关系， 一类网络被称为</a:t>
            </a:r>
            <a:r>
              <a:rPr lang="zh-CN" altLang="en-US" sz="2100">
                <a:solidFill>
                  <a:srgbClr val="FF0000"/>
                </a:solidFill>
              </a:rPr>
              <a:t>移动自组织网络</a:t>
            </a:r>
            <a:r>
              <a:rPr lang="zh-CN" altLang="en-US" sz="2100"/>
              <a:t>(mobile adhoc network，</a:t>
            </a:r>
            <a:r>
              <a:rPr lang="zh-CN" altLang="en-US" sz="2100">
                <a:solidFill>
                  <a:srgbClr val="FF0000"/>
                </a:solidFill>
              </a:rPr>
              <a:t> MANET</a:t>
            </a:r>
            <a:r>
              <a:rPr lang="zh-CN" altLang="en-US" sz="2100"/>
              <a:t>) 。如果该移动结点是车载的， 该网络是</a:t>
            </a:r>
            <a:r>
              <a:rPr lang="zh-CN" altLang="en-US" sz="2100">
                <a:solidFill>
                  <a:srgbClr val="FF0000"/>
                </a:solidFill>
              </a:rPr>
              <a:t>车载自组织网络</a:t>
            </a:r>
            <a:r>
              <a:rPr lang="zh-CN" altLang="en-US" sz="2100"/>
              <a:t>(vehicular adhoc network，VAN ET) 。如你可能想象的那样， 为这种网络开发协议是一种挑战， 这是许多进行中的研究主题。</a:t>
            </a:r>
            <a:endParaRPr lang="zh-CN" altLang="en-US" sz="2100"/>
          </a:p>
        </p:txBody>
      </p:sp>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6.1概述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在本章中，我们将把主要</a:t>
            </a:r>
            <a:r>
              <a:rPr lang="zh-CN" altLang="en-US" sz="2400">
                <a:solidFill>
                  <a:srgbClr val="FF0000"/>
                </a:solidFill>
              </a:rPr>
              <a:t>学习内容限制在单跳网络</a:t>
            </a:r>
            <a:r>
              <a:rPr lang="zh-CN" altLang="en-US" sz="2400"/>
              <a:t>，并且大多数是</a:t>
            </a:r>
            <a:r>
              <a:rPr lang="zh-CN" altLang="en-US" sz="2400">
                <a:solidFill>
                  <a:srgbClr val="FF0000"/>
                </a:solidFill>
              </a:rPr>
              <a:t>基于基础设施</a:t>
            </a:r>
            <a:r>
              <a:rPr lang="zh-CN" altLang="en-US" sz="2400"/>
              <a:t>的网络。</a:t>
            </a:r>
            <a:endParaRPr lang="zh-CN" altLang="en-US" sz="2400"/>
          </a:p>
          <a:p>
            <a:pPr lvl="0"/>
            <a:endParaRPr lang="zh-CN" altLang="en-US" sz="2400"/>
          </a:p>
          <a:p>
            <a:pPr lvl="0"/>
            <a:r>
              <a:rPr lang="zh-CN" altLang="en-US" sz="2400"/>
              <a:t>现在我们更深一步地研究无线网络和移动网络面对的挑战。我们将首先讨论单独的无线链路，而在本章稍后部分讨论移动性。</a:t>
            </a:r>
            <a:endParaRPr lang="zh-CN" altLang="en-US" sz="2400"/>
          </a:p>
        </p:txBody>
      </p:sp>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6.2 无线链路和网络特征</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我们开始考虑用一台有线以太网交换机互联主机的一个简单有线网络，如一个家庭网络(参见5.4节)。如果我们用无线802.11网络代替该有线以太网，用无线网络接口代替主机的有线以太网接口，用接</a:t>
            </a:r>
            <a:r>
              <a:rPr lang="zh-CN" altLang="en-US" sz="2400">
                <a:sym typeface="+mn-ea"/>
              </a:rPr>
              <a:t>入</a:t>
            </a:r>
            <a:r>
              <a:rPr lang="zh-CN" altLang="en-US" sz="2400"/>
              <a:t>点代替以太网交换机，但实际上在网络层及其以上层次中不需要有任何变化。这提示我们当寻找有线和无线网络的重要区别时，应该</a:t>
            </a:r>
            <a:r>
              <a:rPr lang="zh-CN" altLang="en-US" sz="2400">
                <a:solidFill>
                  <a:srgbClr val="FF0000"/>
                </a:solidFill>
              </a:rPr>
              <a:t>重点关注链路层</a:t>
            </a:r>
            <a:r>
              <a:rPr lang="zh-CN" altLang="en-US" sz="2400"/>
              <a:t>。我们的确能够发现有线链路和无线链路间的许多重要区别：</a:t>
            </a:r>
            <a:endParaRPr lang="zh-CN" altLang="en-US" sz="2400"/>
          </a:p>
          <a:p>
            <a:pPr lvl="1"/>
            <a:r>
              <a:rPr lang="zh-CN" altLang="en-US" sz="2100">
                <a:solidFill>
                  <a:srgbClr val="FF0000"/>
                </a:solidFill>
              </a:rPr>
              <a:t>递减的信号强度</a:t>
            </a:r>
            <a:r>
              <a:rPr lang="zh-CN" altLang="en-US" sz="2100"/>
              <a:t>。电磁波在穿过物体(如无线电信号穿过墙壁)时强度将减弱。即使在自由空间中，信号仍将扩散，这使得信号强度随着发送方和接收方</a:t>
            </a:r>
            <a:r>
              <a:rPr lang="zh-CN" altLang="en-US" sz="2100">
                <a:solidFill>
                  <a:srgbClr val="FF0000"/>
                </a:solidFill>
              </a:rPr>
              <a:t>距离的增加而减弱</a:t>
            </a:r>
            <a:r>
              <a:rPr lang="zh-CN" altLang="en-US" sz="2100"/>
              <a:t>(有时称其为路径损耗(path loss) ) 。</a:t>
            </a:r>
            <a:endParaRPr lang="zh-CN" altLang="en-US" sz="2100"/>
          </a:p>
        </p:txBody>
      </p:sp>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6.2 无线链路和网络特征</a:t>
            </a:r>
            <a:endParaRPr lang="zh-CN" altLang="en-US" sz="3200">
              <a:sym typeface="+mn-ea"/>
            </a:endParaRPr>
          </a:p>
        </p:txBody>
      </p:sp>
      <p:sp>
        <p:nvSpPr>
          <p:cNvPr id="3" name="内容占位符 2"/>
          <p:cNvSpPr/>
          <p:nvPr>
            <p:ph idx="1"/>
          </p:nvPr>
        </p:nvSpPr>
        <p:spPr>
          <a:xfrm>
            <a:off x="457200" y="1201420"/>
            <a:ext cx="8229600" cy="4925060"/>
          </a:xfrm>
        </p:spPr>
        <p:txBody>
          <a:bodyPr/>
          <a:p>
            <a:pPr lvl="1"/>
            <a:r>
              <a:rPr lang="zh-CN" altLang="en-US" sz="2100">
                <a:solidFill>
                  <a:srgbClr val="FF0000"/>
                </a:solidFill>
              </a:rPr>
              <a:t>来自其他源的干扰</a:t>
            </a:r>
            <a:r>
              <a:rPr lang="zh-CN" altLang="en-US" sz="2100"/>
              <a:t>。在同一个频段发送信号的电波源将相互干扰。例如， 2.4GHz无线电话和802.11b无线LAN在相同的频段中传输。因此， 802.11b无线LAN用户若同时利用2.4GHz无线电话通信， 将会导致网络和电话都不会工作得特别好。除了来自发送源的干扰，环境中的电磁噪声(如附近的电动机、微波)也能形成干扰。</a:t>
            </a:r>
            <a:endParaRPr lang="zh-CN" altLang="en-US" sz="2100"/>
          </a:p>
          <a:p>
            <a:pPr lvl="1"/>
            <a:endParaRPr lang="zh-CN" altLang="en-US" sz="2100"/>
          </a:p>
          <a:p>
            <a:pPr lvl="1"/>
            <a:r>
              <a:rPr lang="zh-CN" altLang="en-US" sz="2100">
                <a:solidFill>
                  <a:srgbClr val="FF0000"/>
                </a:solidFill>
              </a:rPr>
              <a:t>多径传播</a:t>
            </a:r>
            <a:r>
              <a:rPr lang="zh-CN" altLang="en-US" sz="2100"/>
              <a:t>。当电磁波的一部分受物体和地面反射，在发送方和接收方之间走了不同长度的路径， 则会出现多径传播(multipath propagation) 。这使得接收方收到的信号变得模糊。位于发送方和接收方之间的移动物体可导致多径传播随时间而改变。</a:t>
            </a:r>
            <a:endParaRPr lang="zh-CN" altLang="en-US" sz="2100"/>
          </a:p>
        </p:txBody>
      </p:sp>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6.2 无线链路和网络特征</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上述讨论表明，无线链路中的</a:t>
            </a:r>
            <a:r>
              <a:rPr lang="zh-CN" altLang="en-US" sz="2400">
                <a:solidFill>
                  <a:srgbClr val="FF0000"/>
                </a:solidFill>
              </a:rPr>
              <a:t>比特差错</a:t>
            </a:r>
            <a:r>
              <a:rPr lang="zh-CN" altLang="en-US" sz="2400"/>
              <a:t>将比有线链路中更为常见。因此，无线链路协议(如我们将在下面一节中讨论的802.11协议) 不仅采用有效的CRC错误检测码， 还采用了链路层ARQ协议来重传受损的帧。</a:t>
            </a:r>
            <a:endParaRPr lang="zh-CN" altLang="en-US" sz="2400"/>
          </a:p>
        </p:txBody>
      </p:sp>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6.2 无线链路和网络特征</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考虑了在无线信道上可能出现的损伤后，我们将注意力转向接收无线信号的主机。该主机接收到一个电磁信号，而该信号是发送方传输的初始信号的退化形式和环境中的背景噪声的结合，其中的信号退化是由于衰减和我们前面讨论过的多路径传播以及其他一些因素所引起的。</a:t>
            </a:r>
            <a:endParaRPr lang="zh-CN" altLang="en-US" sz="2400"/>
          </a:p>
          <a:p>
            <a:pPr lvl="0"/>
            <a:r>
              <a:rPr lang="zh-CN" altLang="en-US" sz="2400">
                <a:solidFill>
                  <a:srgbClr val="FF0000"/>
                </a:solidFill>
              </a:rPr>
              <a:t>信噪比</a:t>
            </a:r>
            <a:r>
              <a:rPr lang="zh-CN" altLang="en-US" sz="2400"/>
              <a:t>(Signal-to-Noise Ratio， </a:t>
            </a:r>
            <a:r>
              <a:rPr lang="zh-CN" altLang="en-US" sz="2400">
                <a:solidFill>
                  <a:srgbClr val="FF0000"/>
                </a:solidFill>
              </a:rPr>
              <a:t>SNR</a:t>
            </a:r>
            <a:r>
              <a:rPr lang="zh-CN" altLang="en-US" sz="2400"/>
              <a:t>) 是所收到的信号(如被传输的信息)和噪声强度的相对测量。SNR的度量单位通常是</a:t>
            </a:r>
            <a:r>
              <a:rPr lang="zh-CN" altLang="en-US" sz="2400">
                <a:solidFill>
                  <a:srgbClr val="FF0000"/>
                </a:solidFill>
              </a:rPr>
              <a:t>分贝</a:t>
            </a:r>
            <a:r>
              <a:rPr lang="zh-CN" altLang="en-US" sz="2400"/>
              <a:t>(dB) ， 有人认为这个主要由电气程师所使用的度量单位会使计算机科学家迷惑不解。以dB度量的SNR是下列比值的20倍，即接收到的信号的振幅与噪声的振幅的以10为底的对数的比值。就我们的讨论目的而言，我们仅需要知道较大的SNR使接收方更容易从背景噪声中提取传输的信号。</a:t>
            </a:r>
            <a:endParaRPr lang="zh-CN" altLang="en-US" sz="2400"/>
          </a:p>
        </p:txBody>
      </p:sp>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6.2 无线链路和网络特征</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图6-3显示了三种不同的调制技术的</a:t>
            </a:r>
            <a:r>
              <a:rPr lang="zh-CN" altLang="en-US" sz="2400">
                <a:solidFill>
                  <a:srgbClr val="FF0000"/>
                </a:solidFill>
              </a:rPr>
              <a:t>比特差错率(BER)</a:t>
            </a:r>
            <a:r>
              <a:rPr lang="zh-CN" altLang="en-US" sz="2400"/>
              <a:t>(大致说来， BER是在接收方收到的有错传输比特的概率) 与SNR之比， 这些调制技术用于对信息进行编码以在理想信道上传输。调制和编码理论以及信号提取和BER都超出了本书的范围 。</a:t>
            </a:r>
            <a:endParaRPr lang="zh-CN" altLang="en-US" sz="2400"/>
          </a:p>
        </p:txBody>
      </p:sp>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6.2 无线链路和网络特征</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2771775" y="1581150"/>
            <a:ext cx="3600450" cy="3695700"/>
          </a:xfrm>
          <a:prstGeom prst="rect">
            <a:avLst/>
          </a:prstGeom>
        </p:spPr>
      </p:pic>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6.2 无线链路和网络特征</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尽管如此，图6-3显示了几种</a:t>
            </a:r>
            <a:r>
              <a:rPr lang="zh-CN" altLang="en-US" sz="2400">
                <a:solidFill>
                  <a:srgbClr val="FF0000"/>
                </a:solidFill>
              </a:rPr>
              <a:t>物理层的特征</a:t>
            </a:r>
            <a:r>
              <a:rPr lang="zh-CN" altLang="en-US" sz="2400"/>
              <a:t>，这些特征对于理解较高层无线通信协议是重要的：</a:t>
            </a:r>
            <a:endParaRPr lang="zh-CN" altLang="en-US" sz="2400"/>
          </a:p>
          <a:p>
            <a:pPr lvl="1"/>
            <a:r>
              <a:rPr lang="zh-CN" altLang="en-US" sz="2100"/>
              <a:t>对于</a:t>
            </a:r>
            <a:r>
              <a:rPr lang="zh-CN" altLang="en-US" sz="2100">
                <a:solidFill>
                  <a:srgbClr val="FF0000"/>
                </a:solidFill>
              </a:rPr>
              <a:t>给定的调制方案</a:t>
            </a:r>
            <a:r>
              <a:rPr lang="zh-CN" altLang="en-US" sz="2100"/>
              <a:t>， SNR越高， BER越低。由于发送方通过增加它的传输功率就能够增加SNR， 因此发送方能够通过增加它的传输功率来降低接收到差错帧的概率。然而， 注意到当该功率超过某个阈值时， 如BER从10</a:t>
            </a:r>
            <a:r>
              <a:rPr lang="en-US" altLang="zh-CN" sz="2100" baseline="30000"/>
              <a:t>-12</a:t>
            </a:r>
            <a:r>
              <a:rPr lang="zh-CN" altLang="en-US" sz="2100"/>
              <a:t>降低到10</a:t>
            </a:r>
            <a:r>
              <a:rPr lang="en-US" altLang="zh-CN" sz="2100" baseline="30000"/>
              <a:t>-13</a:t>
            </a:r>
            <a:r>
              <a:rPr lang="zh-CN" altLang="en-US" sz="2100"/>
              <a:t>， 可证明几乎不会有实际增益。增加传输功率也会伴随着一些缺点：发送方必须消耗更多的能量(对于用电池供电的移动用户，这一点非常重要)，并且发送方的传输更可能干扰另一个发送方的传输(参见图6-4b)。</a:t>
            </a:r>
            <a:endParaRPr lang="zh-CN" altLang="en-US" sz="2100"/>
          </a:p>
        </p:txBody>
      </p:sp>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6.2 无线链路和网络特征</a:t>
            </a:r>
            <a:endParaRPr lang="zh-CN" altLang="en-US" sz="3200">
              <a:sym typeface="+mn-ea"/>
            </a:endParaRPr>
          </a:p>
        </p:txBody>
      </p:sp>
      <p:sp>
        <p:nvSpPr>
          <p:cNvPr id="3" name="内容占位符 2"/>
          <p:cNvSpPr/>
          <p:nvPr>
            <p:ph idx="1"/>
          </p:nvPr>
        </p:nvSpPr>
        <p:spPr>
          <a:xfrm>
            <a:off x="457200" y="1201420"/>
            <a:ext cx="8229600" cy="4925060"/>
          </a:xfrm>
        </p:spPr>
        <p:txBody>
          <a:bodyPr/>
          <a:p>
            <a:pPr lvl="1"/>
            <a:r>
              <a:rPr lang="zh-CN" altLang="en-US" sz="2100">
                <a:solidFill>
                  <a:srgbClr val="FF0000"/>
                </a:solidFill>
              </a:rPr>
              <a:t>对于给定的SNR</a:t>
            </a:r>
            <a:r>
              <a:rPr lang="zh-CN" altLang="en-US" sz="2100"/>
              <a:t>， 具有较高比特传输率的调制技术(无论差错与否) 将具有较高的BER。例如在图6-3中， 对于10dB的SNR， 具有1Mbps传输速率的BPSK调制具有小于10</a:t>
            </a:r>
            <a:r>
              <a:rPr lang="zh-CN" altLang="en-US" sz="2100" baseline="30000"/>
              <a:t>-7</a:t>
            </a:r>
            <a:r>
              <a:rPr lang="zh-CN" altLang="en-US" sz="2100"/>
              <a:t>的BER， 而具有4Mbps传输速率的QAM 16调制， BER是10</a:t>
            </a:r>
            <a:r>
              <a:rPr lang="en-US" altLang="zh-CN" sz="2100" baseline="30000"/>
              <a:t>-1</a:t>
            </a:r>
            <a:r>
              <a:rPr lang="zh-CN" altLang="en-US" sz="2100"/>
              <a:t>， 该值太高而没有实际用处。然而， 具有20dB的SNR， QAM 16调制具有4Mbps的传输速率和10</a:t>
            </a:r>
            <a:r>
              <a:rPr lang="en-US" altLang="zh-CN" sz="2100" baseline="30000"/>
              <a:t>-7</a:t>
            </a:r>
            <a:r>
              <a:rPr lang="zh-CN" altLang="en-US" sz="2100"/>
              <a:t>的BER， 而BPSK调制具有仅1Mbps的传输速率和一个低得“无法在图上表示”的BER。如果人们能够容忍10</a:t>
            </a:r>
            <a:r>
              <a:rPr lang="en-US" altLang="zh-CN" sz="2100" baseline="30000"/>
              <a:t>-7</a:t>
            </a:r>
            <a:r>
              <a:rPr lang="zh-CN" altLang="en-US" sz="2100"/>
              <a:t>的BER， 在这种情况下由QAM 16提供的较高的传输速率将使它成为首选的调制技术。这些考虑引出了我们下面描述的最后一个特征。</a:t>
            </a:r>
            <a:endParaRPr lang="zh-CN" altLang="en-US" sz="21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2.2.2 非持续连接和持续连接</a:t>
            </a:r>
            <a:endParaRPr sz="4000"/>
          </a:p>
        </p:txBody>
      </p:sp>
      <p:sp>
        <p:nvSpPr>
          <p:cNvPr id="3" name="内容占位符 2"/>
          <p:cNvSpPr/>
          <p:nvPr>
            <p:ph idx="1"/>
          </p:nvPr>
        </p:nvSpPr>
        <p:spPr/>
        <p:txBody>
          <a:bodyPr/>
          <a:p>
            <a:r>
              <a:rPr sz="2400"/>
              <a:t>采用前一种方法， 该应用程序被称为使用</a:t>
            </a:r>
            <a:r>
              <a:rPr sz="2400">
                <a:solidFill>
                  <a:srgbClr val="FF0000"/>
                </a:solidFill>
              </a:rPr>
              <a:t>非持续连接</a:t>
            </a:r>
            <a:r>
              <a:rPr sz="2400"/>
              <a:t>(non-persistent connection) ； 采用后一种方法， 该应用程序被称为使用</a:t>
            </a:r>
            <a:r>
              <a:rPr sz="2400">
                <a:solidFill>
                  <a:srgbClr val="FF0000"/>
                </a:solidFill>
              </a:rPr>
              <a:t>持续连接</a:t>
            </a:r>
            <a:r>
              <a:rPr sz="2400"/>
              <a:t>(persistent connection) 。</a:t>
            </a:r>
            <a:endParaRPr sz="2400"/>
          </a:p>
          <a:p>
            <a:endParaRPr sz="2400"/>
          </a:p>
          <a:p>
            <a:r>
              <a:rPr sz="2400"/>
              <a:t>为了深入地理解该设计问题， 我们研究在特定的应用程序即HTTP的情况下持续连接的优点和缺点，</a:t>
            </a:r>
            <a:r>
              <a:rPr sz="2400">
                <a:solidFill>
                  <a:srgbClr val="FF0000"/>
                </a:solidFill>
              </a:rPr>
              <a:t> HTTP既能够使用非持续连接， 也能够使用持续连接</a:t>
            </a:r>
            <a:r>
              <a:rPr sz="2400"/>
              <a:t>。</a:t>
            </a:r>
            <a:endParaRPr sz="2400"/>
          </a:p>
          <a:p>
            <a:endParaRPr sz="2400"/>
          </a:p>
          <a:p>
            <a:r>
              <a:rPr sz="2400"/>
              <a:t>HTTP在其</a:t>
            </a:r>
            <a:r>
              <a:rPr sz="2400">
                <a:solidFill>
                  <a:srgbClr val="FF0000"/>
                </a:solidFill>
              </a:rPr>
              <a:t>默认方式下使用持续连接</a:t>
            </a:r>
            <a:r>
              <a:rPr sz="2400"/>
              <a:t>， HTTP客户和服务器也能配置成使用非持续连接。</a:t>
            </a:r>
            <a:endParaRPr sz="2400"/>
          </a:p>
        </p:txBody>
      </p:sp>
    </p:spTree>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6.2 无线链路和网络特征</a:t>
            </a:r>
            <a:endParaRPr lang="zh-CN" altLang="en-US" sz="3200">
              <a:sym typeface="+mn-ea"/>
            </a:endParaRPr>
          </a:p>
        </p:txBody>
      </p:sp>
      <p:sp>
        <p:nvSpPr>
          <p:cNvPr id="3" name="内容占位符 2"/>
          <p:cNvSpPr/>
          <p:nvPr>
            <p:ph idx="1"/>
          </p:nvPr>
        </p:nvSpPr>
        <p:spPr>
          <a:xfrm>
            <a:off x="457200" y="1201420"/>
            <a:ext cx="8229600" cy="4925060"/>
          </a:xfrm>
        </p:spPr>
        <p:txBody>
          <a:bodyPr/>
          <a:p>
            <a:pPr lvl="1"/>
            <a:r>
              <a:rPr lang="zh-CN" altLang="en-US" sz="2100"/>
              <a:t>物理层调制技术的</a:t>
            </a:r>
            <a:r>
              <a:rPr lang="zh-CN" altLang="en-US" sz="2100">
                <a:solidFill>
                  <a:srgbClr val="FF0000"/>
                </a:solidFill>
              </a:rPr>
              <a:t>动态选择</a:t>
            </a:r>
            <a:r>
              <a:rPr lang="zh-CN" altLang="en-US" sz="2100"/>
              <a:t>能用于适配对信道条件的调制技术。SNR(因此BER)可能因移动性或由于环境中的改变而变化。在蜂窝数据系统中以及在802.11WiFi和3G蜂窝数据网络中(我们使用了自适应调制和编码。例如， 这使得对于给定的信道特征选择一种调制技术， 在受制于BER约束的前提下提供最高的可能传输速率。</a:t>
            </a:r>
            <a:endParaRPr lang="zh-CN" altLang="en-US" sz="2100"/>
          </a:p>
        </p:txBody>
      </p:sp>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6.2 无线链路和网络特征</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有线和无线链路之间的差异并非仅仅只有较高的、时变的误比特率这一项。前面讲过在有线广播链路中所有结点能够接收到所有其他结点的传输。而在无线链路中，情况并非如此简单。</a:t>
            </a:r>
            <a:endParaRPr lang="zh-CN" altLang="en-US" sz="2400"/>
          </a:p>
          <a:p>
            <a:pPr lvl="0"/>
            <a:endParaRPr lang="zh-CN" altLang="en-US" sz="2400"/>
          </a:p>
          <a:p>
            <a:pPr lvl="0"/>
            <a:r>
              <a:rPr lang="zh-CN" altLang="en-US" sz="2400"/>
              <a:t>如图6-4所示，假设站点A正在向站点B发送，假定站点C也在向站点B传输。由于所谓的</a:t>
            </a:r>
            <a:r>
              <a:rPr lang="zh-CN" altLang="en-US" sz="2400">
                <a:solidFill>
                  <a:srgbClr val="FF0000"/>
                </a:solidFill>
              </a:rPr>
              <a:t>隐藏终端问题</a:t>
            </a:r>
            <a:r>
              <a:rPr lang="zh-CN" altLang="en-US" sz="2400"/>
              <a:t>(hidden terminal problem) ， 即使A和C的传输确实是在目的地B发生干扰，环境的物理阻挡(例如，一座大山或者一座建筑)也可能会妨碍A和C互相听到对方的传输。这种情况如图6-4a所示。第二种导致在接收方无法检测的碰撞情况是， 当通过无线媒体传播时</a:t>
            </a:r>
            <a:r>
              <a:rPr lang="zh-CN" altLang="en-US" sz="2400">
                <a:solidFill>
                  <a:srgbClr val="FF0000"/>
                </a:solidFill>
              </a:rPr>
              <a:t>信号强度的衰减</a:t>
            </a:r>
            <a:r>
              <a:rPr lang="zh-CN" altLang="en-US" sz="2400"/>
              <a:t>(fading) 。</a:t>
            </a:r>
            <a:endParaRPr lang="zh-CN" altLang="en-US" sz="2400"/>
          </a:p>
        </p:txBody>
      </p:sp>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6.2 无线链路和网络特征</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图6-4b图示了这种情况， A和C所处的位置使得它们的信号强度不足以使它们相互检测到对方的传输，然而它们的传输足以强到在站点B处相互干扰。正如我们将在6.3节看到的那样，隐藏终端问题和衰减使得多路访问在无线网络中的复杂性远高于在有线网络中的情况。</a:t>
            </a:r>
            <a:endParaRPr lang="zh-CN" altLang="en-US" sz="2400"/>
          </a:p>
        </p:txBody>
      </p:sp>
      <p:pic>
        <p:nvPicPr>
          <p:cNvPr id="4" name="图片 3"/>
          <p:cNvPicPr>
            <a:picLocks noChangeAspect="1"/>
          </p:cNvPicPr>
          <p:nvPr/>
        </p:nvPicPr>
        <p:blipFill>
          <a:blip r:embed="rId1"/>
          <a:stretch>
            <a:fillRect/>
          </a:stretch>
        </p:blipFill>
        <p:spPr>
          <a:xfrm>
            <a:off x="1778000" y="3212465"/>
            <a:ext cx="5588000" cy="2983865"/>
          </a:xfrm>
          <a:prstGeom prst="rect">
            <a:avLst/>
          </a:prstGeom>
        </p:spPr>
      </p:pic>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olidFill>
                  <a:schemeClr val="tx1"/>
                </a:solidFill>
                <a:sym typeface="+mn-ea"/>
              </a:rPr>
              <a:t>码分多址</a:t>
            </a:r>
            <a:r>
              <a:rPr lang="zh-CN" altLang="en-US" sz="3200">
                <a:solidFill>
                  <a:schemeClr val="tx1"/>
                </a:solidFill>
                <a:sym typeface="+mn-ea"/>
              </a:rPr>
              <a:t>C</a:t>
            </a:r>
            <a:r>
              <a:rPr lang="zh-CN" altLang="en-US" sz="3200">
                <a:sym typeface="+mn-ea"/>
              </a:rPr>
              <a:t>DMA</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在第5章讲过，当不同主机使用一个</a:t>
            </a:r>
            <a:r>
              <a:rPr lang="zh-CN" altLang="en-US" sz="2400">
                <a:solidFill>
                  <a:srgbClr val="FF0000"/>
                </a:solidFill>
              </a:rPr>
              <a:t>共享媒体</a:t>
            </a:r>
            <a:r>
              <a:rPr lang="zh-CN" altLang="en-US" sz="2400"/>
              <a:t>通信时，需要有一个协议来保证多个发送方发送的信号不在接收方互相干扰。在第5章中，我们描述了3类媒体访问协议：信道划分、随机访问和轮流。</a:t>
            </a:r>
            <a:endParaRPr lang="zh-CN" altLang="en-US" sz="2400"/>
          </a:p>
          <a:p>
            <a:pPr lvl="0"/>
            <a:endParaRPr lang="zh-CN" altLang="en-US" sz="2400">
              <a:solidFill>
                <a:srgbClr val="FF0000"/>
              </a:solidFill>
            </a:endParaRPr>
          </a:p>
          <a:p>
            <a:pPr lvl="0"/>
            <a:r>
              <a:rPr lang="zh-CN" altLang="en-US" sz="2400">
                <a:solidFill>
                  <a:srgbClr val="FF0000"/>
                </a:solidFill>
              </a:rPr>
              <a:t>码分多址</a:t>
            </a:r>
            <a:r>
              <a:rPr lang="zh-CN" altLang="en-US" sz="2400"/>
              <a:t>(Code Division Multiple Access， CDMA) 属于信道划分协议一族。它在无线LAN和蜂窝技术中应用很广泛。</a:t>
            </a:r>
            <a:endParaRPr lang="en-US" altLang="zh-CN" sz="2400"/>
          </a:p>
        </p:txBody>
      </p:sp>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olidFill>
                  <a:schemeClr val="tx1"/>
                </a:solidFill>
                <a:sym typeface="+mn-ea"/>
              </a:rPr>
              <a:t>码分多址C</a:t>
            </a:r>
            <a:r>
              <a:rPr lang="zh-CN" altLang="en-US" sz="3200">
                <a:sym typeface="+mn-ea"/>
              </a:rPr>
              <a:t>DMA</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在CDMA协议中， 要发送的每个比特都通过</a:t>
            </a:r>
            <a:r>
              <a:rPr lang="zh-CN" altLang="en-US" sz="2400">
                <a:solidFill>
                  <a:srgbClr val="FF0000"/>
                </a:solidFill>
              </a:rPr>
              <a:t>乘以</a:t>
            </a:r>
            <a:r>
              <a:rPr lang="zh-CN" altLang="en-US" sz="2400"/>
              <a:t>一个信号(编码) 的比特来进行编码， 这个信号的变化速率(通常称为</a:t>
            </a:r>
            <a:r>
              <a:rPr lang="zh-CN" altLang="en-US" sz="2400">
                <a:solidFill>
                  <a:srgbClr val="FF0000"/>
                </a:solidFill>
              </a:rPr>
              <a:t>码片速率</a:t>
            </a:r>
            <a:r>
              <a:rPr lang="zh-CN" altLang="en-US" sz="2400"/>
              <a:t>， chipping rate) 比初始数据比特序列的变化速率快得多。图6-5表示一个</a:t>
            </a:r>
            <a:r>
              <a:rPr lang="zh-CN" altLang="en-US" sz="2400">
                <a:solidFill>
                  <a:srgbClr val="FF0000"/>
                </a:solidFill>
              </a:rPr>
              <a:t>简单的、理想化</a:t>
            </a:r>
            <a:r>
              <a:rPr lang="zh-CN" altLang="en-US" sz="2400"/>
              <a:t>的CDMA编码/解码情形。假设初始数据比特到达CDMA编码器的速率定义了时间单元； 也就是说， 每个要发送的初始数据比特需要1比特</a:t>
            </a:r>
            <a:r>
              <a:rPr lang="zh-CN" altLang="en-US" sz="2400">
                <a:solidFill>
                  <a:srgbClr val="FF0000"/>
                </a:solidFill>
              </a:rPr>
              <a:t>时隙时间</a:t>
            </a:r>
            <a:r>
              <a:rPr lang="zh-CN" altLang="en-US" sz="2400"/>
              <a:t>。设d</a:t>
            </a:r>
            <a:r>
              <a:rPr lang="en-US" altLang="zh-CN" sz="2400" baseline="-25000"/>
              <a:t>i</a:t>
            </a:r>
            <a:r>
              <a:rPr lang="zh-CN" altLang="en-US" sz="2400"/>
              <a:t>为第i个比特时隙中的数据比特值。为了数学上便利，我们把具有0值的数据比特表示为-1。每个比特时隙又进一步细分为M个</a:t>
            </a:r>
            <a:r>
              <a:rPr lang="zh-CN" altLang="en-US" sz="2400">
                <a:solidFill>
                  <a:srgbClr val="FF0000"/>
                </a:solidFill>
              </a:rPr>
              <a:t>微时隙</a:t>
            </a:r>
            <a:r>
              <a:rPr lang="zh-CN" altLang="en-US" sz="2400"/>
              <a:t>；在图6-5中，M=8， 不过在实际中Ｍ的值要大得多。发送方使用的CDMA编码由M个值的一个</a:t>
            </a:r>
            <a:r>
              <a:rPr lang="zh-CN" altLang="en-US" sz="2400">
                <a:solidFill>
                  <a:srgbClr val="FF0000"/>
                </a:solidFill>
              </a:rPr>
              <a:t>序列c</a:t>
            </a:r>
            <a:r>
              <a:rPr lang="en-US" altLang="zh-CN" sz="2400" baseline="-25000">
                <a:solidFill>
                  <a:srgbClr val="FF0000"/>
                </a:solidFill>
              </a:rPr>
              <a:t>m</a:t>
            </a:r>
            <a:r>
              <a:rPr lang="zh-CN" altLang="en-US" sz="2400"/>
              <a:t>组成，m=1，…，M，每个值取+1或者-1。在图6-5的例子中，被发送方使用的M比特的</a:t>
            </a:r>
            <a:r>
              <a:rPr lang="zh-CN" altLang="en-US" sz="2400">
                <a:solidFill>
                  <a:srgbClr val="FF0000"/>
                </a:solidFill>
              </a:rPr>
              <a:t>CDMA码</a:t>
            </a:r>
            <a:r>
              <a:rPr lang="zh-CN" altLang="en-US" sz="2400"/>
              <a:t>是(1， 1， 1， -1， 1， -1， -1， -1) 。</a:t>
            </a:r>
            <a:endParaRPr lang="zh-CN" altLang="en-US" sz="2400"/>
          </a:p>
        </p:txBody>
      </p:sp>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olidFill>
                  <a:schemeClr val="tx1"/>
                </a:solidFill>
                <a:sym typeface="+mn-ea"/>
              </a:rPr>
              <a:t>码分多址</a:t>
            </a:r>
            <a:r>
              <a:rPr lang="zh-CN" altLang="en-US" sz="3200">
                <a:sym typeface="+mn-ea"/>
              </a:rPr>
              <a:t>CDMA</a:t>
            </a:r>
            <a:endParaRPr lang="zh-CN" altLang="en-US" sz="3200">
              <a:sym typeface="+mn-ea"/>
            </a:endParaRPr>
          </a:p>
        </p:txBody>
      </p:sp>
      <p:pic>
        <p:nvPicPr>
          <p:cNvPr id="5" name="内容占位符 4"/>
          <p:cNvPicPr>
            <a:picLocks noChangeAspect="1"/>
          </p:cNvPicPr>
          <p:nvPr>
            <p:ph idx="1"/>
          </p:nvPr>
        </p:nvPicPr>
        <p:blipFill>
          <a:blip r:embed="rId1"/>
          <a:stretch>
            <a:fillRect/>
          </a:stretch>
        </p:blipFill>
        <p:spPr>
          <a:xfrm>
            <a:off x="1835785" y="764540"/>
            <a:ext cx="6254115" cy="5735320"/>
          </a:xfrm>
          <a:prstGeom prst="rect">
            <a:avLst/>
          </a:prstGeom>
        </p:spPr>
      </p:pic>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olidFill>
                  <a:schemeClr val="tx1"/>
                </a:solidFill>
                <a:sym typeface="+mn-ea"/>
              </a:rPr>
              <a:t>码分多址</a:t>
            </a:r>
            <a:r>
              <a:rPr lang="zh-CN" altLang="en-US" sz="3200">
                <a:sym typeface="+mn-ea"/>
              </a:rPr>
              <a:t>CDMA</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为了说明CDMA的</a:t>
            </a:r>
            <a:r>
              <a:rPr lang="zh-CN" altLang="en-US" sz="2400">
                <a:solidFill>
                  <a:srgbClr val="FF0000"/>
                </a:solidFill>
              </a:rPr>
              <a:t>工作原理</a:t>
            </a:r>
            <a:r>
              <a:rPr lang="zh-CN" altLang="en-US" sz="2400"/>
              <a:t>， 我们关注第i个数据比特d</a:t>
            </a:r>
            <a:r>
              <a:rPr lang="en-US" altLang="zh-CN" sz="2400" baseline="-25000"/>
              <a:t>i</a:t>
            </a:r>
            <a:r>
              <a:rPr lang="zh-CN" altLang="en-US" sz="2400"/>
              <a:t> 。对于d</a:t>
            </a:r>
            <a:r>
              <a:rPr lang="en-US" altLang="zh-CN" sz="2400" baseline="-25000"/>
              <a:t>i</a:t>
            </a:r>
            <a:r>
              <a:rPr lang="zh-CN" altLang="en-US" sz="2400"/>
              <a:t> 比特传输时间的第m个微时隙， CDMA编码器的输出</a:t>
            </a:r>
            <a:r>
              <a:rPr lang="en-US" altLang="zh-CN" sz="2400"/>
              <a:t>Z</a:t>
            </a:r>
            <a:r>
              <a:rPr lang="en-US" altLang="zh-CN" sz="2400" baseline="-25000"/>
              <a:t>i,m</a:t>
            </a:r>
            <a:r>
              <a:rPr lang="zh-CN" altLang="en-US" sz="2400" baseline="-25000"/>
              <a:t> </a:t>
            </a:r>
            <a:r>
              <a:rPr lang="zh-CN" altLang="en-US" sz="2400"/>
              <a:t>是d</a:t>
            </a:r>
            <a:r>
              <a:rPr lang="en-US" altLang="zh-CN" sz="2400" baseline="-25000"/>
              <a:t>i</a:t>
            </a:r>
            <a:r>
              <a:rPr lang="zh-CN" altLang="en-US" sz="2400"/>
              <a:t>乘以分配的CDMA编码的第m比特c</a:t>
            </a:r>
            <a:r>
              <a:rPr lang="zh-CN" altLang="en-US" sz="2400" baseline="-25000"/>
              <a:t>m</a:t>
            </a:r>
            <a:r>
              <a:rPr lang="zh-CN" altLang="en-US" sz="2400"/>
              <a:t>：</a:t>
            </a:r>
            <a:endParaRPr lang="zh-CN" altLang="en-US" sz="2400"/>
          </a:p>
          <a:p>
            <a:pPr marL="0" lvl="0" indent="0">
              <a:buNone/>
            </a:pPr>
            <a:r>
              <a:rPr lang="en-US" altLang="zh-CN" sz="2400"/>
              <a:t>			</a:t>
            </a:r>
            <a:r>
              <a:rPr lang="zh-CN" altLang="en-US" sz="2400"/>
              <a:t>Z</a:t>
            </a:r>
            <a:r>
              <a:rPr lang="en-US" altLang="zh-CN" sz="2400" baseline="-25000"/>
              <a:t>i,m</a:t>
            </a:r>
            <a:r>
              <a:rPr lang="zh-CN" altLang="en-US" sz="2400"/>
              <a:t>=d</a:t>
            </a:r>
            <a:r>
              <a:rPr lang="en-US" altLang="zh-CN" sz="2400" baseline="-25000"/>
              <a:t>i</a:t>
            </a:r>
            <a:r>
              <a:rPr lang="en-US" altLang="zh-CN" sz="2400"/>
              <a:t> </a:t>
            </a:r>
            <a:r>
              <a:rPr lang="zh-CN" altLang="en-US" sz="2400"/>
              <a:t>x</a:t>
            </a:r>
            <a:r>
              <a:rPr lang="en-US" altLang="zh-CN" sz="2400"/>
              <a:t> </a:t>
            </a:r>
            <a:r>
              <a:rPr lang="zh-CN" altLang="en-US" sz="2400"/>
              <a:t>c</a:t>
            </a:r>
            <a:r>
              <a:rPr lang="en-US" altLang="zh-CN" sz="2400" baseline="-25000"/>
              <a:t>m</a:t>
            </a:r>
            <a:r>
              <a:rPr lang="zh-CN" altLang="en-US" sz="2400"/>
              <a:t>                            (6-1)</a:t>
            </a:r>
            <a:endParaRPr lang="zh-CN" altLang="en-US" sz="2400"/>
          </a:p>
          <a:p>
            <a:pPr marL="0" lvl="0" indent="0">
              <a:buNone/>
            </a:pPr>
            <a:endParaRPr lang="zh-CN" altLang="en-US" sz="2400"/>
          </a:p>
          <a:p>
            <a:pPr lvl="0"/>
            <a:r>
              <a:rPr lang="zh-CN" altLang="en-US" sz="2400"/>
              <a:t>简单地说，对没有干扰的发送方，接收方将收到编码的比特Z</a:t>
            </a:r>
            <a:r>
              <a:rPr lang="en-US" altLang="zh-CN" sz="2400" baseline="-25000"/>
              <a:t>i,m</a:t>
            </a:r>
            <a:r>
              <a:rPr lang="zh-CN" altLang="en-US" sz="2400"/>
              <a:t>并且恢复初始的数据比特d</a:t>
            </a:r>
            <a:r>
              <a:rPr lang="en-US" altLang="zh-CN" sz="2400" baseline="-25000"/>
              <a:t>i</a:t>
            </a:r>
            <a:r>
              <a:rPr lang="zh-CN" altLang="en-US" sz="2400"/>
              <a:t>，计算如下：</a:t>
            </a:r>
            <a:endParaRPr lang="zh-CN" altLang="en-US" sz="2400"/>
          </a:p>
          <a:p>
            <a:pPr lvl="0"/>
            <a:endParaRPr lang="zh-CN" altLang="en-US" sz="2400"/>
          </a:p>
          <a:p>
            <a:pPr marL="0" lvl="0" indent="0">
              <a:buNone/>
            </a:pPr>
            <a:r>
              <a:rPr lang="en-US" altLang="zh-CN" sz="2400"/>
              <a:t>							</a:t>
            </a:r>
            <a:r>
              <a:rPr lang="zh-CN" altLang="en-US" sz="2400"/>
              <a:t>（6-2）</a:t>
            </a:r>
            <a:endParaRPr lang="zh-CN" altLang="en-US" sz="2400"/>
          </a:p>
        </p:txBody>
      </p:sp>
      <p:pic>
        <p:nvPicPr>
          <p:cNvPr id="5" name="图片 4"/>
          <p:cNvPicPr>
            <a:picLocks noChangeAspect="1"/>
          </p:cNvPicPr>
          <p:nvPr/>
        </p:nvPicPr>
        <p:blipFill>
          <a:blip r:embed="rId1"/>
          <a:stretch>
            <a:fillRect/>
          </a:stretch>
        </p:blipFill>
        <p:spPr>
          <a:xfrm>
            <a:off x="2483485" y="4652645"/>
            <a:ext cx="3388995" cy="968375"/>
          </a:xfrm>
          <a:prstGeom prst="rect">
            <a:avLst/>
          </a:prstGeom>
        </p:spPr>
      </p:pic>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olidFill>
                  <a:schemeClr val="tx1"/>
                </a:solidFill>
                <a:sym typeface="+mn-ea"/>
              </a:rPr>
              <a:t>码分多址</a:t>
            </a:r>
            <a:r>
              <a:rPr lang="zh-CN" altLang="en-US" sz="3200">
                <a:sym typeface="+mn-ea"/>
              </a:rPr>
              <a:t>CDMA</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读者可能想通过推敲图6-5所示例子的细节，来明白使用式(6-2)在接收方确实正确恢复了初始数据比特。</a:t>
            </a:r>
            <a:endParaRPr lang="zh-CN" altLang="en-US" sz="2400"/>
          </a:p>
        </p:txBody>
      </p:sp>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olidFill>
                  <a:schemeClr val="tx1"/>
                </a:solidFill>
                <a:sym typeface="+mn-ea"/>
              </a:rPr>
              <a:t>码分多址</a:t>
            </a:r>
            <a:r>
              <a:rPr lang="zh-CN" altLang="en-US" sz="3200">
                <a:sym typeface="+mn-ea"/>
              </a:rPr>
              <a:t>CDMA</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然而， 这个世界远不是理想化的， 如上面所述， CDMA必须在</a:t>
            </a:r>
            <a:r>
              <a:rPr lang="zh-CN" altLang="en-US" sz="2400">
                <a:solidFill>
                  <a:srgbClr val="FF0000"/>
                </a:solidFill>
              </a:rPr>
              <a:t>存在干扰</a:t>
            </a:r>
            <a:r>
              <a:rPr lang="zh-CN" altLang="en-US" sz="2400"/>
              <a:t>发送方的情况下工作，这些发送方用分配的不同编码来编码和传输它们的数据。但是当一个发送方的数据比特和其他发送方发送的比特混在一起时， 一个CDMA接收方怎样恢复该发送方的初始数据比呢?CDMA的工作有一种假设， 即对干扰的传输比特信号是加性的， 这意味着，例如在</a:t>
            </a:r>
            <a:r>
              <a:rPr lang="zh-CN" altLang="en-US" sz="2400">
                <a:solidFill>
                  <a:srgbClr val="FF0000"/>
                </a:solidFill>
              </a:rPr>
              <a:t>同一个微时隙</a:t>
            </a:r>
            <a:r>
              <a:rPr lang="zh-CN" altLang="en-US" sz="2400"/>
              <a:t>中，如果3个发送端都发送1，第4个发送端发送-1，那么在那个微时隙中所有的接收方接收的信号都是2(因为1+1+1-1=2)。在存在多个发送方时，发送方s计算它编码后的传输Z</a:t>
            </a:r>
            <a:r>
              <a:rPr lang="en-US" altLang="zh-CN" sz="2400" baseline="30000"/>
              <a:t>S</a:t>
            </a:r>
            <a:r>
              <a:rPr lang="en-US" altLang="zh-CN" sz="2400" baseline="-25000"/>
              <a:t>i,</a:t>
            </a:r>
            <a:r>
              <a:rPr lang="zh-CN" altLang="en-US" sz="2400" baseline="-25000"/>
              <a:t>m</a:t>
            </a:r>
            <a:r>
              <a:rPr lang="zh-CN" altLang="en-US" sz="2400"/>
              <a:t>，计算方式与式(6-1)中的完全相同。然而在第i个比特时隙的第m个微时隙期间，接收方现在收到的值是在那个微时隙中从所有N个发送方传输的比特的总和：</a:t>
            </a:r>
            <a:endParaRPr lang="zh-CN" altLang="en-US" sz="2400"/>
          </a:p>
        </p:txBody>
      </p:sp>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olidFill>
                  <a:schemeClr val="tx1"/>
                </a:solidFill>
                <a:sym typeface="+mn-ea"/>
              </a:rPr>
              <a:t>码分多址</a:t>
            </a:r>
            <a:r>
              <a:rPr lang="zh-CN" altLang="en-US" sz="3200">
                <a:sym typeface="+mn-ea"/>
              </a:rPr>
              <a:t>CDMA</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a:p>
            <a:pPr lvl="0"/>
            <a:endParaRPr lang="zh-CN" altLang="en-US" sz="2400"/>
          </a:p>
          <a:p>
            <a:pPr lvl="0"/>
            <a:endParaRPr lang="zh-CN" altLang="en-US" sz="2400"/>
          </a:p>
          <a:p>
            <a:pPr lvl="0"/>
            <a:endParaRPr lang="zh-CN" altLang="en-US" sz="2400"/>
          </a:p>
          <a:p>
            <a:pPr lvl="0"/>
            <a:r>
              <a:rPr lang="zh-CN" altLang="en-US" sz="2400"/>
              <a:t>令人吃惊的是，如果仔细地选择发送方的编码，每个接收方只通过式(6-2)中的同样的方式使用发送方的编码，就能够从聚合的信号中恢复一个给定的发送方发送的数据：</a:t>
            </a:r>
            <a:endParaRPr lang="zh-CN" altLang="en-US" sz="2400"/>
          </a:p>
          <a:p>
            <a:pPr lvl="0"/>
            <a:endParaRPr lang="zh-CN" altLang="en-US" sz="2400"/>
          </a:p>
          <a:p>
            <a:pPr marL="0" lvl="0" indent="0">
              <a:buNone/>
            </a:pPr>
            <a:r>
              <a:rPr lang="en-US" altLang="zh-CN" sz="2400"/>
              <a:t>							</a:t>
            </a:r>
            <a:r>
              <a:rPr lang="zh-CN" altLang="en-US" sz="2400"/>
              <a:t>（6-3）</a:t>
            </a:r>
            <a:endParaRPr lang="zh-CN" altLang="en-US" sz="2400"/>
          </a:p>
          <a:p>
            <a:pPr lvl="0"/>
            <a:endParaRPr lang="zh-CN" altLang="en-US" sz="2400"/>
          </a:p>
        </p:txBody>
      </p:sp>
      <p:pic>
        <p:nvPicPr>
          <p:cNvPr id="4" name="图片 3"/>
          <p:cNvPicPr>
            <a:picLocks noChangeAspect="1"/>
          </p:cNvPicPr>
          <p:nvPr/>
        </p:nvPicPr>
        <p:blipFill>
          <a:blip r:embed="rId1"/>
          <a:stretch>
            <a:fillRect/>
          </a:stretch>
        </p:blipFill>
        <p:spPr>
          <a:xfrm>
            <a:off x="2771775" y="1556385"/>
            <a:ext cx="3306445" cy="995680"/>
          </a:xfrm>
          <a:prstGeom prst="rect">
            <a:avLst/>
          </a:prstGeom>
        </p:spPr>
      </p:pic>
      <p:pic>
        <p:nvPicPr>
          <p:cNvPr id="5" name="图片 4"/>
          <p:cNvPicPr>
            <a:picLocks noChangeAspect="1"/>
          </p:cNvPicPr>
          <p:nvPr/>
        </p:nvPicPr>
        <p:blipFill>
          <a:blip r:embed="rId2"/>
          <a:stretch>
            <a:fillRect/>
          </a:stretch>
        </p:blipFill>
        <p:spPr>
          <a:xfrm>
            <a:off x="2699385" y="4436745"/>
            <a:ext cx="3480435" cy="9036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1.1.1 具体构成描述</a:t>
            </a:r>
            <a:endParaRPr lang="zh-CN" altLang="en-US"/>
          </a:p>
        </p:txBody>
      </p:sp>
      <p:pic>
        <p:nvPicPr>
          <p:cNvPr id="4" name="内容占位符 3"/>
          <p:cNvPicPr>
            <a:picLocks noChangeAspect="1"/>
          </p:cNvPicPr>
          <p:nvPr>
            <p:ph idx="1"/>
          </p:nvPr>
        </p:nvPicPr>
        <p:blipFill>
          <a:blip r:embed="rId1"/>
          <a:stretch>
            <a:fillRect/>
          </a:stretch>
        </p:blipFill>
        <p:spPr>
          <a:xfrm>
            <a:off x="179705" y="1124585"/>
            <a:ext cx="4585335" cy="5539105"/>
          </a:xfrm>
          <a:prstGeom prst="rect">
            <a:avLst/>
          </a:prstGeom>
        </p:spPr>
      </p:pic>
      <p:pic>
        <p:nvPicPr>
          <p:cNvPr id="5" name="图片 4"/>
          <p:cNvPicPr>
            <a:picLocks noChangeAspect="1"/>
          </p:cNvPicPr>
          <p:nvPr/>
        </p:nvPicPr>
        <p:blipFill>
          <a:blip r:embed="rId2"/>
          <a:stretch>
            <a:fillRect/>
          </a:stretch>
        </p:blipFill>
        <p:spPr>
          <a:xfrm>
            <a:off x="4787900" y="3292475"/>
            <a:ext cx="4378325" cy="119126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1.采用非持续连接的HTTP</a:t>
            </a:r>
            <a:endParaRPr sz="4000"/>
          </a:p>
        </p:txBody>
      </p:sp>
      <p:sp>
        <p:nvSpPr>
          <p:cNvPr id="3" name="内容占位符 2"/>
          <p:cNvSpPr/>
          <p:nvPr>
            <p:ph idx="1"/>
          </p:nvPr>
        </p:nvSpPr>
        <p:spPr/>
        <p:txBody>
          <a:bodyPr/>
          <a:p>
            <a:r>
              <a:rPr sz="2400"/>
              <a:t>从客户请求HTML基本文件起到该客户收到整个文件止所花费的时间</a:t>
            </a:r>
            <a:r>
              <a:rPr lang="zh-CN" sz="2400"/>
              <a:t>称为</a:t>
            </a:r>
            <a:r>
              <a:rPr sz="2400">
                <a:solidFill>
                  <a:srgbClr val="FF0000"/>
                </a:solidFill>
              </a:rPr>
              <a:t>往返时间</a:t>
            </a:r>
            <a:r>
              <a:rPr sz="2400"/>
              <a:t>(Round-Trip Time，</a:t>
            </a:r>
            <a:r>
              <a:rPr sz="2400">
                <a:solidFill>
                  <a:srgbClr val="FF0000"/>
                </a:solidFill>
              </a:rPr>
              <a:t> RTT</a:t>
            </a:r>
            <a:r>
              <a:rPr sz="2400"/>
              <a:t>) ， 该时间是指一个短分组从客户到服务器然后再返回客户所花费的时间。</a:t>
            </a:r>
            <a:endParaRPr sz="2400"/>
          </a:p>
          <a:p>
            <a:endParaRPr sz="2400"/>
          </a:p>
          <a:p>
            <a:r>
              <a:rPr sz="2400"/>
              <a:t>RTT包括分组</a:t>
            </a:r>
            <a:r>
              <a:rPr sz="2400">
                <a:solidFill>
                  <a:srgbClr val="FF0000"/>
                </a:solidFill>
              </a:rPr>
              <a:t>传播时延</a:t>
            </a:r>
            <a:r>
              <a:rPr sz="2400"/>
              <a:t>、分组在中间路由器和交换机上的</a:t>
            </a:r>
            <a:r>
              <a:rPr sz="2400">
                <a:solidFill>
                  <a:srgbClr val="FF0000"/>
                </a:solidFill>
              </a:rPr>
              <a:t>排队时延</a:t>
            </a:r>
            <a:r>
              <a:rPr sz="2400"/>
              <a:t>以及分组</a:t>
            </a:r>
            <a:r>
              <a:rPr sz="2400">
                <a:solidFill>
                  <a:srgbClr val="FF0000"/>
                </a:solidFill>
              </a:rPr>
              <a:t>处理时延</a:t>
            </a:r>
            <a:r>
              <a:rPr sz="2400"/>
              <a:t>。</a:t>
            </a:r>
            <a:endParaRPr sz="2400"/>
          </a:p>
        </p:txBody>
      </p:sp>
    </p:spTree>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olidFill>
                  <a:schemeClr val="tx1"/>
                </a:solidFill>
                <a:sym typeface="+mn-ea"/>
              </a:rPr>
              <a:t>码分多址</a:t>
            </a:r>
            <a:r>
              <a:rPr lang="zh-CN" altLang="en-US" sz="3200">
                <a:sym typeface="+mn-ea"/>
              </a:rPr>
              <a:t>CDMA</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图6-6中， 描述了两个发送方的CDMA例子。上部的发送方使用的M比特CDMA编码是(1， 1， 1， -1， 1， -1， -1， -1) ， 而下部的发送方使用的CDMA编码是(1，-1，1，1，1，-1，1，1)。图6-6描述了一个接收方恢复从上部发送方发送的初始数据比特的情况。注意到这个接收方能够提取来自发送方1的数据，而不管来自发送方2的干扰传输。</a:t>
            </a:r>
            <a:endParaRPr lang="zh-CN" altLang="en-US" sz="2400"/>
          </a:p>
          <a:p>
            <a:pPr lvl="0"/>
            <a:endParaRPr lang="zh-CN" altLang="en-US" sz="2400"/>
          </a:p>
          <a:p>
            <a:pPr lvl="0"/>
            <a:r>
              <a:rPr lang="zh-CN" altLang="en-US" sz="2400"/>
              <a:t>再回到我们第5章中鸡尾酒会的类比， 一个CDMA协议类似于让聚会客人使用多种语言来谈论；在这种情况下，人们实际上非常善于锁定他们能听懂的语言的谈话，而过滤了其余的谈话。我们这里看到CDMA是一个划分协议， 因为它划分编码空间(与时间或频率相对)，并且给每个结点分配一段专用的代码空间。</a:t>
            </a:r>
            <a:endParaRPr lang="zh-CN" altLang="en-US" sz="2400"/>
          </a:p>
        </p:txBody>
      </p:sp>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olidFill>
                  <a:schemeClr val="tx1"/>
                </a:solidFill>
                <a:sym typeface="+mn-ea"/>
              </a:rPr>
              <a:t>码分多址</a:t>
            </a:r>
            <a:r>
              <a:rPr lang="zh-CN" altLang="en-US" sz="3200">
                <a:sym typeface="+mn-ea"/>
              </a:rPr>
              <a:t>CDMA</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我们这里对CDMA的讨论是简要的； 实践中还必须处理大量的困难问题。首先， 为了使CDMA接收方能够提取一个特定的发送方的信号， 必须仔细地选择CDMA编码。其次，我们的讨论假设在接收方接收到的来自从不同发送方的信号强度是相同的；这可能在实际中很难获得。</a:t>
            </a:r>
            <a:endParaRPr lang="zh-CN" altLang="en-US" sz="2400"/>
          </a:p>
        </p:txBody>
      </p:sp>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CDMA</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2915285" y="102870"/>
            <a:ext cx="5972175" cy="6652895"/>
          </a:xfrm>
          <a:prstGeom prst="rect">
            <a:avLst/>
          </a:prstGeom>
        </p:spPr>
      </p:pic>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 WiFi：802.11无线LAN</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当前， </a:t>
            </a:r>
            <a:r>
              <a:rPr lang="zh-CN" altLang="en-US" sz="2400">
                <a:solidFill>
                  <a:srgbClr val="FF0000"/>
                </a:solidFill>
              </a:rPr>
              <a:t>无线LAN</a:t>
            </a:r>
            <a:r>
              <a:rPr lang="zh-CN" altLang="en-US" sz="2400"/>
              <a:t>在工作场所、家庭、教育机构、咖啡屋、机场以及街头无所不在，它已经成为因特网中的一种十分重要的接入网技术。</a:t>
            </a:r>
            <a:endParaRPr lang="zh-CN" altLang="en-US" sz="2400"/>
          </a:p>
          <a:p>
            <a:pPr lvl="0"/>
            <a:endParaRPr lang="zh-CN" altLang="en-US" sz="2400"/>
          </a:p>
          <a:p>
            <a:pPr lvl="0"/>
            <a:r>
              <a:rPr lang="zh-CN" altLang="en-US" sz="2400"/>
              <a:t>尽管在20世纪90年代研发了许多有关无线LAN的标准和技术， 但其中有一类标准已经明显成为了赢家：</a:t>
            </a:r>
            <a:r>
              <a:rPr lang="zh-CN" altLang="en-US" sz="2400">
                <a:solidFill>
                  <a:srgbClr val="FF0000"/>
                </a:solidFill>
              </a:rPr>
              <a:t>IEEE 802.11无线LAN</a:t>
            </a:r>
            <a:r>
              <a:rPr lang="zh-CN" altLang="en-US" sz="2400"/>
              <a:t>(也称为</a:t>
            </a:r>
            <a:r>
              <a:rPr lang="zh-CN" altLang="en-US" sz="2400">
                <a:solidFill>
                  <a:srgbClr val="FF0000"/>
                </a:solidFill>
              </a:rPr>
              <a:t>WiFi</a:t>
            </a:r>
            <a:r>
              <a:rPr lang="zh-CN" altLang="en-US" sz="2400"/>
              <a:t>) 。在本节中， 我们将详细研究802.11无线LAN， 分析它的帧结构、它的媒体访问协议以及802.11LAN与有线以太网LAN的互联。</a:t>
            </a:r>
            <a:endParaRPr lang="zh-CN" altLang="en-US" sz="2400"/>
          </a:p>
        </p:txBody>
      </p:sp>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 WiFi：802.11无线LAN</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有几套有关无线LAN的</a:t>
            </a:r>
            <a:r>
              <a:rPr lang="zh-CN" altLang="en-US" sz="2400">
                <a:solidFill>
                  <a:srgbClr val="FF0000"/>
                </a:solidFill>
              </a:rPr>
              <a:t>802.11标准</a:t>
            </a:r>
            <a:r>
              <a:rPr lang="zh-CN" altLang="en-US" sz="2400"/>
              <a:t>， 包括802.11b、802.11a和802.11g。</a:t>
            </a:r>
            <a:endParaRPr lang="zh-CN" altLang="en-US" sz="2400"/>
          </a:p>
          <a:p>
            <a:pPr lvl="0"/>
            <a:endParaRPr lang="zh-CN" altLang="en-US" sz="2400"/>
          </a:p>
          <a:p>
            <a:pPr lvl="0"/>
            <a:r>
              <a:rPr lang="zh-CN" altLang="en-US" sz="2400"/>
              <a:t>表6-1总结了这些标准的主要特征。802.11g是至今为止最为流行的技术。一些双模式(802.11a/g)和三模式(802.11a/b/g)设备也可供使用。</a:t>
            </a:r>
            <a:endParaRPr lang="zh-CN" altLang="en-US" sz="2400"/>
          </a:p>
        </p:txBody>
      </p:sp>
      <p:pic>
        <p:nvPicPr>
          <p:cNvPr id="4" name="图片 3"/>
          <p:cNvPicPr>
            <a:picLocks noChangeAspect="1"/>
          </p:cNvPicPr>
          <p:nvPr/>
        </p:nvPicPr>
        <p:blipFill>
          <a:blip r:embed="rId1"/>
          <a:stretch>
            <a:fillRect/>
          </a:stretch>
        </p:blipFill>
        <p:spPr>
          <a:xfrm>
            <a:off x="556895" y="3789045"/>
            <a:ext cx="8029575" cy="1476375"/>
          </a:xfrm>
          <a:prstGeom prst="rect">
            <a:avLst/>
          </a:prstGeom>
        </p:spPr>
      </p:pic>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 WiFi：802.11无线LAN</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这3个802.11标准具有许多共同特征。它们都使用相同的媒体访问协议</a:t>
            </a:r>
            <a:r>
              <a:rPr lang="zh-CN" altLang="en-US" sz="2400">
                <a:solidFill>
                  <a:srgbClr val="FF0000"/>
                </a:solidFill>
              </a:rPr>
              <a:t>CSMA/CA</a:t>
            </a:r>
            <a:r>
              <a:rPr lang="zh-CN" altLang="en-US" sz="2400"/>
              <a:t>，我们稍后将对其进行讨论。这3个标准都对它们的链路层帧使用</a:t>
            </a:r>
            <a:r>
              <a:rPr lang="zh-CN" altLang="en-US" sz="2400">
                <a:solidFill>
                  <a:srgbClr val="FF0000"/>
                </a:solidFill>
              </a:rPr>
              <a:t>相同的帧格式</a:t>
            </a:r>
            <a:r>
              <a:rPr lang="zh-CN" altLang="en-US" sz="2400"/>
              <a:t>，它们都具有降低传输速率以到达更远距离的能力。并且这3个标准都允许“基础设施模式”和“自组织模式”两种模式。然而，如表6-1所示，这3个标准在</a:t>
            </a:r>
            <a:r>
              <a:rPr lang="zh-CN" altLang="en-US" sz="2400">
                <a:solidFill>
                  <a:srgbClr val="FF0000"/>
                </a:solidFill>
              </a:rPr>
              <a:t>物理层</a:t>
            </a:r>
            <a:r>
              <a:rPr lang="zh-CN" altLang="en-US" sz="2400"/>
              <a:t>有一些重要的区别。</a:t>
            </a:r>
            <a:endParaRPr lang="zh-CN" altLang="en-US" sz="2400"/>
          </a:p>
        </p:txBody>
      </p:sp>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 WiFi：802.11无线LAN</a:t>
            </a:r>
            <a:endParaRPr lang="zh-CN" altLang="en-US" sz="3200">
              <a:sym typeface="+mn-ea"/>
            </a:endParaRPr>
          </a:p>
        </p:txBody>
      </p:sp>
      <p:sp>
        <p:nvSpPr>
          <p:cNvPr id="3" name="内容占位符 2"/>
          <p:cNvSpPr/>
          <p:nvPr>
            <p:ph idx="1"/>
          </p:nvPr>
        </p:nvSpPr>
        <p:spPr>
          <a:xfrm>
            <a:off x="457200" y="988060"/>
            <a:ext cx="8229600" cy="5138420"/>
          </a:xfrm>
        </p:spPr>
        <p:txBody>
          <a:bodyPr/>
          <a:p>
            <a:pPr lvl="0"/>
            <a:r>
              <a:rPr lang="zh-CN" altLang="en-US" sz="2400"/>
              <a:t>802.11b无线LAN具有11Mbps的数据率， 工作在非许可证的2.4~2.4835GHz的无线频谱上， 与2.4GHz电话和微波炉争用频谱。</a:t>
            </a:r>
            <a:endParaRPr lang="zh-CN" altLang="en-US" sz="2400"/>
          </a:p>
          <a:p>
            <a:pPr lvl="0"/>
            <a:endParaRPr lang="zh-CN" altLang="en-US" sz="2400"/>
          </a:p>
          <a:p>
            <a:pPr lvl="0"/>
            <a:r>
              <a:rPr lang="zh-CN" altLang="en-US" sz="2400"/>
              <a:t>802.11a无线LAN可以以高得多的比特率工作， 但它在更高的频率上运行。然而， 由于运行的频率更高， 802.11aLAN对于给定的功率级别传输</a:t>
            </a:r>
            <a:r>
              <a:rPr lang="zh-CN" altLang="en-US" sz="2400">
                <a:solidFill>
                  <a:srgbClr val="FF0000"/>
                </a:solidFill>
              </a:rPr>
              <a:t>距离较短</a:t>
            </a:r>
            <a:r>
              <a:rPr lang="zh-CN" altLang="en-US" sz="2400"/>
              <a:t>， 并且它</a:t>
            </a:r>
            <a:r>
              <a:rPr lang="zh-CN" altLang="en-US" sz="2400">
                <a:solidFill>
                  <a:srgbClr val="FF0000"/>
                </a:solidFill>
              </a:rPr>
              <a:t>受多径传播的影响更大</a:t>
            </a:r>
            <a:r>
              <a:rPr lang="zh-CN" altLang="en-US" sz="2400"/>
              <a:t>。</a:t>
            </a:r>
            <a:endParaRPr lang="zh-CN" altLang="en-US" sz="2400"/>
          </a:p>
          <a:p>
            <a:pPr lvl="0"/>
            <a:endParaRPr lang="zh-CN" altLang="en-US" sz="2400"/>
          </a:p>
          <a:p>
            <a:pPr lvl="0"/>
            <a:r>
              <a:rPr lang="zh-CN" altLang="en-US" sz="2400"/>
              <a:t>802.11gLAN与802.11bLAN工作在同样的较低频段上，并且与802.11b向后兼容(这样你能够逐步地升级802.11b的客户)，而且与802.11a有相同的高传输速率，使得用户能够更好地享受网络服务。</a:t>
            </a:r>
            <a:endParaRPr lang="zh-CN" altLang="en-US" sz="2400"/>
          </a:p>
        </p:txBody>
      </p:sp>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 WiFi：802.11无线LAN</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一个相对新的WiFi标准802.11n[IEEE 802.11n 2012] ， 使用</a:t>
            </a:r>
            <a:r>
              <a:rPr lang="zh-CN" altLang="en-US" sz="2400">
                <a:solidFill>
                  <a:srgbClr val="FF0000"/>
                </a:solidFill>
              </a:rPr>
              <a:t>多输</a:t>
            </a:r>
            <a:r>
              <a:rPr lang="zh-CN" altLang="en-US" sz="2400">
                <a:solidFill>
                  <a:srgbClr val="FF0000"/>
                </a:solidFill>
                <a:sym typeface="+mn-ea"/>
              </a:rPr>
              <a:t>入</a:t>
            </a:r>
            <a:r>
              <a:rPr lang="zh-CN" altLang="en-US" sz="2400">
                <a:solidFill>
                  <a:srgbClr val="FF0000"/>
                </a:solidFill>
              </a:rPr>
              <a:t>多输出</a:t>
            </a:r>
            <a:r>
              <a:rPr lang="zh-CN" altLang="en-US" sz="2400"/>
              <a:t>(MIMO)天线；即在发送侧的两个或多个天线和在接收侧的两个或多个天线之间发送/接收不同的信号 。根据所使用的调制方案， 每秒几百兆比特的传输率对于802.11n是可能的。</a:t>
            </a:r>
            <a:endParaRPr lang="en-US" altLang="zh-CN" sz="2400"/>
          </a:p>
        </p:txBody>
      </p:sp>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6.3.1 802.11体系结构</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图6-7显示了802.11无线LAN体系结构的基本构件。802.11体系结构的基本构件模块是</a:t>
            </a:r>
            <a:r>
              <a:rPr lang="zh-CN" altLang="en-US" sz="2400">
                <a:solidFill>
                  <a:srgbClr val="FF0000"/>
                </a:solidFill>
              </a:rPr>
              <a:t>基本服务集</a:t>
            </a:r>
            <a:r>
              <a:rPr lang="zh-CN" altLang="en-US" sz="2400"/>
              <a:t>(Basic Service Set， </a:t>
            </a:r>
            <a:r>
              <a:rPr lang="zh-CN" altLang="en-US" sz="2400">
                <a:solidFill>
                  <a:srgbClr val="FF0000"/>
                </a:solidFill>
              </a:rPr>
              <a:t>BSS</a:t>
            </a:r>
            <a:r>
              <a:rPr lang="zh-CN" altLang="en-US" sz="2400"/>
              <a:t>) 。</a:t>
            </a:r>
            <a:endParaRPr lang="zh-CN" altLang="en-US" sz="2400"/>
          </a:p>
          <a:p>
            <a:pPr lvl="0"/>
            <a:endParaRPr lang="zh-CN" altLang="en-US" sz="2400"/>
          </a:p>
          <a:p>
            <a:pPr lvl="0"/>
            <a:r>
              <a:rPr lang="zh-CN" altLang="en-US" sz="2400"/>
              <a:t>一个BBS包含一个或多个</a:t>
            </a:r>
            <a:r>
              <a:rPr lang="zh-CN" altLang="en-US" sz="2400">
                <a:solidFill>
                  <a:srgbClr val="FF0000"/>
                </a:solidFill>
              </a:rPr>
              <a:t>无线站点</a:t>
            </a:r>
            <a:r>
              <a:rPr lang="zh-CN" altLang="en-US" sz="2400"/>
              <a:t>和一个在802.11术语中称为</a:t>
            </a:r>
            <a:r>
              <a:rPr lang="zh-CN" altLang="en-US" sz="2400">
                <a:solidFill>
                  <a:srgbClr val="FF0000"/>
                </a:solidFill>
              </a:rPr>
              <a:t>接入点</a:t>
            </a:r>
            <a:r>
              <a:rPr lang="zh-CN" altLang="en-US" sz="2400"/>
              <a:t>(Access Point， </a:t>
            </a:r>
            <a:r>
              <a:rPr lang="zh-CN" altLang="en-US" sz="2400">
                <a:solidFill>
                  <a:srgbClr val="FF0000"/>
                </a:solidFill>
              </a:rPr>
              <a:t>AP</a:t>
            </a:r>
            <a:r>
              <a:rPr lang="zh-CN" altLang="en-US" sz="2400"/>
              <a:t>) 的</a:t>
            </a:r>
            <a:r>
              <a:rPr lang="zh-CN" altLang="en-US" sz="2400">
                <a:solidFill>
                  <a:srgbClr val="FF0000"/>
                </a:solidFill>
              </a:rPr>
              <a:t>中央基站</a:t>
            </a:r>
            <a:r>
              <a:rPr lang="zh-CN" altLang="en-US" sz="2400"/>
              <a:t>(base</a:t>
            </a:r>
            <a:r>
              <a:rPr lang="en-US" altLang="zh-CN" sz="2400"/>
              <a:t> </a:t>
            </a:r>
            <a:r>
              <a:rPr lang="zh-CN" altLang="en-US" sz="2400"/>
              <a:t>station) 。图6-7展示了两个BSS中的AP， 它们连接到一个互联设备上(如交换机或者路由器) ， 互联设备又连接到因特网中。在一个典型的家庭网络中， 有一个AP和一台将该BSS连接到因特网中的路由器(通常综合成为一个单元)。</a:t>
            </a:r>
            <a:endParaRPr lang="zh-CN" altLang="en-US" sz="2400"/>
          </a:p>
        </p:txBody>
      </p:sp>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6.3.1 802.11体系结构</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与以太网设备类似， 每个802.11无线站点都具有一个6字节的MAC地址， 该地址存储在该站适配器(即</a:t>
            </a:r>
            <a:r>
              <a:rPr lang="zh-CN" altLang="en-US" sz="2400">
                <a:solidFill>
                  <a:srgbClr val="FF0000"/>
                </a:solidFill>
              </a:rPr>
              <a:t>802.11网络接口卡</a:t>
            </a:r>
            <a:r>
              <a:rPr lang="zh-CN" altLang="en-US" sz="2400"/>
              <a:t>)的固件中。每个AP的无线接口也具有一个MAC地址。与以太网类似， 这些MAC地址由IEEE管理， 理论上是全球唯一的。</a:t>
            </a:r>
            <a:endParaRPr lang="zh-CN" altLang="en-US" sz="24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1.采用非持续连接的HTTP</a:t>
            </a:r>
            <a:endParaRPr sz="4000"/>
          </a:p>
        </p:txBody>
      </p:sp>
      <p:sp>
        <p:nvSpPr>
          <p:cNvPr id="3" name="内容占位符 2"/>
          <p:cNvSpPr/>
          <p:nvPr>
            <p:ph idx="1"/>
          </p:nvPr>
        </p:nvSpPr>
        <p:spPr>
          <a:xfrm>
            <a:off x="457200" y="1600200"/>
            <a:ext cx="8229600" cy="4783455"/>
          </a:xfrm>
        </p:spPr>
        <p:txBody>
          <a:bodyPr/>
          <a:p>
            <a:r>
              <a:rPr sz="2400"/>
              <a:t>现在考虑当用户点击超链接时会发生什么现象</a:t>
            </a:r>
            <a:r>
              <a:rPr lang="zh-CN" sz="2400"/>
              <a:t>？</a:t>
            </a:r>
            <a:endParaRPr lang="zh-CN" sz="2400"/>
          </a:p>
          <a:p>
            <a:endParaRPr lang="zh-CN" sz="2400"/>
          </a:p>
          <a:p>
            <a:r>
              <a:rPr lang="zh-CN" sz="2400"/>
              <a:t>这引起浏览器在它和Web服务器之间发起一个TCP连接； 这涉及一次“</a:t>
            </a:r>
            <a:r>
              <a:rPr lang="zh-CN" sz="2400">
                <a:solidFill>
                  <a:srgbClr val="FF0000"/>
                </a:solidFill>
              </a:rPr>
              <a:t>三次握手</a:t>
            </a:r>
            <a:r>
              <a:rPr lang="zh-CN" sz="2400"/>
              <a:t>”过程， 即客户向服务器发送一个小TCP报文段， 服务器用一个小TCP报文段做出确认和响应， 最后， 客户向服务器返回确认。三次握手中前两个部分所耗费的时间占用了一个RTT。完成了三次握手的前两个部分后，客户结合三次握手的第三部分(确认)向该TCP连接发送一个HTTP请求报文。一旦该请求报文到达服务器， 服务器就在该TCP连接上发送HTML文件。该HTTP请求/响应用去了另一个RTT。因此，总的响应时间就是</a:t>
            </a:r>
            <a:r>
              <a:rPr lang="zh-CN" sz="2400">
                <a:solidFill>
                  <a:srgbClr val="FF0000"/>
                </a:solidFill>
              </a:rPr>
              <a:t>两个RTT</a:t>
            </a:r>
            <a:r>
              <a:rPr lang="zh-CN" sz="2400"/>
              <a:t>加上服务器传输HTML文件的时间。</a:t>
            </a:r>
            <a:endParaRPr lang="zh-CN" sz="2400"/>
          </a:p>
        </p:txBody>
      </p:sp>
    </p:spTree>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6.3.1 802.11体系结构</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如6.1节所述， 配置AP的无线LAN经常被称作</a:t>
            </a:r>
            <a:r>
              <a:rPr lang="zh-CN" altLang="en-US" sz="2400">
                <a:solidFill>
                  <a:srgbClr val="FF0000"/>
                </a:solidFill>
              </a:rPr>
              <a:t>基础设施无线LAN</a:t>
            </a:r>
            <a:r>
              <a:rPr lang="zh-CN" altLang="en-US" sz="2400"/>
              <a:t>(infrastructure wireless LAN) ， 其中的“基础设施”是指AP连同互联AP和一台路由器的有线以太网。图6-8显示了IEEE 802.11站点也能将它们自己组合在一起形成一个</a:t>
            </a:r>
            <a:r>
              <a:rPr lang="zh-CN" altLang="en-US" sz="2400">
                <a:solidFill>
                  <a:srgbClr val="FF0000"/>
                </a:solidFill>
              </a:rPr>
              <a:t>自组织网络</a:t>
            </a:r>
            <a:r>
              <a:rPr lang="zh-CN" altLang="en-US" sz="2400"/>
              <a:t>， 即一个无中心控制和与“外部世界”无连接的网络。这里，该网络是由彼此已经发现相互接近且有通信需求的移动设备“动态”形成，并且在它们所处环境中没有预先存在的网络基础设施。</a:t>
            </a:r>
            <a:endParaRPr lang="zh-CN" altLang="en-US" sz="2400"/>
          </a:p>
          <a:p>
            <a:pPr lvl="0"/>
            <a:r>
              <a:rPr lang="zh-CN" altLang="en-US" sz="2400"/>
              <a:t>当携带便携机的人们聚集在一起时(例如，在一个会议室、一列火车或者一辆汽车中)，并且要在没有中央化的AP的情况下交换数据，一个自组织网络就可能形成了。随着要通信的便携设备的继续激增，人们对自组织网络产生巨大的兴趣。然而在本节中，我们只关注基础设施无线LAN。</a:t>
            </a:r>
            <a:endParaRPr lang="zh-CN" altLang="en-US" sz="2400"/>
          </a:p>
        </p:txBody>
      </p:sp>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6.3.1 802.11体系结构</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827405" y="1844675"/>
            <a:ext cx="7441565" cy="3427730"/>
          </a:xfrm>
          <a:prstGeom prst="rect">
            <a:avLst/>
          </a:prstGeom>
        </p:spPr>
      </p:pic>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信道与关联</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在802.11中，每个无线站点在能够发送或者接收网络层数据之前，必须与一个AP相关联。尽管所有802.11标准都使用了关联， 但我们将专门在IEEE 802.11b/g环境中讨论这一主题。</a:t>
            </a:r>
            <a:endParaRPr lang="zh-CN" altLang="en-US" sz="2400"/>
          </a:p>
        </p:txBody>
      </p:sp>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信道与关联</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当网络管理员安装一个AP时，管理员为该接入点分配一个单字或双字的</a:t>
            </a:r>
            <a:r>
              <a:rPr lang="zh-CN" altLang="en-US" sz="2400">
                <a:solidFill>
                  <a:srgbClr val="FF0000"/>
                </a:solidFill>
              </a:rPr>
              <a:t>服务集标识符</a:t>
            </a:r>
            <a:r>
              <a:rPr lang="zh-CN" altLang="en-US" sz="2400"/>
              <a:t>(Service Set Identifier， </a:t>
            </a:r>
            <a:r>
              <a:rPr lang="zh-CN" altLang="en-US" sz="2400">
                <a:solidFill>
                  <a:srgbClr val="FF0000"/>
                </a:solidFill>
              </a:rPr>
              <a:t>SSID</a:t>
            </a:r>
            <a:r>
              <a:rPr lang="zh-CN" altLang="en-US" sz="2400"/>
              <a:t>) 。(例如， 当你在Microsoft Windows</a:t>
            </a:r>
            <a:r>
              <a:rPr lang="en-US" altLang="zh-CN" sz="2400"/>
              <a:t> </a:t>
            </a:r>
            <a:r>
              <a:rPr lang="zh-CN" altLang="en-US" sz="2400"/>
              <a:t>XP中“查看可用网络时”， 将显示某范围内每个AP的SSID。)</a:t>
            </a:r>
            <a:endParaRPr lang="zh-CN" altLang="en-US" sz="2400"/>
          </a:p>
          <a:p>
            <a:pPr lvl="0"/>
            <a:endParaRPr lang="zh-CN" altLang="en-US" sz="2400"/>
          </a:p>
          <a:p>
            <a:pPr lvl="0"/>
            <a:r>
              <a:rPr lang="zh-CN" altLang="en-US" sz="2400"/>
              <a:t> 管理员还必须为该AP分配一个</a:t>
            </a:r>
            <a:r>
              <a:rPr lang="zh-CN" altLang="en-US" sz="2400">
                <a:solidFill>
                  <a:srgbClr val="FF0000"/>
                </a:solidFill>
              </a:rPr>
              <a:t>信道号</a:t>
            </a:r>
            <a:r>
              <a:rPr lang="zh-CN" altLang="en-US" sz="2400"/>
              <a:t>。为了理解信道号， 回想前面讲过的802.11运行在2.4~2.4835GHz的频段中。在这85MHz的频段内，802.11定义了</a:t>
            </a:r>
            <a:r>
              <a:rPr lang="zh-CN" altLang="en-US" sz="2400">
                <a:solidFill>
                  <a:srgbClr val="FF0000"/>
                </a:solidFill>
              </a:rPr>
              <a:t>11个部分重叠</a:t>
            </a:r>
            <a:r>
              <a:rPr lang="zh-CN" altLang="en-US" sz="2400"/>
              <a:t>的信道。当且仅当两个信道由4个或更多信道隔开时它们才无重叠。特别是</a:t>
            </a:r>
            <a:r>
              <a:rPr lang="zh-CN" altLang="en-US" sz="2400">
                <a:solidFill>
                  <a:srgbClr val="FF0000"/>
                </a:solidFill>
              </a:rPr>
              <a:t>信道1、6和11的集合</a:t>
            </a:r>
            <a:r>
              <a:rPr lang="zh-CN" altLang="en-US" sz="2400"/>
              <a:t>是唯一的3个非重叠信道的集合。这意味着管理员可以在同一个物理网络中安装3个802.11b</a:t>
            </a:r>
            <a:r>
              <a:rPr lang="en-US" altLang="zh-CN" sz="2400"/>
              <a:t> </a:t>
            </a:r>
            <a:r>
              <a:rPr lang="zh-CN" altLang="en-US" sz="2400"/>
              <a:t>AP， 为这些AP分配信道1、6和11，然后将每个AP都连接到一台交换机上。</a:t>
            </a:r>
            <a:endParaRPr lang="zh-CN" altLang="en-US" sz="2400"/>
          </a:p>
        </p:txBody>
      </p:sp>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信道与关联</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既然已经对802.11信道有了基本了解，我们则可以描述一个有趣的情况， 即有关</a:t>
            </a:r>
            <a:r>
              <a:rPr lang="zh-CN" altLang="en-US" sz="2400">
                <a:solidFill>
                  <a:srgbClr val="FF0000"/>
                </a:solidFill>
              </a:rPr>
              <a:t>WiFi丛林</a:t>
            </a:r>
            <a:r>
              <a:rPr lang="zh-CN" altLang="en-US" sz="2400"/>
              <a:t>。</a:t>
            </a:r>
            <a:endParaRPr lang="zh-CN" altLang="en-US" sz="2400"/>
          </a:p>
          <a:p>
            <a:pPr lvl="0"/>
            <a:endParaRPr lang="zh-CN" altLang="en-US" sz="2400"/>
          </a:p>
          <a:p>
            <a:pPr lvl="0"/>
            <a:r>
              <a:rPr lang="zh-CN" altLang="en-US" sz="2400"/>
              <a:t>WiFi丛林(WiFi jungle) 是一个任意物理位置， 在这里无线站点能从两个或多个AP中收到很强的信号。例如，在纽约城的许多咖啡馆中，无线站点可以从附近许多AP中选取一个信号。其中一个AP可能由该咖啡馆管理，而其他AP可能位于咖啡馆附近的住宅区内。这些AP中的每一个都可能位于不同的子网中，并被独立分配一个信道。</a:t>
            </a:r>
            <a:endParaRPr lang="zh-CN" altLang="en-US" sz="2400"/>
          </a:p>
        </p:txBody>
      </p:sp>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信道与关联</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现在假定你带着自己的便携机进入这样一个WiFi丛林， 寻求无线因特网接</a:t>
            </a:r>
            <a:r>
              <a:rPr lang="zh-CN" altLang="en-US" sz="2400">
                <a:sym typeface="+mn-ea"/>
              </a:rPr>
              <a:t>入</a:t>
            </a:r>
            <a:r>
              <a:rPr lang="zh-CN" altLang="en-US" sz="2400"/>
              <a:t>。设在这个丛林中有5个AP。为了获得因特网接入，你的无线站点需要加入其中一个子网并因此需要与其中的一个AP相</a:t>
            </a:r>
            <a:r>
              <a:rPr lang="zh-CN" altLang="en-US" sz="2400">
                <a:solidFill>
                  <a:srgbClr val="FF0000"/>
                </a:solidFill>
              </a:rPr>
              <a:t>关联</a:t>
            </a:r>
            <a:r>
              <a:rPr lang="zh-CN" altLang="en-US" sz="2400"/>
              <a:t>(associate) 。关联意味着这一无线站点在自身和该AP之间创建一个虚拟线路。特别是，仅有关联的AP才向你的无线站点发送数据帧，并且你的无线站点也仅仅通过该关联AP向因特网发送数据帧。然而，你的无线站点是如何与某个特定的AP相关联的?更为根本的问题是，你的无线站点是如何知道哪个AP位于丛林中的呢?</a:t>
            </a:r>
            <a:endParaRPr lang="zh-CN" altLang="en-US" sz="2400"/>
          </a:p>
        </p:txBody>
      </p:sp>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信道与关联</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802.11标准要求每个AP</a:t>
            </a:r>
            <a:r>
              <a:rPr lang="zh-CN" altLang="en-US" sz="2400">
                <a:solidFill>
                  <a:srgbClr val="FF0000"/>
                </a:solidFill>
              </a:rPr>
              <a:t>周期性</a:t>
            </a:r>
            <a:r>
              <a:rPr lang="zh-CN" altLang="en-US" sz="2400"/>
              <a:t>地发送</a:t>
            </a:r>
            <a:r>
              <a:rPr lang="zh-CN" altLang="en-US" sz="2400">
                <a:solidFill>
                  <a:srgbClr val="FF0000"/>
                </a:solidFill>
              </a:rPr>
              <a:t>信标帧</a:t>
            </a:r>
            <a:r>
              <a:rPr lang="zh-CN" altLang="en-US" sz="2400"/>
              <a:t>(beacon frame) ， 每个信标帧包括该AP的</a:t>
            </a:r>
            <a:r>
              <a:rPr lang="zh-CN" altLang="en-US" sz="2400">
                <a:solidFill>
                  <a:srgbClr val="FF0000"/>
                </a:solidFill>
              </a:rPr>
              <a:t>SSID和MAC地址</a:t>
            </a:r>
            <a:r>
              <a:rPr lang="zh-CN" altLang="en-US" sz="2400"/>
              <a:t>。你的无线站点为了得知正在发送信标帧的AP， 扫描11个信道， 找出来自可能位于该区域的AP所发出的信标帧(其中一些AP可能在相同的信道中传输，即这里有一个丛林!)。通过信标帧了解到可用AP后，你(或者你的无线主机) 选择一个AP用于关联。</a:t>
            </a:r>
            <a:endParaRPr lang="zh-CN" altLang="en-US" sz="2400"/>
          </a:p>
        </p:txBody>
      </p:sp>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信道与关联</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802.11标准没有指定选择哪个可用的AP进行关联的算法；该算法被遗留给802.11固件和无线主机的软件设计者。通常，主机选择接收到的具有</a:t>
            </a:r>
            <a:r>
              <a:rPr lang="zh-CN" altLang="en-US" sz="2400">
                <a:solidFill>
                  <a:srgbClr val="FF0000"/>
                </a:solidFill>
              </a:rPr>
              <a:t>最高信号强度</a:t>
            </a:r>
            <a:r>
              <a:rPr lang="zh-CN" altLang="en-US" sz="2400"/>
              <a:t>的信标帧。虽然高信号强度好(例如可参见图6-3)，信号强度将不是唯一决定主机接收性能的AP特性。</a:t>
            </a:r>
            <a:endParaRPr lang="zh-CN" altLang="en-US" sz="2400"/>
          </a:p>
          <a:p>
            <a:pPr lvl="0"/>
            <a:endParaRPr lang="zh-CN" altLang="en-US" sz="2400"/>
          </a:p>
          <a:p>
            <a:pPr lvl="0"/>
            <a:r>
              <a:rPr lang="zh-CN" altLang="en-US" sz="2400"/>
              <a:t>特别是，所选择的AP可能具有强信号，但可能被其他附属的主机(将需要共享该AP的无线带宽)所过载，而某未过载的AP由于稍弱的信号而未被选择。</a:t>
            </a:r>
            <a:endParaRPr lang="zh-CN" altLang="en-US" sz="2400"/>
          </a:p>
        </p:txBody>
      </p:sp>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信道与关联</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扫描信道和监听信标帧的过程被称为</a:t>
            </a:r>
            <a:r>
              <a:rPr lang="zh-CN" altLang="en-US" sz="2400">
                <a:solidFill>
                  <a:srgbClr val="FF0000"/>
                </a:solidFill>
              </a:rPr>
              <a:t>被动扫描</a:t>
            </a:r>
            <a:r>
              <a:rPr lang="zh-CN" altLang="en-US" sz="2400"/>
              <a:t>(passive scanning)(参见图6-9a)。</a:t>
            </a:r>
            <a:endParaRPr lang="zh-CN" altLang="en-US" sz="2400"/>
          </a:p>
          <a:p>
            <a:pPr lvl="0"/>
            <a:endParaRPr lang="zh-CN" altLang="en-US" sz="2400"/>
          </a:p>
          <a:p>
            <a:pPr lvl="0"/>
            <a:r>
              <a:rPr lang="zh-CN" altLang="en-US" sz="2400"/>
              <a:t>无线主机也能够执行</a:t>
            </a:r>
            <a:r>
              <a:rPr lang="zh-CN" altLang="en-US" sz="2400">
                <a:solidFill>
                  <a:srgbClr val="FF0000"/>
                </a:solidFill>
              </a:rPr>
              <a:t>主动扫描</a:t>
            </a:r>
            <a:r>
              <a:rPr lang="zh-CN" altLang="en-US" sz="2400"/>
              <a:t>(active sean ning) ， 这是通过向位于无线主机范围内的所有AP</a:t>
            </a:r>
            <a:r>
              <a:rPr lang="zh-CN" altLang="en-US" sz="2400">
                <a:solidFill>
                  <a:srgbClr val="FF0000"/>
                </a:solidFill>
              </a:rPr>
              <a:t>广播探测帧</a:t>
            </a:r>
            <a:r>
              <a:rPr lang="zh-CN" altLang="en-US" sz="2400"/>
              <a:t>完成的，如图6-9b所示。AP用一个探测响应帧应答探测请求帧。无线主机则能够在响应的AP中选择某AP与之相关联。</a:t>
            </a:r>
            <a:endParaRPr lang="zh-CN" altLang="en-US" sz="2400"/>
          </a:p>
        </p:txBody>
      </p:sp>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信道与关联</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809625" y="1400175"/>
            <a:ext cx="7524750" cy="405765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1.采用非持续连接的HTTP</a:t>
            </a:r>
            <a:endParaRPr sz="4000"/>
          </a:p>
        </p:txBody>
      </p:sp>
      <p:sp>
        <p:nvSpPr>
          <p:cNvPr id="3" name="内容占位符 2"/>
          <p:cNvSpPr/>
          <p:nvPr>
            <p:ph idx="1"/>
          </p:nvPr>
        </p:nvSpPr>
        <p:spPr>
          <a:xfrm>
            <a:off x="457200" y="1600200"/>
            <a:ext cx="8229600" cy="4783455"/>
          </a:xfrm>
        </p:spPr>
        <p:txBody>
          <a:bodyPr/>
          <a:p>
            <a:endParaRPr lang="zh-CN" sz="2400"/>
          </a:p>
        </p:txBody>
      </p:sp>
      <p:pic>
        <p:nvPicPr>
          <p:cNvPr id="4" name="图片 3"/>
          <p:cNvPicPr>
            <a:picLocks noChangeAspect="1"/>
          </p:cNvPicPr>
          <p:nvPr/>
        </p:nvPicPr>
        <p:blipFill>
          <a:blip r:embed="rId1"/>
          <a:stretch>
            <a:fillRect/>
          </a:stretch>
        </p:blipFill>
        <p:spPr>
          <a:xfrm>
            <a:off x="1764030" y="1417955"/>
            <a:ext cx="5657850" cy="4905375"/>
          </a:xfrm>
          <a:prstGeom prst="rect">
            <a:avLst/>
          </a:prstGeom>
        </p:spPr>
      </p:pic>
    </p:spTree>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信道与关联</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选定与之关联的AP后，无线主机向AP发送一个关联请求帧，并且该AP以一个关联响应帧进行响应。注意到对于主动扫描需要这种第二次请求/响应握手，因为一个对初始探测请求帧进行响应的AP并不知道主机选择哪个(可能多个)响应的AP进行关联，这与DHCP客户能够从多个DHCP服务器进行选择有诸多相同之处(参见图4-21) 。</a:t>
            </a:r>
            <a:endParaRPr lang="zh-CN" altLang="en-US" sz="2400"/>
          </a:p>
          <a:p>
            <a:pPr lvl="0"/>
            <a:endParaRPr lang="zh-CN" altLang="en-US" sz="2400"/>
          </a:p>
          <a:p>
            <a:pPr lvl="0"/>
            <a:r>
              <a:rPr lang="zh-CN" altLang="en-US" sz="2400"/>
              <a:t>一旦与一个AP关联，该主机希望加</a:t>
            </a:r>
            <a:r>
              <a:rPr lang="zh-CN" altLang="en-US" sz="2400">
                <a:sym typeface="+mn-ea"/>
              </a:rPr>
              <a:t>入</a:t>
            </a:r>
            <a:r>
              <a:rPr lang="zh-CN" altLang="en-US" sz="2400"/>
              <a:t>该AP所属的子网中(以4.4.2节中的IP寻址的意义)。因此。该主机通常将通过关联的AP向该子网发送一个DHCP发现报文(参见图4-21) ，以获取在该AP子网中的一个IP地址。一旦获得地址，网络的其他部分将直接视你的主机为该子网中的另一台主机。</a:t>
            </a:r>
            <a:endParaRPr lang="zh-CN" altLang="en-US" sz="2400"/>
          </a:p>
        </p:txBody>
      </p:sp>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信道与关联</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为了与特定的AP创建一个关联，某无线站点可能要向该AP</a:t>
            </a:r>
            <a:r>
              <a:rPr lang="zh-CN" altLang="en-US" sz="2400">
                <a:solidFill>
                  <a:srgbClr val="FF0000"/>
                </a:solidFill>
              </a:rPr>
              <a:t>鉴别它自身</a:t>
            </a:r>
            <a:r>
              <a:rPr lang="zh-CN" altLang="en-US" sz="2400"/>
              <a:t>。802.11无线LAN提供了几种不同的鉴别和接</a:t>
            </a:r>
            <a:r>
              <a:rPr lang="zh-CN" altLang="en-US" sz="2400">
                <a:sym typeface="+mn-ea"/>
              </a:rPr>
              <a:t>入</a:t>
            </a:r>
            <a:r>
              <a:rPr lang="zh-CN" altLang="en-US" sz="2400"/>
              <a:t>方法。一种被许多公司采用的方法是， 基于一个站点的MAC地址允许其接</a:t>
            </a:r>
            <a:r>
              <a:rPr lang="zh-CN" altLang="en-US" sz="2400">
                <a:sym typeface="+mn-ea"/>
              </a:rPr>
              <a:t>入</a:t>
            </a:r>
            <a:r>
              <a:rPr lang="zh-CN" altLang="en-US" sz="2400"/>
              <a:t>一个无线网络。第二种被许多因特网咖啡屋采用的方法是， 应用</a:t>
            </a:r>
            <a:r>
              <a:rPr lang="zh-CN" altLang="en-US" sz="2400">
                <a:solidFill>
                  <a:srgbClr val="FF0000"/>
                </a:solidFill>
              </a:rPr>
              <a:t>用户名和口令</a:t>
            </a:r>
            <a:r>
              <a:rPr lang="zh-CN" altLang="en-US" sz="2400"/>
              <a:t>。在两种情况下，AP通常与一个</a:t>
            </a:r>
            <a:r>
              <a:rPr lang="zh-CN" altLang="en-US" sz="2400">
                <a:solidFill>
                  <a:srgbClr val="FF0000"/>
                </a:solidFill>
              </a:rPr>
              <a:t>鉴别服务器</a:t>
            </a:r>
            <a:r>
              <a:rPr lang="zh-CN" altLang="en-US" sz="2400"/>
              <a:t>进行通信，使用一种诸如RADIUS 或DIAMETER的协议， 在无线终端站和鉴别服务器之间中继信息。分离鉴别服务器和AP，使得一个鉴别服务器可以服务于多个AP，将(经常是敏感的)鉴别和接入的决定集中到单一服务器中，使AP费用和复杂性较低。</a:t>
            </a:r>
            <a:endParaRPr lang="zh-CN" altLang="en-US" sz="2400"/>
          </a:p>
        </p:txBody>
      </p:sp>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一旦某无线站点与一个AP相关联，它就可以经该接入点开始发送和接收数据帧。然而因为许多站点可能希望同时经相同信道传输数据帧，因此需要一个多路访问协议来协调传输。这里，</a:t>
            </a:r>
            <a:r>
              <a:rPr lang="zh-CN" altLang="en-US" sz="2400">
                <a:solidFill>
                  <a:srgbClr val="FF0000"/>
                </a:solidFill>
              </a:rPr>
              <a:t> 站点</a:t>
            </a:r>
            <a:r>
              <a:rPr lang="zh-CN" altLang="en-US" sz="2400"/>
              <a:t>(station)可以是一个无线站点，或者是一个AP。正如在第5章和6.2.1节中讨论的那样， 宽泛地讲有三类多路访问协议：信道划分 、随机访问和轮流。受以太网及其随机访问协议巨大成功的鼓舞，802.11的设计者为802.11无线LAN选择了一种随机访问协议。这个</a:t>
            </a:r>
            <a:r>
              <a:rPr lang="zh-CN" altLang="en-US" sz="2400">
                <a:solidFill>
                  <a:srgbClr val="FF0000"/>
                </a:solidFill>
              </a:rPr>
              <a:t>随机访问协议</a:t>
            </a:r>
            <a:r>
              <a:rPr lang="zh-CN" altLang="en-US" sz="2400"/>
              <a:t>称作带</a:t>
            </a:r>
            <a:r>
              <a:rPr lang="zh-CN" altLang="en-US" sz="2400">
                <a:solidFill>
                  <a:srgbClr val="FF0000"/>
                </a:solidFill>
              </a:rPr>
              <a:t>碰撞避免</a:t>
            </a:r>
            <a:r>
              <a:rPr lang="zh-CN" altLang="en-US" sz="2400"/>
              <a:t>的CSMA(CSMA with collision avoidance) ， 或简称为</a:t>
            </a:r>
            <a:r>
              <a:rPr lang="zh-CN" altLang="en-US" sz="2400">
                <a:solidFill>
                  <a:srgbClr val="FF0000"/>
                </a:solidFill>
              </a:rPr>
              <a:t>CSMA/CA</a:t>
            </a:r>
            <a:r>
              <a:rPr lang="zh-CN" altLang="en-US" sz="2400"/>
              <a:t>。与以太网的CSMA/CD相似， CSMA/CA中的“CSMA”代表“载波侦听多路访问”， 意味着每个站点在传输之前侦听信道， 并且一旦侦听到该信道忙则抑制传输。</a:t>
            </a:r>
            <a:endParaRPr lang="zh-CN" altLang="en-US" sz="2400"/>
          </a:p>
        </p:txBody>
      </p:sp>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尽管以太网和802.11都使用载波侦听随机接</a:t>
            </a:r>
            <a:r>
              <a:rPr lang="zh-CN" altLang="en-US" sz="2400">
                <a:sym typeface="+mn-ea"/>
              </a:rPr>
              <a:t>入</a:t>
            </a:r>
            <a:r>
              <a:rPr lang="zh-CN" altLang="en-US" sz="2400"/>
              <a:t>，但这两种MAC协议有</a:t>
            </a:r>
            <a:r>
              <a:rPr lang="zh-CN" altLang="en-US" sz="2400">
                <a:solidFill>
                  <a:srgbClr val="FF0000"/>
                </a:solidFill>
              </a:rPr>
              <a:t>重要的区别</a:t>
            </a:r>
            <a:r>
              <a:rPr lang="zh-CN" altLang="en-US" sz="2400"/>
              <a:t>。首先， 802.11使用</a:t>
            </a:r>
            <a:r>
              <a:rPr lang="zh-CN" altLang="en-US" sz="2400">
                <a:solidFill>
                  <a:srgbClr val="FF0000"/>
                </a:solidFill>
              </a:rPr>
              <a:t>碰撞避免而非碰撞检测</a:t>
            </a:r>
            <a:r>
              <a:rPr lang="zh-CN" altLang="en-US" sz="2400"/>
              <a:t>； 其次， 由于无线信道相对较高的误比特率， 802.11(不同于以太网) 使用</a:t>
            </a:r>
            <a:r>
              <a:rPr lang="zh-CN" altLang="en-US" sz="2400">
                <a:solidFill>
                  <a:srgbClr val="FF0000"/>
                </a:solidFill>
              </a:rPr>
              <a:t>链路层确认/重传</a:t>
            </a:r>
            <a:r>
              <a:rPr lang="zh-CN" altLang="en-US" sz="2400"/>
              <a:t>(ARQ)方案。我们将在下面讨论802.11的碰撞避免和链路层确认机制。</a:t>
            </a:r>
            <a:endParaRPr lang="zh-CN" altLang="en-US" sz="2400"/>
          </a:p>
        </p:txBody>
      </p:sp>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在5.3.2节和5.4.2节曾讲过，使用以太网的碰撞检测算法，以太网结点在发送过程中监听信道。在发送过程中如果检测到另一结点也在发送，则放弃自己的发送，并且在等待一个小的随机时间后再次发送。</a:t>
            </a:r>
            <a:endParaRPr lang="zh-CN" altLang="en-US" sz="2400"/>
          </a:p>
          <a:p>
            <a:pPr lvl="0"/>
            <a:endParaRPr lang="zh-CN" altLang="en-US" sz="2400"/>
          </a:p>
          <a:p>
            <a:pPr marL="0" lvl="0" indent="0">
              <a:buNone/>
            </a:pPr>
            <a:endParaRPr lang="zh-CN" altLang="en-US" sz="2400"/>
          </a:p>
        </p:txBody>
      </p:sp>
    </p:spTree>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sym typeface="+mn-ea"/>
              </a:rPr>
              <a:t>与以太网协议不同， 802.11MAC协议</a:t>
            </a:r>
            <a:r>
              <a:rPr lang="zh-CN" altLang="en-US" sz="2400">
                <a:solidFill>
                  <a:srgbClr val="FF0000"/>
                </a:solidFill>
                <a:sym typeface="+mn-ea"/>
              </a:rPr>
              <a:t>并未实现</a:t>
            </a:r>
            <a:r>
              <a:rPr lang="zh-CN" altLang="en-US" sz="2400">
                <a:sym typeface="+mn-ea"/>
              </a:rPr>
              <a:t>碰撞检测。这主要由两个原因所致：</a:t>
            </a:r>
            <a:endParaRPr lang="zh-CN" altLang="en-US" sz="2400"/>
          </a:p>
          <a:p>
            <a:pPr lvl="1"/>
            <a:endParaRPr lang="zh-CN" altLang="en-US" sz="2100"/>
          </a:p>
          <a:p>
            <a:pPr lvl="1"/>
            <a:r>
              <a:rPr lang="zh-CN" altLang="en-US" sz="2100"/>
              <a:t> 检测碰撞的能力要求站点具有同时发送(站点自己的信号)和接收(检测其他站点是否也在发送)的能力。因为在802.11适配器上，接收信号的强度通常远远小于发送信号的强度，制造具有检测碰撞能力的</a:t>
            </a:r>
            <a:r>
              <a:rPr lang="zh-CN" altLang="en-US" sz="2100">
                <a:solidFill>
                  <a:srgbClr val="FF0000"/>
                </a:solidFill>
              </a:rPr>
              <a:t>硬件代价较大</a:t>
            </a:r>
            <a:r>
              <a:rPr lang="zh-CN" altLang="en-US" sz="2100"/>
              <a:t>。</a:t>
            </a:r>
            <a:endParaRPr lang="zh-CN" altLang="en-US" sz="2100"/>
          </a:p>
          <a:p>
            <a:pPr lvl="1"/>
            <a:endParaRPr lang="zh-CN" altLang="en-US" sz="2100"/>
          </a:p>
          <a:p>
            <a:pPr lvl="1"/>
            <a:r>
              <a:rPr lang="zh-CN" altLang="en-US" sz="2100"/>
              <a:t>更重要的是，即使适配器可以同时发送和监听信号(并且假设它一旦侦听到信道忙就放弃发送)，适配器也会由于</a:t>
            </a:r>
            <a:r>
              <a:rPr lang="zh-CN" altLang="en-US" sz="2100">
                <a:solidFill>
                  <a:srgbClr val="FF0000"/>
                </a:solidFill>
              </a:rPr>
              <a:t>隐藏终端问题</a:t>
            </a:r>
            <a:r>
              <a:rPr lang="zh-CN" altLang="en-US" sz="2100"/>
              <a:t>和</a:t>
            </a:r>
            <a:r>
              <a:rPr lang="zh-CN" altLang="en-US" sz="2100">
                <a:solidFill>
                  <a:srgbClr val="FF0000"/>
                </a:solidFill>
              </a:rPr>
              <a:t>衰减问题</a:t>
            </a:r>
            <a:r>
              <a:rPr lang="zh-CN" altLang="en-US" sz="2100"/>
              <a:t>而无法检测到所有的碰撞。</a:t>
            </a:r>
            <a:endParaRPr lang="zh-CN" altLang="en-US" sz="2100"/>
          </a:p>
        </p:txBody>
      </p:sp>
    </p:spTree>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由于802.11无线局域网不使用碰撞检测，一旦站点开始发送一个帧，它就完全地发送该帧；也就是说，一旦站点开始发送，就不会返回。正如人们可能猜想的那样，碰撞存在时仍发送整个数据帧(尤其是长数据帧)将严重降低多路访问协议的性能。为了降低碰撞的可能性，802.11采用几种</a:t>
            </a:r>
            <a:r>
              <a:rPr lang="zh-CN" altLang="en-US" sz="2400">
                <a:solidFill>
                  <a:srgbClr val="FF0000"/>
                </a:solidFill>
              </a:rPr>
              <a:t>碰撞避免技术</a:t>
            </a:r>
            <a:r>
              <a:rPr lang="zh-CN" altLang="en-US" sz="2400"/>
              <a:t>，我们稍后讨论它们。</a:t>
            </a:r>
            <a:endParaRPr lang="zh-CN" altLang="en-US" sz="2400"/>
          </a:p>
        </p:txBody>
      </p:sp>
    </p:spTree>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然而， 在考虑碰撞避免之前， 我们首先需要分析802.11的</a:t>
            </a:r>
            <a:r>
              <a:rPr lang="zh-CN" altLang="en-US" sz="2400">
                <a:solidFill>
                  <a:srgbClr val="FF0000"/>
                </a:solidFill>
              </a:rPr>
              <a:t>链路层确认</a:t>
            </a:r>
            <a:r>
              <a:rPr lang="zh-CN" altLang="en-US" sz="2400"/>
              <a:t>(link-layer acknowledgment) 方案。6.2节讲过， 当无线LAN中某站点发送一个帧时， 该帧会由于多种原因不能无损地到达目的站点。为了处理这种不可忽视的故障情况， 802.11MAC使用链路层确认。</a:t>
            </a:r>
            <a:endParaRPr lang="zh-CN" altLang="en-US" sz="2400"/>
          </a:p>
          <a:p>
            <a:pPr lvl="0"/>
            <a:endParaRPr lang="zh-CN" altLang="en-US" sz="2400"/>
          </a:p>
          <a:p>
            <a:pPr lvl="0"/>
            <a:r>
              <a:rPr lang="zh-CN" altLang="en-US" sz="2400"/>
              <a:t>如图6-10所示， 目的站点收到一个通过CRC校验的帧后， 它等待一个被称作</a:t>
            </a:r>
            <a:r>
              <a:rPr lang="zh-CN" altLang="en-US" sz="2400">
                <a:solidFill>
                  <a:srgbClr val="FF0000"/>
                </a:solidFill>
              </a:rPr>
              <a:t>短帧间间隔</a:t>
            </a:r>
            <a:r>
              <a:rPr lang="zh-CN" altLang="en-US" sz="2400"/>
              <a:t>(Short Inter-Frame Spacing， </a:t>
            </a:r>
            <a:r>
              <a:rPr lang="zh-CN" altLang="en-US" sz="2400">
                <a:solidFill>
                  <a:srgbClr val="FF0000"/>
                </a:solidFill>
              </a:rPr>
              <a:t>SIFS</a:t>
            </a:r>
            <a:r>
              <a:rPr lang="zh-CN" altLang="en-US" sz="2400"/>
              <a:t>) 的一小段时间， 然后发回一个确认帧。如果发送站点在给定的时间内未收到确认帧，它假定出现了错误并重传该帧，使用CSMA/CA协议访问该信道。如果在</a:t>
            </a:r>
            <a:r>
              <a:rPr lang="zh-CN" altLang="en-US" sz="2400">
                <a:solidFill>
                  <a:srgbClr val="FF0000"/>
                </a:solidFill>
              </a:rPr>
              <a:t>若干固定次重传</a:t>
            </a:r>
            <a:r>
              <a:rPr lang="zh-CN" altLang="en-US" sz="2400"/>
              <a:t>后仍未收到确认，发送站点将放弃发送并丢弃该帧。</a:t>
            </a:r>
            <a:endParaRPr lang="zh-CN" altLang="en-US" sz="2400"/>
          </a:p>
        </p:txBody>
      </p:sp>
    </p:spTree>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讨论过802.11如何使用链路层确认后， 我们可以描述802.11的</a:t>
            </a:r>
            <a:r>
              <a:rPr lang="zh-CN" altLang="en-US" sz="2400">
                <a:solidFill>
                  <a:srgbClr val="FF0000"/>
                </a:solidFill>
              </a:rPr>
              <a:t>CSMA/CA协议</a:t>
            </a:r>
            <a:r>
              <a:rPr lang="zh-CN" altLang="en-US" sz="2400"/>
              <a:t>了。</a:t>
            </a:r>
            <a:endParaRPr lang="zh-CN" altLang="en-US" sz="2400"/>
          </a:p>
          <a:p>
            <a:pPr lvl="0"/>
            <a:endParaRPr lang="zh-CN" altLang="en-US" sz="2400"/>
          </a:p>
          <a:p>
            <a:pPr lvl="0"/>
            <a:r>
              <a:rPr lang="zh-CN" altLang="en-US" sz="2400"/>
              <a:t>假设一个站点(无线站点或者AP)有一个帧要发送。</a:t>
            </a:r>
            <a:endParaRPr lang="zh-CN" altLang="en-US" sz="2400"/>
          </a:p>
          <a:p>
            <a:pPr lvl="1"/>
            <a:r>
              <a:rPr lang="zh-CN" altLang="en-US" sz="2100"/>
              <a:t>1) 如果初始时某站点监听到信道空闲， 它将在一个被称作</a:t>
            </a:r>
            <a:r>
              <a:rPr lang="zh-CN" altLang="en-US" sz="2100">
                <a:solidFill>
                  <a:srgbClr val="FF0000"/>
                </a:solidFill>
              </a:rPr>
              <a:t>分布式帧间间隔</a:t>
            </a:r>
            <a:r>
              <a:rPr lang="zh-CN" altLang="en-US" sz="2100"/>
              <a:t>(Distribu-ted Inter-Frame Space，</a:t>
            </a:r>
            <a:r>
              <a:rPr lang="zh-CN" altLang="en-US" sz="2100">
                <a:solidFill>
                  <a:srgbClr val="FF0000"/>
                </a:solidFill>
              </a:rPr>
              <a:t>DIFS</a:t>
            </a:r>
            <a:r>
              <a:rPr lang="zh-CN" altLang="en-US" sz="2100"/>
              <a:t>) 的短时间段后发送该帧，如图6-10所示。</a:t>
            </a:r>
            <a:endParaRPr lang="zh-CN" altLang="en-US" sz="2100"/>
          </a:p>
          <a:p>
            <a:pPr lvl="1"/>
            <a:r>
              <a:rPr lang="zh-CN" altLang="en-US" sz="2100"/>
              <a:t>2)否则，该站点选取一个</a:t>
            </a:r>
            <a:r>
              <a:rPr lang="zh-CN" altLang="en-US" sz="2100">
                <a:solidFill>
                  <a:srgbClr val="FF0000"/>
                </a:solidFill>
              </a:rPr>
              <a:t>随机回退值</a:t>
            </a:r>
            <a:r>
              <a:rPr lang="zh-CN" altLang="en-US" sz="2100"/>
              <a:t>(如我们在5.3.2节中遇到的那样)并且在侦听信道空闲时递减该值。当侦听到信道忙时，计数值保持不变。</a:t>
            </a:r>
            <a:endParaRPr lang="zh-CN" altLang="en-US" sz="2100"/>
          </a:p>
          <a:p>
            <a:pPr lvl="1"/>
            <a:r>
              <a:rPr lang="zh-CN" altLang="en-US" sz="2100"/>
              <a:t>3)</a:t>
            </a:r>
            <a:r>
              <a:rPr lang="zh-CN" altLang="en-US" sz="2100">
                <a:solidFill>
                  <a:srgbClr val="FF0000"/>
                </a:solidFill>
              </a:rPr>
              <a:t>当计数值减为0时</a:t>
            </a:r>
            <a:r>
              <a:rPr lang="zh-CN" altLang="en-US" sz="2100"/>
              <a:t>(注意到这只可能发生在信道被侦听为空闲时)，该站点发送整个数据帧并等待确认。</a:t>
            </a:r>
            <a:endParaRPr lang="zh-CN" altLang="en-US" sz="2100"/>
          </a:p>
        </p:txBody>
      </p:sp>
    </p:spTree>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1"/>
            <a:r>
              <a:rPr lang="zh-CN" altLang="en-US" sz="2100"/>
              <a:t>4) 如果收到确认，发送站点知道它的帧已被目的站正确接收了。如果该站点要发送另一帧，它将从第二步开始CSMA/CA协议。如果未收到确认，发送站点将重新进</a:t>
            </a:r>
            <a:r>
              <a:rPr lang="zh-CN" altLang="en-US" sz="2100">
                <a:sym typeface="+mn-ea"/>
              </a:rPr>
              <a:t>入</a:t>
            </a:r>
            <a:r>
              <a:rPr lang="zh-CN" altLang="en-US" sz="2100"/>
              <a:t>第二步中的回退阶段，并从一个更大的范围内选取随机值。</a:t>
            </a:r>
            <a:endParaRPr lang="zh-CN" altLang="en-US" sz="21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2.采用持续连接的HTTP</a:t>
            </a:r>
            <a:endParaRPr sz="4000"/>
          </a:p>
        </p:txBody>
      </p:sp>
      <p:sp>
        <p:nvSpPr>
          <p:cNvPr id="3" name="内容占位符 2"/>
          <p:cNvSpPr/>
          <p:nvPr>
            <p:ph idx="1"/>
          </p:nvPr>
        </p:nvSpPr>
        <p:spPr>
          <a:xfrm>
            <a:off x="457200" y="1600200"/>
            <a:ext cx="8229600" cy="4783455"/>
          </a:xfrm>
        </p:spPr>
        <p:txBody>
          <a:bodyPr/>
          <a:p>
            <a:r>
              <a:rPr lang="zh-CN" sz="2400">
                <a:solidFill>
                  <a:srgbClr val="FF0000"/>
                </a:solidFill>
              </a:rPr>
              <a:t>非持续连接有一些缺点</a:t>
            </a:r>
            <a:r>
              <a:rPr lang="zh-CN" sz="2400"/>
              <a:t>：</a:t>
            </a:r>
            <a:endParaRPr lang="zh-CN" sz="2400"/>
          </a:p>
          <a:p>
            <a:endParaRPr lang="zh-CN" sz="2400"/>
          </a:p>
          <a:p>
            <a:r>
              <a:rPr lang="zh-CN" sz="2400"/>
              <a:t>首先，必须为每一个请求的对象建立和维护一个全新的连接。对于每个这样的连接， 在客户和服务器中都要分配TCP的缓冲区和保持TCP变量，这给Web服务器带来了严重的负担， 因为一台Web服务器可能同时服务于数以百计不同的客户的请求。</a:t>
            </a:r>
            <a:endParaRPr lang="zh-CN" sz="2400"/>
          </a:p>
        </p:txBody>
      </p:sp>
    </p:spTree>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3060065" y="764540"/>
            <a:ext cx="3638550" cy="5953125"/>
          </a:xfrm>
          <a:prstGeom prst="rect">
            <a:avLst/>
          </a:prstGeom>
        </p:spPr>
      </p:pic>
    </p:spTree>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前面讲过， 在以太网的CSMA/CD的多路访问协议下，一旦侦听到信道空闲，站点开始发送。然而， 使用CSMA/CA， 该站点在倒计数时</a:t>
            </a:r>
            <a:r>
              <a:rPr lang="zh-CN" altLang="en-US" sz="2400">
                <a:solidFill>
                  <a:srgbClr val="FF0000"/>
                </a:solidFill>
              </a:rPr>
              <a:t>抑制传输</a:t>
            </a:r>
            <a:r>
              <a:rPr lang="zh-CN" altLang="en-US" sz="2400"/>
              <a:t>，即使它侦听到该信道空闲也是如此。为什么CSMA/CD和CSMA/CA采用了不同的方法呢?</a:t>
            </a:r>
            <a:endParaRPr lang="zh-CN" altLang="en-US" sz="2400"/>
          </a:p>
        </p:txBody>
      </p:sp>
    </p:spTree>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为了回答这一问题，我们首先考虑这样一种情形：两个站点分别有一个数据帧要发送，但是，由于侦听到第三个站点已经在传输， 双方都未立即发送。使用以太网的CSMA/CD协议中，两个站点将会在检测到第三方发送完毕后立即开始发送。这将导致一个碰撞， 在CSMA/CD协议中碰撞并非是一个严重的问题，因为两个站点检测到碰撞后都会放弃它们的发送，从而避免了由于碰撞而造成的该帧剩余部分的无用发送。而在802.11中情况却十分不同，因为802.11并不检测碰撞和放弃发送，遭受碰撞的帧仍将被完全传输。因此802.11的目标是无论如何尽可能避免碰撞。</a:t>
            </a:r>
            <a:endParaRPr lang="zh-CN" altLang="en-US" sz="2400"/>
          </a:p>
        </p:txBody>
      </p:sp>
    </p:spTree>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6.3.2 802.11 MAC协议</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802.11中，如果两个站点侦听到信道忙，它们都将立即进入随机回退，希望选择一个不同的回退值。如果这些值的确不同，一旦信道空闲，其中的一个站点将在另一个之前发送，并且(如果两个站点均未对对方隐藏)“失败站点”将会听到“胜利站点”的信号，冻结它的计数器，并在胜利站点完成传输之前一直</a:t>
            </a:r>
            <a:r>
              <a:rPr lang="zh-CN" altLang="en-US" sz="2400">
                <a:solidFill>
                  <a:srgbClr val="FF0000"/>
                </a:solidFill>
              </a:rPr>
              <a:t>抑制传输</a:t>
            </a:r>
            <a:r>
              <a:rPr lang="zh-CN" altLang="en-US" sz="2400"/>
              <a:t>。通过这种方式，避免了高代价的碰撞。当然，在以下情况下使用802.11仍可能出现碰撞：两个站点可能互相是隐藏的，或者两者可能选择了非常靠近的随机回退值，使来自先开始站点的传输也必须到达第二个站点。回想前面我们在图5-12的环境中讨论随机访问算法时遇到过这个问题。</a:t>
            </a:r>
            <a:endParaRPr lang="zh-CN" altLang="en-US" sz="2400"/>
          </a:p>
        </p:txBody>
      </p:sp>
    </p:spTree>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1.处理隐藏终端：RTS和CTS</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802.11MAC协议也包括了一个极好(但为可选项) 的</a:t>
            </a:r>
            <a:r>
              <a:rPr lang="zh-CN" altLang="en-US" sz="2400">
                <a:solidFill>
                  <a:srgbClr val="FF0000"/>
                </a:solidFill>
              </a:rPr>
              <a:t>预约方案</a:t>
            </a:r>
            <a:r>
              <a:rPr lang="zh-CN" altLang="en-US" sz="2400"/>
              <a:t>，以帮助在出现隐藏终端的情况下避免碰撞。</a:t>
            </a:r>
            <a:endParaRPr lang="zh-CN" altLang="en-US" sz="2400"/>
          </a:p>
          <a:p>
            <a:pPr lvl="0"/>
            <a:endParaRPr lang="zh-CN" altLang="en-US" sz="2400"/>
          </a:p>
          <a:p>
            <a:pPr lvl="0"/>
            <a:r>
              <a:rPr lang="zh-CN" altLang="en-US" sz="2400"/>
              <a:t>我们在图6-11的环境下研究这种方案，其中显示了两个无线站点和一个接</a:t>
            </a:r>
            <a:r>
              <a:rPr lang="zh-CN" altLang="en-US" sz="2400">
                <a:sym typeface="+mn-ea"/>
              </a:rPr>
              <a:t>入</a:t>
            </a:r>
            <a:r>
              <a:rPr lang="zh-CN" altLang="en-US" sz="2400"/>
              <a:t>点。这两个无线站点都在该AP的覆盖范围内(其覆盖范围显示为阴影圆环)，并且两者都与该AP相关联。然而，由于衰减，无线结点的信号范围局限在图6-11所示的阴影圆环内部。因此，尽管每个无线站点对AP都不隐藏，两者彼此却是隐藏的。</a:t>
            </a:r>
            <a:endParaRPr lang="zh-CN" altLang="en-US" sz="2400"/>
          </a:p>
        </p:txBody>
      </p:sp>
    </p:spTree>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1.处理隐藏终端：RTS和CTS</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2700020" y="1988820"/>
            <a:ext cx="3611880" cy="2825750"/>
          </a:xfrm>
          <a:prstGeom prst="rect">
            <a:avLst/>
          </a:prstGeom>
        </p:spPr>
      </p:pic>
    </p:spTree>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1.处理隐藏终端：RTS和CTS</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现在我们考虑为什么隐藏终端会导致出现问题。假设站点H1正在传输一个帧，并且在H1传输的中途，站点H2要向AP发送一个帧。由于H2未听到来自H1的传输，它将首先等待一个DIFS间隔， 然后发送该帧， 导致产生了一个碰撞。从而在H1和H2的整个发送阶段，信道都被浪费了。</a:t>
            </a:r>
            <a:endParaRPr lang="zh-CN" altLang="en-US" sz="2400"/>
          </a:p>
        </p:txBody>
      </p:sp>
    </p:spTree>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1.处理隐藏终端：RTS和CTS</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为了避免这一问题， IEEE 802.11协议允许站点使用一个</a:t>
            </a:r>
            <a:r>
              <a:rPr lang="zh-CN" altLang="en-US" sz="2400">
                <a:solidFill>
                  <a:srgbClr val="FF0000"/>
                </a:solidFill>
              </a:rPr>
              <a:t>短请求发送</a:t>
            </a:r>
            <a:r>
              <a:rPr lang="zh-CN" altLang="en-US" sz="2400"/>
              <a:t>(Request to Send，</a:t>
            </a:r>
            <a:r>
              <a:rPr lang="zh-CN" altLang="en-US" sz="2400">
                <a:solidFill>
                  <a:srgbClr val="FF0000"/>
                </a:solidFill>
              </a:rPr>
              <a:t> RTS</a:t>
            </a:r>
            <a:r>
              <a:rPr lang="zh-CN" altLang="en-US" sz="2400"/>
              <a:t>) </a:t>
            </a:r>
            <a:r>
              <a:rPr lang="zh-CN" altLang="en-US" sz="2400">
                <a:solidFill>
                  <a:srgbClr val="FF0000"/>
                </a:solidFill>
              </a:rPr>
              <a:t>控制帧</a:t>
            </a:r>
            <a:r>
              <a:rPr lang="zh-CN" altLang="en-US" sz="2400"/>
              <a:t>和一个</a:t>
            </a:r>
            <a:r>
              <a:rPr lang="zh-CN" altLang="en-US" sz="2400">
                <a:solidFill>
                  <a:srgbClr val="FF0000"/>
                </a:solidFill>
              </a:rPr>
              <a:t>短允许发送</a:t>
            </a:r>
            <a:r>
              <a:rPr lang="zh-CN" altLang="en-US" sz="2400"/>
              <a:t>(Clear to Send，</a:t>
            </a:r>
            <a:r>
              <a:rPr lang="zh-CN" altLang="en-US" sz="2400">
                <a:solidFill>
                  <a:srgbClr val="FF0000"/>
                </a:solidFill>
              </a:rPr>
              <a:t> CTS</a:t>
            </a:r>
            <a:r>
              <a:rPr lang="zh-CN" altLang="en-US" sz="2400"/>
              <a:t>) </a:t>
            </a:r>
            <a:r>
              <a:rPr lang="zh-CN" altLang="en-US" sz="2400">
                <a:solidFill>
                  <a:srgbClr val="FF0000"/>
                </a:solidFill>
              </a:rPr>
              <a:t>控制帧</a:t>
            </a:r>
            <a:r>
              <a:rPr lang="zh-CN" altLang="en-US" sz="2400"/>
              <a:t>来</a:t>
            </a:r>
            <a:r>
              <a:rPr lang="zh-CN" altLang="en-US" sz="2400">
                <a:solidFill>
                  <a:srgbClr val="FF0000"/>
                </a:solidFill>
              </a:rPr>
              <a:t>预约</a:t>
            </a:r>
            <a:r>
              <a:rPr lang="zh-CN" altLang="en-US" sz="2400"/>
              <a:t>对信道的访问。</a:t>
            </a:r>
            <a:endParaRPr lang="zh-CN" altLang="en-US" sz="2400"/>
          </a:p>
          <a:p>
            <a:pPr lvl="0"/>
            <a:endParaRPr lang="zh-CN" altLang="en-US" sz="2400"/>
          </a:p>
          <a:p>
            <a:pPr lvl="0"/>
            <a:r>
              <a:rPr lang="zh-CN" altLang="en-US" sz="2400"/>
              <a:t>当发送方要发送一个DATA帧时， 它能够首先向AP发送一个RTS帧，指示传输DATA帧和确认(ACK)帧需要的总时间。当AP收到RTS帧后， 它</a:t>
            </a:r>
            <a:r>
              <a:rPr lang="zh-CN" altLang="en-US" sz="2400">
                <a:solidFill>
                  <a:srgbClr val="FF0000"/>
                </a:solidFill>
              </a:rPr>
              <a:t>广播</a:t>
            </a:r>
            <a:r>
              <a:rPr lang="zh-CN" altLang="en-US" sz="2400"/>
              <a:t>一个CTS帧作为响应。该CTS帧有两个目的：给发送方明确的发送许可，也指示其他站点在预约期内不要发送。</a:t>
            </a:r>
            <a:endParaRPr lang="zh-CN" altLang="en-US" sz="2400"/>
          </a:p>
        </p:txBody>
      </p:sp>
    </p:spTree>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1.处理隐藏终端：RTS和CTS</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因此， 在图6-12中， 在传输DATA帧前， H1首先广播一个RTS帧， 该帧能被其范围内包括AP在内的所有站点听到。AP然后用一个CTS帧响应， 该帧也被其范围内包括H1和H2在内的所有站点听到。站点H2听到CTS后， 在CTS帧中指明的时间内将</a:t>
            </a:r>
            <a:r>
              <a:rPr lang="zh-CN" altLang="en-US" sz="2400">
                <a:solidFill>
                  <a:srgbClr val="FF0000"/>
                </a:solidFill>
              </a:rPr>
              <a:t>抑制发送</a:t>
            </a:r>
            <a:r>
              <a:rPr lang="zh-CN" altLang="en-US" sz="2400"/>
              <a:t>。RTS、CTS、DATA和ACK帧如图6-12所示。</a:t>
            </a:r>
            <a:endParaRPr lang="zh-CN" altLang="en-US" sz="2400"/>
          </a:p>
        </p:txBody>
      </p:sp>
    </p:spTree>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1.处理隐藏终端：RTS和CTS</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3420110" y="692785"/>
            <a:ext cx="4187825" cy="607441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2.采用持续连接的HTTP</a:t>
            </a:r>
            <a:endParaRPr sz="4000"/>
          </a:p>
        </p:txBody>
      </p:sp>
      <p:sp>
        <p:nvSpPr>
          <p:cNvPr id="3" name="内容占位符 2"/>
          <p:cNvSpPr/>
          <p:nvPr>
            <p:ph idx="1"/>
          </p:nvPr>
        </p:nvSpPr>
        <p:spPr>
          <a:xfrm>
            <a:off x="457200" y="1600200"/>
            <a:ext cx="8229600" cy="4783455"/>
          </a:xfrm>
        </p:spPr>
        <p:txBody>
          <a:bodyPr/>
          <a:p>
            <a:r>
              <a:rPr lang="zh-CN" sz="2400"/>
              <a:t>第二， 每一个对象经受两倍RTT的交付时延，即一个RTT用于创建TCP， 另一个RTT用于请求和接收一个对象。</a:t>
            </a:r>
            <a:endParaRPr lang="zh-CN" sz="2400"/>
          </a:p>
          <a:p>
            <a:endParaRPr lang="zh-CN" sz="2400"/>
          </a:p>
          <a:p>
            <a:r>
              <a:rPr lang="zh-CN" sz="2400"/>
              <a:t>在采用持续连接的情况下， 服务器在发送响应后</a:t>
            </a:r>
            <a:r>
              <a:rPr lang="zh-CN" sz="2400">
                <a:solidFill>
                  <a:srgbClr val="FF0000"/>
                </a:solidFill>
              </a:rPr>
              <a:t>保持该TCP连接打开</a:t>
            </a:r>
            <a:r>
              <a:rPr lang="zh-CN" sz="2400"/>
              <a:t>。在相同的客户与服务器之间的后续请求和响应报文能够通过相同的连接进行传送。</a:t>
            </a:r>
            <a:endParaRPr lang="zh-CN" sz="2400"/>
          </a:p>
        </p:txBody>
      </p:sp>
    </p:spTree>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1.处理隐藏终端：RTS和CTS</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RTS和CTS帧的使用能够在两个重要方面</a:t>
            </a:r>
            <a:r>
              <a:rPr lang="zh-CN" altLang="en-US" sz="2400">
                <a:solidFill>
                  <a:srgbClr val="FF0000"/>
                </a:solidFill>
              </a:rPr>
              <a:t>提高性能</a:t>
            </a:r>
            <a:r>
              <a:rPr lang="zh-CN" altLang="en-US" sz="2400"/>
              <a:t>：</a:t>
            </a:r>
            <a:endParaRPr lang="zh-CN" altLang="en-US" sz="2400"/>
          </a:p>
          <a:p>
            <a:pPr lvl="1"/>
            <a:r>
              <a:rPr lang="zh-CN" altLang="en-US" sz="2100"/>
              <a:t>• 隐藏终端问题被缓解了， 因为长DATA帧只有在信道预约后才被传输。</a:t>
            </a:r>
            <a:endParaRPr lang="zh-CN" altLang="en-US" sz="2100"/>
          </a:p>
          <a:p>
            <a:pPr lvl="1"/>
            <a:endParaRPr lang="zh-CN" altLang="en-US" sz="2100"/>
          </a:p>
          <a:p>
            <a:pPr lvl="1"/>
            <a:r>
              <a:rPr lang="zh-CN" altLang="en-US" sz="2100"/>
              <a:t>• 因为RTS和CTS帧较短， 涉及RTS和CTS帧的碰撞将仅持续短RTS和CTS帧的持续期。一旦RTS和CTS帧被正确传输， 后续的DATA和ACK帧应当能无碰撞地发送。</a:t>
            </a:r>
            <a:endParaRPr lang="zh-CN" altLang="en-US" sz="2100"/>
          </a:p>
        </p:txBody>
      </p:sp>
    </p:spTree>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1.处理隐藏终端：RTS和CTS</a:t>
            </a:r>
            <a:endParaRPr lang="zh-CN" altLang="en-US" sz="3200">
              <a:sym typeface="+mn-ea"/>
            </a:endParaRPr>
          </a:p>
        </p:txBody>
      </p:sp>
      <p:sp>
        <p:nvSpPr>
          <p:cNvPr id="3" name="内容占位符 2"/>
          <p:cNvSpPr/>
          <p:nvPr>
            <p:ph idx="1"/>
          </p:nvPr>
        </p:nvSpPr>
        <p:spPr>
          <a:xfrm>
            <a:off x="457200" y="1196975"/>
            <a:ext cx="8229600" cy="4925060"/>
          </a:xfrm>
        </p:spPr>
        <p:txBody>
          <a:bodyPr/>
          <a:p>
            <a:pPr lvl="0"/>
            <a:r>
              <a:rPr lang="zh-CN" altLang="en-US" sz="2400"/>
              <a:t>尽管RTS/CTS交换有助于降低碰撞， 但它同样引</a:t>
            </a:r>
            <a:r>
              <a:rPr lang="zh-CN" altLang="en-US" sz="2400">
                <a:sym typeface="+mn-ea"/>
              </a:rPr>
              <a:t>入</a:t>
            </a:r>
            <a:r>
              <a:rPr lang="zh-CN" altLang="en-US" sz="2400"/>
              <a:t>了时延以及消耗了信道资源。因此， RTS/CTS交换仅仅用于为</a:t>
            </a:r>
            <a:r>
              <a:rPr lang="zh-CN" altLang="en-US" sz="2400">
                <a:solidFill>
                  <a:srgbClr val="FF0000"/>
                </a:solidFill>
              </a:rPr>
              <a:t>长数据帧</a:t>
            </a:r>
            <a:r>
              <a:rPr lang="zh-CN" altLang="en-US" sz="2400"/>
              <a:t>预约信道。在实际中， 每个无线站点可以设置一个</a:t>
            </a:r>
            <a:r>
              <a:rPr lang="zh-CN" altLang="en-US" sz="2400">
                <a:solidFill>
                  <a:srgbClr val="FF0000"/>
                </a:solidFill>
              </a:rPr>
              <a:t>RTS门限值</a:t>
            </a:r>
            <a:r>
              <a:rPr lang="zh-CN" altLang="en-US" sz="2400"/>
              <a:t>， 仅当帧长超过门限值时， 才使用RTS/CTS序列。</a:t>
            </a:r>
            <a:endParaRPr lang="zh-CN" altLang="en-US" sz="2400"/>
          </a:p>
          <a:p>
            <a:pPr lvl="0"/>
            <a:endParaRPr lang="zh-CN" altLang="en-US" sz="2400"/>
          </a:p>
          <a:p>
            <a:pPr lvl="0"/>
            <a:r>
              <a:rPr lang="zh-CN" altLang="en-US" sz="2400"/>
              <a:t>对许多无线站点而言， 默认的RTS门限值大于最大帧长值， 因此对所有发送的DATA帧， RTS/CTS序列都被跳过。</a:t>
            </a:r>
            <a:endParaRPr lang="zh-CN" altLang="en-US" sz="2400"/>
          </a:p>
        </p:txBody>
      </p:sp>
    </p:spTree>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2.使用802.11作为一个点对点链路</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到目前为止我们的讨论关注在多路访问环境中使用802.11。应该指出，如果两个结点每个都具有一个定向天线，它们可以将其定向天线指向对方，并基本上是在一个点对点的链路上运行802.11协议。如果商用802.11硬件产品价格低廉，那么使用定向天线以及增加传输功率使得802.11成为一个在数十公里距离中提供无线点对点连接的廉价手段。[Raman 2007] 描述了这样一个运行于印度恒河郊区平原上的多跳无线网络， 其中包含了点对点802.11链路。</a:t>
            </a:r>
            <a:endParaRPr lang="zh-CN" altLang="en-US" sz="2400"/>
          </a:p>
        </p:txBody>
      </p:sp>
    </p:spTree>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6.3.3 IEEE 802.11帧</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尽管</a:t>
            </a:r>
            <a:r>
              <a:rPr lang="zh-CN" altLang="en-US" sz="2400">
                <a:solidFill>
                  <a:srgbClr val="FF0000"/>
                </a:solidFill>
              </a:rPr>
              <a:t>802.11帧</a:t>
            </a:r>
            <a:r>
              <a:rPr lang="zh-CN" altLang="en-US" sz="2400"/>
              <a:t>与以太网帧有许多共同特点，但它也包括了许多特定用于无线链路的字段。8021.11帧如图6-13所示，在该帧上的每个字段上面的数字代表该字段的</a:t>
            </a:r>
            <a:r>
              <a:rPr lang="zh-CN" altLang="en-US" sz="2400">
                <a:solidFill>
                  <a:srgbClr val="FF0000"/>
                </a:solidFill>
              </a:rPr>
              <a:t>字节长度</a:t>
            </a:r>
            <a:r>
              <a:rPr lang="zh-CN" altLang="en-US" sz="2400"/>
              <a:t>；在该帧控制字段中，每个子字段上面的数字代表该子字段的</a:t>
            </a:r>
            <a:r>
              <a:rPr lang="zh-CN" altLang="en-US" sz="2400">
                <a:solidFill>
                  <a:srgbClr val="FF0000"/>
                </a:solidFill>
              </a:rPr>
              <a:t>比特长度</a:t>
            </a:r>
            <a:r>
              <a:rPr lang="zh-CN" altLang="en-US" sz="2400"/>
              <a:t>。现在我们查看该帧中各字段以及帧控制字段中一些重要的子字段。</a:t>
            </a:r>
            <a:endParaRPr lang="zh-CN" altLang="en-US" sz="2400"/>
          </a:p>
        </p:txBody>
      </p:sp>
      <p:pic>
        <p:nvPicPr>
          <p:cNvPr id="4" name="图片 3"/>
          <p:cNvPicPr>
            <a:picLocks noChangeAspect="1"/>
          </p:cNvPicPr>
          <p:nvPr/>
        </p:nvPicPr>
        <p:blipFill>
          <a:blip r:embed="rId1"/>
          <a:stretch>
            <a:fillRect/>
          </a:stretch>
        </p:blipFill>
        <p:spPr>
          <a:xfrm>
            <a:off x="683895" y="3429000"/>
            <a:ext cx="8005445" cy="2856865"/>
          </a:xfrm>
          <a:prstGeom prst="rect">
            <a:avLst/>
          </a:prstGeom>
        </p:spPr>
      </p:pic>
    </p:spTree>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1.有效载荷与CRC字段</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帧的核心是有效载荷， 它通常是由一个IP数据报或者ARP分组组成。尽管这一字段允许的最大长度为2312字节， 但它通常小于1500字节， 放置一个IP数据报或一个ARP分组。</a:t>
            </a:r>
            <a:endParaRPr lang="zh-CN" altLang="en-US" sz="2400"/>
          </a:p>
          <a:p>
            <a:pPr lvl="0"/>
            <a:endParaRPr lang="zh-CN" altLang="en-US" sz="2400"/>
          </a:p>
          <a:p>
            <a:pPr lvl="0"/>
            <a:r>
              <a:rPr lang="zh-CN" altLang="en-US" sz="2400"/>
              <a:t>如同以太网帧一样， 802.11帧包括一个循环冗余校验(CRC) ， 从而接收方可以检测所收到帧中的比特错误。如我们所看到的那样，比特错误在无线局域网中比在有线局域网中更加普遍， 因此CRC在这里更加有用。</a:t>
            </a:r>
            <a:endParaRPr lang="zh-CN" altLang="en-US" sz="2400"/>
          </a:p>
        </p:txBody>
      </p:sp>
    </p:spTree>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2.地址字段</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也许802.11帧中最引人注意的不同之处是它具有</a:t>
            </a:r>
            <a:r>
              <a:rPr lang="zh-CN" altLang="en-US" sz="2400">
                <a:solidFill>
                  <a:srgbClr val="FF0000"/>
                </a:solidFill>
              </a:rPr>
              <a:t>4个地址字段</a:t>
            </a:r>
            <a:r>
              <a:rPr lang="zh-CN" altLang="en-US" sz="2400"/>
              <a:t>，其中每个都可以包含一个6字节的MAC地址。但为什么要4个地址字段呢?如以太网中那样， 一个源MAC地址字段和一个目的MAC地址字段不就足够了?事实表明， 出于互联目的需要3个地址字段，特别是将网络层数据报从一个无线站点通过一个AP送到一台路由器接口。当AP在自组织模式中互相转发时使用第四个地址。由于我们这里仅仅考虑基础设施网络，所以只关注前3个地址字段。802.11标准定义这些字段如下：</a:t>
            </a:r>
            <a:endParaRPr lang="zh-CN" altLang="en-US" sz="2400"/>
          </a:p>
        </p:txBody>
      </p:sp>
    </p:spTree>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2.地址字段</a:t>
            </a:r>
            <a:endParaRPr lang="zh-CN" altLang="en-US" sz="3200">
              <a:sym typeface="+mn-ea"/>
            </a:endParaRPr>
          </a:p>
        </p:txBody>
      </p:sp>
      <p:sp>
        <p:nvSpPr>
          <p:cNvPr id="3" name="内容占位符 2"/>
          <p:cNvSpPr/>
          <p:nvPr>
            <p:ph idx="1"/>
          </p:nvPr>
        </p:nvSpPr>
        <p:spPr>
          <a:xfrm>
            <a:off x="457200" y="1201420"/>
            <a:ext cx="8229600" cy="4925060"/>
          </a:xfrm>
        </p:spPr>
        <p:txBody>
          <a:bodyPr/>
          <a:p>
            <a:pPr lvl="1"/>
            <a:r>
              <a:rPr lang="zh-CN" altLang="en-US" sz="2100"/>
              <a:t>• 地址2是传输该帧的站点的MAC地址。因此， 如果一个无线站点传输该帧， 该站点的MAC地址就被插</a:t>
            </a:r>
            <a:r>
              <a:rPr lang="zh-CN" altLang="en-US" sz="2100">
                <a:sym typeface="+mn-ea"/>
              </a:rPr>
              <a:t>入</a:t>
            </a:r>
            <a:r>
              <a:rPr lang="zh-CN" altLang="en-US" sz="2100"/>
              <a:t>在地址2字段中。类似地， 如果一个AP传输该帧， 该AP的MAC地址也被插入在地址2字段中。</a:t>
            </a:r>
            <a:endParaRPr lang="zh-CN" altLang="en-US" sz="2100"/>
          </a:p>
          <a:p>
            <a:pPr lvl="1"/>
            <a:r>
              <a:rPr lang="zh-CN" altLang="en-US" sz="2100"/>
              <a:t>• 地址1是要接收该帧的无线站点的MAC地址。因此， 如果一个移动无线站点传输该帧， 地址1包含了该目的AP的MAC地址。类似地， 如果一个AP传输该帧，地址1包含该目的无线站点的MAC地址。</a:t>
            </a:r>
            <a:endParaRPr lang="zh-CN" altLang="en-US" sz="2100"/>
          </a:p>
          <a:p>
            <a:pPr lvl="1"/>
            <a:r>
              <a:rPr lang="zh-CN" altLang="en-US" sz="2100"/>
              <a:t>• 为了理解地址3， 回想BSS(由AP和无线站点组成) 是一个子网的一部分， 并且这个子网经一些路由器接口与其他子网相连。地址3包含这个路由器接口的MAC地址。</a:t>
            </a:r>
            <a:endParaRPr lang="zh-CN" altLang="en-US" sz="2100"/>
          </a:p>
        </p:txBody>
      </p:sp>
    </p:spTree>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2.地址字段</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为了对地址3的目的有更深入的理解，我们观察在图6-14环境中的网络互联的例子。</a:t>
            </a:r>
            <a:endParaRPr lang="zh-CN" altLang="en-US" sz="2400"/>
          </a:p>
          <a:p>
            <a:pPr lvl="0"/>
            <a:endParaRPr lang="zh-CN" altLang="en-US" sz="2400"/>
          </a:p>
          <a:p>
            <a:pPr lvl="0"/>
            <a:r>
              <a:rPr lang="zh-CN" altLang="en-US" sz="2400"/>
              <a:t>在这幅图中，有两个AP，每个AP负责一些无线站点。每个AP到路由器有一个直接连接，路由器依次又连接到全球因特网。我们应当记住AP是链路层设备，它既不能“说”IP又不理解IP地址。现在考虑将一个数据报从路由器接口R1移到无线站点H1。路由器并不清楚在它和H1之间有一个AP；从路由器的观点来说，H1仅仅是路由器所连接的子网中的一台主机。</a:t>
            </a:r>
            <a:endParaRPr lang="zh-CN" altLang="en-US" sz="2400"/>
          </a:p>
        </p:txBody>
      </p:sp>
    </p:spTree>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2.地址字段</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2157095" y="1381125"/>
            <a:ext cx="4829175" cy="4095750"/>
          </a:xfrm>
          <a:prstGeom prst="rect">
            <a:avLst/>
          </a:prstGeom>
        </p:spPr>
      </p:pic>
    </p:spTree>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2.地址字段</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路由器知道H1的IP地址(从数据报的目的地址中得到) ， 它使用ARP来确定H1的MAC地址， 这与在普通的以太网LAN中相同。获取H1的MAC地址后， 路由器接口R1将该数据报封装在一个以太网帧中。该帧的源地址字段包含了R</a:t>
            </a:r>
            <a:r>
              <a:rPr lang="en-US" altLang="zh-CN" sz="2400"/>
              <a:t>1 </a:t>
            </a:r>
            <a:r>
              <a:rPr lang="zh-CN" altLang="en-US" sz="2400"/>
              <a:t>MAC地址， 目的地址字段包含H1的MAC地址。</a:t>
            </a:r>
            <a:endParaRPr lang="zh-CN" altLang="en-US" sz="2400"/>
          </a:p>
          <a:p>
            <a:pPr lvl="0"/>
            <a:endParaRPr lang="zh-CN" altLang="en-US" sz="2400"/>
          </a:p>
          <a:p>
            <a:pPr lvl="0"/>
            <a:r>
              <a:rPr lang="zh-CN" altLang="en-US" sz="2400"/>
              <a:t>当该以太网帧到达AP后，该AP在将其传输到无线信道前，先将该802.3以太网帧转换为一个802.11帧。如前所述， AP将地址1和地址2分别填上H1的MAC地址和其自身的MAC地址。对于地址3， AP插</a:t>
            </a:r>
            <a:r>
              <a:rPr lang="zh-CN" altLang="en-US" sz="2400">
                <a:sym typeface="+mn-ea"/>
              </a:rPr>
              <a:t>入</a:t>
            </a:r>
            <a:r>
              <a:rPr lang="zh-CN" altLang="en-US" sz="2400"/>
              <a:t>R1的MAC地址。通过这一方式， H1可以确定(从地址3) 将数据报发送到子网中的路由器接口的MAC地址。</a:t>
            </a:r>
            <a:endParaRPr lang="zh-CN" altLang="en-US" sz="24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2.采用持续连接的HTTP</a:t>
            </a:r>
            <a:endParaRPr sz="4000"/>
          </a:p>
        </p:txBody>
      </p:sp>
      <p:sp>
        <p:nvSpPr>
          <p:cNvPr id="3" name="内容占位符 2"/>
          <p:cNvSpPr/>
          <p:nvPr>
            <p:ph idx="1"/>
          </p:nvPr>
        </p:nvSpPr>
        <p:spPr>
          <a:xfrm>
            <a:off x="457200" y="1600200"/>
            <a:ext cx="8229600" cy="4783455"/>
          </a:xfrm>
        </p:spPr>
        <p:txBody>
          <a:bodyPr/>
          <a:p>
            <a:r>
              <a:rPr lang="zh-CN" sz="2400"/>
              <a:t>特别是，一个完整的Web页面可以用单个</a:t>
            </a:r>
            <a:r>
              <a:rPr lang="zh-CN" sz="2400">
                <a:solidFill>
                  <a:srgbClr val="FF0000"/>
                </a:solidFill>
              </a:rPr>
              <a:t>持续TCP连接</a:t>
            </a:r>
            <a:r>
              <a:rPr lang="zh-CN" sz="2400"/>
              <a:t>进行传送。更有甚者， 位于同一台服务器的多个Web页面在从该服务器发送给同一个客户时，可以在单个持续TCP连接上进行。可以一个接一个地发出对对象的这些请求， 而不必等待对未决请求(流水线)的回答。</a:t>
            </a:r>
            <a:endParaRPr lang="zh-CN" sz="2400"/>
          </a:p>
          <a:p>
            <a:endParaRPr lang="zh-CN" sz="2400"/>
          </a:p>
          <a:p>
            <a:r>
              <a:rPr lang="zh-CN" sz="2400"/>
              <a:t>一般来说，如果一条连接经过一定时间间隔(一个可配置的超时间隔) 仍未被使用， HTTP服务器就关闭该连接。HTTP的默认模式是使用</a:t>
            </a:r>
            <a:r>
              <a:rPr lang="zh-CN" sz="2400">
                <a:solidFill>
                  <a:srgbClr val="FF0000"/>
                </a:solidFill>
              </a:rPr>
              <a:t>带流水线的持续连接</a:t>
            </a:r>
            <a:r>
              <a:rPr lang="zh-CN" sz="2400"/>
              <a:t>。</a:t>
            </a:r>
            <a:endParaRPr lang="zh-CN" sz="2400"/>
          </a:p>
        </p:txBody>
      </p:sp>
    </p:spTree>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2.地址字段</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现在考虑在从H1移动一个数据报到R1的过程中无线站点H1进行响应时发生的情况。</a:t>
            </a:r>
            <a:endParaRPr lang="zh-CN" altLang="en-US" sz="2400"/>
          </a:p>
          <a:p>
            <a:pPr lvl="1"/>
            <a:r>
              <a:rPr lang="zh-CN" altLang="en-US" sz="2100"/>
              <a:t>H1生成一个802.11帧， 如上所述， 分别用AP的MAC地址和H1的MAC地址填充地址1和地址2字段。对于地址3， H1插入R1的MAC地址。</a:t>
            </a:r>
            <a:endParaRPr lang="zh-CN" altLang="en-US" sz="2100"/>
          </a:p>
          <a:p>
            <a:pPr lvl="1"/>
            <a:r>
              <a:rPr lang="zh-CN" altLang="en-US" sz="2100"/>
              <a:t>当AP接收该802.11帧后，将其转换为以太网帧。该帧的源地址字段是H1的MAC地址， 目的地址字段是R1的MAC地址。因此， 地址3允许AP在构建以太网帧时能够确定目的MAC地址。</a:t>
            </a:r>
            <a:endParaRPr lang="zh-CN" altLang="en-US" sz="2100"/>
          </a:p>
          <a:p>
            <a:pPr lvl="0"/>
            <a:endParaRPr lang="zh-CN" altLang="en-US" sz="2400"/>
          </a:p>
          <a:p>
            <a:pPr lvl="0"/>
            <a:r>
              <a:rPr lang="zh-CN" altLang="en-US" sz="2400"/>
              <a:t>总之， </a:t>
            </a:r>
            <a:r>
              <a:rPr lang="zh-CN" altLang="en-US" sz="2400">
                <a:solidFill>
                  <a:srgbClr val="FF0000"/>
                </a:solidFill>
              </a:rPr>
              <a:t>地址3</a:t>
            </a:r>
            <a:r>
              <a:rPr lang="zh-CN" altLang="en-US" sz="2400"/>
              <a:t>在BSS和有线局域网互联中起着关键作用。</a:t>
            </a:r>
            <a:endParaRPr lang="zh-CN" altLang="en-US" sz="2400"/>
          </a:p>
        </p:txBody>
      </p:sp>
    </p:spTree>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3.序号、持续期和帧控制字段</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前面讲过在802.11网络中，无论何时一个站点正确地收到一个来自于其他站点的帧，它就回发一个确认。因为确认可能会丢失，发送站点可能会发送一个给定帧的多个副本。正如我们在rdt 2.1协议讨论中所见(3.4.1节) ， 使用序号可以使接收方区分新传输的帧和以前帧的重传。因此在802.11帧中的序号字段在链路层与在第3章中运输层中的该字段有着完全相同的目的。</a:t>
            </a:r>
            <a:endParaRPr lang="zh-CN" altLang="en-US" sz="2400"/>
          </a:p>
          <a:p>
            <a:pPr lvl="0"/>
            <a:endParaRPr lang="zh-CN" altLang="en-US" sz="2400"/>
          </a:p>
          <a:p>
            <a:pPr lvl="0"/>
            <a:r>
              <a:rPr lang="zh-CN" altLang="en-US" sz="2400"/>
              <a:t>前面讲过802.11协议允许传输结点预约信道一段时间，包括传输其数据帧的时间和传输确认的时间。这个持续期值被包括在该帧的持续期字段中(在数据帧和RTS及CTS帧中均存在）。</a:t>
            </a:r>
            <a:endParaRPr lang="zh-CN" altLang="en-US" sz="2400"/>
          </a:p>
        </p:txBody>
      </p:sp>
    </p:spTree>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3.序号、持续期和帧控制字段</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如图6-13所示，帧控制字段包括许多子字段，我们将提一下其中比较重要的子字段 。类型和子类型字段用于区分关联、RTS、CTS、ACK和数据帧。To(到) 和From(从) 字段用于定义不同地址字段的含义。(这些含义随着使用自组织模式或者基础设施模式而改变，而且在使用基础设施模式时， 也随着是无线站点还是AP在发送帧而变化。) 最后， WEP字段指示了是否使用加密。</a:t>
            </a:r>
            <a:endParaRPr lang="zh-CN" altLang="en-US" sz="2400"/>
          </a:p>
        </p:txBody>
      </p:sp>
    </p:spTree>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6.3.4 在相同的IP子网中的移动性</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为了增加无线LAN的物理范围， 公司或大学经常会在同一个IP子网中部署多个BSS。这自然就引出了在多个BSS之间的移动性问题， 即无线站点如何在维持进行中的TCP会话的情况下，无缝地从一个BSS移动到另一个BSS?</a:t>
            </a:r>
            <a:endParaRPr lang="zh-CN" altLang="en-US" sz="2400"/>
          </a:p>
          <a:p>
            <a:pPr lvl="0"/>
            <a:endParaRPr lang="zh-CN" altLang="en-US" sz="2400"/>
          </a:p>
          <a:p>
            <a:pPr lvl="0"/>
            <a:r>
              <a:rPr lang="zh-CN" altLang="en-US" sz="2400"/>
              <a:t>正如我们将在本小节中所见，当这些BSS属于同一子网时， 移动性可以用一种相对直接的方式解决。当站点在不同子网间移动时，就需要更为复杂的移动性管理协议了，我们将在6.5节和6.6节中学习这些协议。</a:t>
            </a:r>
            <a:endParaRPr lang="zh-CN" altLang="en-US" sz="2400"/>
          </a:p>
        </p:txBody>
      </p:sp>
    </p:spTree>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6.3.4 在相同的IP子网中的移动性</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我们现在看一个</a:t>
            </a:r>
            <a:r>
              <a:rPr lang="zh-CN" altLang="en-US" sz="2400">
                <a:solidFill>
                  <a:srgbClr val="FF0000"/>
                </a:solidFill>
              </a:rPr>
              <a:t>同一子网中的不同BSS</a:t>
            </a:r>
            <a:r>
              <a:rPr lang="zh-CN" altLang="en-US" sz="2400"/>
              <a:t>之间的</a:t>
            </a:r>
            <a:r>
              <a:rPr lang="zh-CN" altLang="en-US" sz="2400">
                <a:solidFill>
                  <a:srgbClr val="FF0000"/>
                </a:solidFill>
              </a:rPr>
              <a:t>移动性</a:t>
            </a:r>
            <a:r>
              <a:rPr lang="zh-CN" altLang="en-US" sz="2400"/>
              <a:t>的特定例子。</a:t>
            </a:r>
            <a:endParaRPr lang="zh-CN" altLang="en-US" sz="2400"/>
          </a:p>
          <a:p>
            <a:pPr lvl="0"/>
            <a:endParaRPr lang="zh-CN" altLang="en-US" sz="2400"/>
          </a:p>
          <a:p>
            <a:pPr lvl="0"/>
            <a:r>
              <a:rPr lang="zh-CN" altLang="en-US" sz="2400"/>
              <a:t>图6-15显示了具有一台主机H1的两个互联的BSS， 该主机从BSS1移动到BSS2。因为在这个例子中连接两个BSS的互联设备不是一台路由器， 故在两个BSS中的所有站点(包括AP) 都属于同一个IP子网。因此， 当H1从BSS1移动到BSS2时， 它可以保持自己的IP地址和所有正在进行的TCP连接。如果互联设备是一台路由器，则H1必须在它移动进入的子网中获得一个新地址。这种地址的变化将打断(并且最终终止)在H1的任何进行中的TCP连接。在6.6节中， 我们将能看到一种网络层移动性协议如移动IP能被用于避免该问题。</a:t>
            </a:r>
            <a:endParaRPr lang="zh-CN" altLang="en-US" sz="2400"/>
          </a:p>
        </p:txBody>
      </p:sp>
    </p:spTree>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6.3.4 在相同的IP子网中的移动性</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2571750" y="1747520"/>
            <a:ext cx="4000500" cy="3362325"/>
          </a:xfrm>
          <a:prstGeom prst="rect">
            <a:avLst/>
          </a:prstGeom>
        </p:spPr>
      </p:pic>
    </p:spTree>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6.3.4 在相同的IP子网中的移动性</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但是H1从BSS1移动到BSS2时具体会发生哪些事呢?随着H1逐步远离AP1， H1检测到来自AP1的信号逐渐减弱并开始扫描一个更强的信号。H1收到来自AP2的信标帧(在许多公司和大学的设置中它与AP1有相同的SSID) 。H</a:t>
            </a:r>
            <a:r>
              <a:rPr lang="en-US" altLang="zh-CN" sz="2400"/>
              <a:t>1</a:t>
            </a:r>
            <a:r>
              <a:rPr lang="zh-CN" altLang="en-US" sz="2400"/>
              <a:t>然后与AP1解除关联， 并与AP2关联起来， 同时保持其IP地址和维持正在进行的TCP会话。</a:t>
            </a:r>
            <a:endParaRPr lang="zh-CN" altLang="en-US" sz="2400"/>
          </a:p>
        </p:txBody>
      </p:sp>
    </p:spTree>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6.3.4 在相同的IP子网中的移动性</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从主机和AP的角度，这就处理了切换问题。但对图6-15中的交换机又会发生什么样的情况呢?交换机如何知道主机已经从一个AP移动到另一个AP呢?回想第5章所述，交换机是“自学习”的，并且自动构建它们的转发表。这种自学习的特征很好地处理了偶尔的移动。然而，交换机没有被设计用来支持用户在不同BSS间高度移动， 同时又希望保持TCP连接。</a:t>
            </a:r>
            <a:endParaRPr lang="zh-CN" altLang="en-US" sz="2400"/>
          </a:p>
        </p:txBody>
      </p:sp>
    </p:spTree>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6.3.4 在相同的IP子网中的移动性</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为理解这一问题， 回想在移动之前， 交换机在其转发表中有一个表项， 对应H1的MAC地址与到达H1所通过的出交换机端口。如果H1初始在BSS1中， 则发往H1的数据报将经AP1导向H1。然而， 一旦H1与BSS2关联， 它的帧应当被导向AP2。一种解决方法(真有点不规范) 是在新的关联形成后，让AP2以H1的源地址向交换机发送一以太网广播帧。当交换机收到该帧后，更新其转发表，使得H1可以通过AP2到达。802.11f标准小组正在开发一个AP间的协议来处理这些以及相关的问题。</a:t>
            </a:r>
            <a:endParaRPr lang="zh-CN" altLang="en-US" sz="2400"/>
          </a:p>
        </p:txBody>
      </p:sp>
    </p:spTree>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6.3.5 802.11中的高级特色</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我们将简要地讨论802.11网络中具有的</a:t>
            </a:r>
            <a:r>
              <a:rPr lang="zh-CN" altLang="en-US" sz="2400">
                <a:solidFill>
                  <a:srgbClr val="FF0000"/>
                </a:solidFill>
              </a:rPr>
              <a:t>两种高级能力</a:t>
            </a:r>
            <a:r>
              <a:rPr lang="zh-CN" altLang="en-US" sz="2400"/>
              <a:t>以丰富对802.11的讨论内容。如我们所见，这些能力并不是完全特定于802.11标准的，而是在该标准中可能由特定机制产生的。这使得不同的厂商可使用他们自己(专用)的方法来实现这些能力，这也许能让他们增强竞争能力。</a:t>
            </a:r>
            <a:endParaRPr lang="zh-CN" altLang="en-US" sz="2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2.2.3 Http报文格式</a:t>
            </a:r>
            <a:endParaRPr sz="4000"/>
          </a:p>
        </p:txBody>
      </p:sp>
      <p:sp>
        <p:nvSpPr>
          <p:cNvPr id="3" name="内容占位符 2"/>
          <p:cNvSpPr/>
          <p:nvPr>
            <p:ph idx="1"/>
          </p:nvPr>
        </p:nvSpPr>
        <p:spPr>
          <a:xfrm>
            <a:off x="457200" y="1600200"/>
            <a:ext cx="8229600" cy="4783455"/>
          </a:xfrm>
        </p:spPr>
        <p:txBody>
          <a:bodyPr/>
          <a:p>
            <a:endParaRPr lang="zh-CN" sz="2400"/>
          </a:p>
          <a:p>
            <a:r>
              <a:rPr lang="zh-CN" sz="2400"/>
              <a:t>HTTP报文有两种：</a:t>
            </a:r>
            <a:r>
              <a:rPr lang="zh-CN" sz="2400">
                <a:solidFill>
                  <a:srgbClr val="FF0000"/>
                </a:solidFill>
              </a:rPr>
              <a:t>请求报文</a:t>
            </a:r>
            <a:r>
              <a:rPr lang="zh-CN" sz="2400"/>
              <a:t>和</a:t>
            </a:r>
            <a:r>
              <a:rPr lang="zh-CN" sz="2400">
                <a:solidFill>
                  <a:srgbClr val="FF0000"/>
                </a:solidFill>
              </a:rPr>
              <a:t>响应报文</a:t>
            </a:r>
            <a:r>
              <a:rPr lang="zh-CN" sz="2400"/>
              <a:t>。下面讨论这两种报文。</a:t>
            </a:r>
            <a:endParaRPr lang="zh-CN" sz="2400"/>
          </a:p>
        </p:txBody>
      </p:sp>
    </p:spTree>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1.802.11速率适应</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我们在前面图6-3中看到，不同的调制技术(提供了不同的传输速率)适合于不同的SNR情况。考虑这样一个例子， 一个802.11用户最初离基站20米远， 这里信噪比高。在此高信噪比的情况下，该用户能够与基站使用可提供高传输速率的物理层调制技术进行通信， 同时维持低BER。这个用户多么幸福啊!假定该用户开始移动， 向离开基站的方向走去， 随着与基站距离的增加， SNR一直在下降。在这种情况下， 如果在用户和基站之间运行的802.11协议所使用的调制技术没有改变的话， 随着SNR减小， BER将高得不可接受，最终，传输的帧将不能正确收到。</a:t>
            </a:r>
            <a:endParaRPr lang="zh-CN" altLang="en-US" sz="2400"/>
          </a:p>
        </p:txBody>
      </p:sp>
    </p:spTree>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1.802.11速率适应</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由于这个原因，某些802.11实现具有一种速率自适应能力，该能力自适应地根据当前和近期信道特点来选择下面的物理层调制技术。如果一个结点连续发送两个帧而没有收到确认(信道上一个比特差错的隐式指示)，该传输速率降低到前一个较低的速率。如果10个帧连续得到确认，或如果用来跟踪自上次降速以来时间的定时器超时，该传输速率提高到上一个较高的速率。这种速率适应机制与TCP的拥塞控制机制具有相同的“探测”原理， 即当条件好时(反映为收到ACK) ， 增加传输速率， 除非某个“坏事”发生了(ACK没有收到) ； 当某个“坏事”发生了， 减小传输速率。</a:t>
            </a:r>
            <a:endParaRPr lang="zh-CN" altLang="en-US" sz="2400"/>
          </a:p>
        </p:txBody>
      </p:sp>
    </p:spTree>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2.功率管理</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功率是移动设备的宝贵资源，因此</a:t>
            </a:r>
            <a:r>
              <a:rPr lang="zh-CN" altLang="en-US" sz="2400">
                <a:solidFill>
                  <a:srgbClr val="FF0000"/>
                </a:solidFill>
              </a:rPr>
              <a:t>802.11标准提供了功率管理能力</a:t>
            </a:r>
            <a:r>
              <a:rPr lang="zh-CN" altLang="en-US" sz="2400"/>
              <a:t>，以使802.11结点的侦听、传输和接收功能以及其他需要“打开”电路的</a:t>
            </a:r>
            <a:r>
              <a:rPr lang="zh-CN" altLang="en-US" sz="2400">
                <a:solidFill>
                  <a:srgbClr val="FF0000"/>
                </a:solidFill>
              </a:rPr>
              <a:t>时间量最小化</a:t>
            </a:r>
            <a:r>
              <a:rPr lang="zh-CN" altLang="en-US" sz="2400"/>
              <a:t>。</a:t>
            </a:r>
            <a:endParaRPr lang="zh-CN" altLang="en-US" sz="2400"/>
          </a:p>
          <a:p>
            <a:pPr lvl="0"/>
            <a:endParaRPr lang="zh-CN" altLang="en-US" sz="2400"/>
          </a:p>
          <a:p>
            <a:pPr lvl="0"/>
            <a:r>
              <a:rPr lang="zh-CN" altLang="en-US" sz="2400"/>
              <a:t>802.11功率管理按下列方式运行。一个结点能够明显地在睡眠和唤醒状态之间交替。</a:t>
            </a:r>
            <a:endParaRPr lang="zh-CN" altLang="en-US" sz="2400"/>
          </a:p>
        </p:txBody>
      </p:sp>
    </p:spTree>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2.功率管理</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通过将802.11帧首部的功率管理比特设置为1，某结点向接</a:t>
            </a:r>
            <a:r>
              <a:rPr lang="zh-CN" altLang="en-US" sz="2400">
                <a:sym typeface="+mn-ea"/>
              </a:rPr>
              <a:t>入</a:t>
            </a:r>
            <a:r>
              <a:rPr lang="zh-CN" altLang="en-US" sz="2400"/>
              <a:t>点指示它将打算睡眠。设置结点中的一个定时器，使得正好在AP计划发送它的信标帧前唤醒结点(前面讲过AP通常每100ms发送一个信标帧)。因为AP从设置的功率传输比特知道哪个结点打算睡眠，所以该AP知道它不应当向这个结点发送任何帧，先缓存目的地为睡眠主机的任何帧，待以后再传输。</a:t>
            </a:r>
            <a:endParaRPr lang="zh-CN" altLang="en-US" sz="2400"/>
          </a:p>
        </p:txBody>
      </p:sp>
    </p:spTree>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2.功率管理</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在AP发送信标帧前，恰好唤醒结点，并迅速进</a:t>
            </a:r>
            <a:r>
              <a:rPr lang="zh-CN" altLang="en-US" sz="2400">
                <a:sym typeface="+mn-ea"/>
              </a:rPr>
              <a:t>入</a:t>
            </a:r>
            <a:r>
              <a:rPr lang="zh-CN" altLang="en-US" sz="2400"/>
              <a:t>全面活动状态。由AP发送的信标帧包含了帧被缓存在AP中的结点的列表。如果某结点没有缓存的帧，它能够返回睡眠状态。否则，该结点能够通过向AP发送一个探询报文明确地请求发送缓存的帧。对于信标之间的100ms时间说，250us的唤醒时间以及类似的接收信标帧及检查以确保不存在缓存帧的短小时间，没有帧要发送和接收的结点能够睡眠99%的时间，从而大大节省了能源。</a:t>
            </a:r>
            <a:endParaRPr lang="zh-CN" altLang="en-US" sz="2400"/>
          </a:p>
        </p:txBody>
      </p:sp>
    </p:spTree>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6.3.6 802.11以外的标准：蓝牙和ZigBee</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如图6-2所示， IEEE 802.11WiFi标准主要针对相距多达</a:t>
            </a:r>
            <a:r>
              <a:rPr lang="zh-CN" altLang="en-US" sz="2400">
                <a:solidFill>
                  <a:srgbClr val="FF0000"/>
                </a:solidFill>
              </a:rPr>
              <a:t>100m</a:t>
            </a:r>
            <a:r>
              <a:rPr lang="zh-CN" altLang="en-US" sz="2400"/>
              <a:t>的设备间的通信 。</a:t>
            </a:r>
            <a:endParaRPr lang="zh-CN" altLang="en-US" sz="2400"/>
          </a:p>
          <a:p>
            <a:pPr lvl="0"/>
            <a:endParaRPr lang="zh-CN" altLang="en-US" sz="2400"/>
          </a:p>
          <a:p>
            <a:pPr lvl="0"/>
            <a:r>
              <a:rPr lang="zh-CN" altLang="en-US" sz="2400"/>
              <a:t>两个其他的IEEE 802协议——蓝牙和ZigBee(定义在IEEE 802.15.1和IEEE 802.15.4标准中) ， 以及WiMAX(定义在IEEE 802.16标准中) ， 它们分别是用于</a:t>
            </a:r>
            <a:r>
              <a:rPr lang="zh-CN" altLang="en-US" sz="2400">
                <a:solidFill>
                  <a:srgbClr val="FF0000"/>
                </a:solidFill>
              </a:rPr>
              <a:t>短距离</a:t>
            </a:r>
            <a:r>
              <a:rPr lang="zh-CN" altLang="en-US" sz="2400"/>
              <a:t>和</a:t>
            </a:r>
            <a:r>
              <a:rPr lang="zh-CN" altLang="en-US" sz="2400">
                <a:solidFill>
                  <a:srgbClr val="FF0000"/>
                </a:solidFill>
              </a:rPr>
              <a:t>长距离</a:t>
            </a:r>
            <a:r>
              <a:rPr lang="zh-CN" altLang="en-US" sz="2400"/>
              <a:t>通信的标准。当我们在6.4节中讨论蜂窝数据网络时，将简要接触WiMAX， 因此这里将关注用于短距离通信的网络。</a:t>
            </a:r>
            <a:endParaRPr lang="zh-CN" altLang="en-US" sz="2400"/>
          </a:p>
        </p:txBody>
      </p:sp>
    </p:spTree>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1.蓝牙</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IEEE 802.15.1网络以</a:t>
            </a:r>
            <a:r>
              <a:rPr lang="zh-CN" altLang="en-US" sz="2400">
                <a:solidFill>
                  <a:srgbClr val="FF0000"/>
                </a:solidFill>
              </a:rPr>
              <a:t>小范围、低功率和低成本</a:t>
            </a:r>
            <a:r>
              <a:rPr lang="zh-CN" altLang="en-US" sz="2400"/>
              <a:t>运行。它本质上是一个低功率、小范围、低速率的“电缆替代”技术，用于互联笔记本、串行设备、蜂窝电话和智能手机，而802.11是一个大功率、中等范围、高速率的“接</a:t>
            </a:r>
            <a:r>
              <a:rPr lang="zh-CN" altLang="en-US" sz="2400">
                <a:sym typeface="+mn-ea"/>
              </a:rPr>
              <a:t>入</a:t>
            </a:r>
            <a:r>
              <a:rPr lang="zh-CN" altLang="en-US" sz="2400"/>
              <a:t>”技术。为此，802.15.1网络有时被称为</a:t>
            </a:r>
            <a:r>
              <a:rPr lang="zh-CN" altLang="en-US" sz="2400">
                <a:solidFill>
                  <a:srgbClr val="FF0000"/>
                </a:solidFill>
              </a:rPr>
              <a:t>无线个人区域网络</a:t>
            </a:r>
            <a:r>
              <a:rPr lang="zh-CN" altLang="en-US" sz="2400"/>
              <a:t>(Wireless Personal Area Network， </a:t>
            </a:r>
            <a:r>
              <a:rPr lang="zh-CN" altLang="en-US" sz="2400">
                <a:solidFill>
                  <a:srgbClr val="FF0000"/>
                </a:solidFill>
              </a:rPr>
              <a:t>WPAN</a:t>
            </a:r>
            <a:r>
              <a:rPr lang="zh-CN" altLang="en-US" sz="2400"/>
              <a:t>)标准。</a:t>
            </a:r>
            <a:endParaRPr lang="zh-CN" altLang="en-US" sz="2400"/>
          </a:p>
          <a:p>
            <a:pPr lvl="0"/>
            <a:endParaRPr lang="zh-CN" altLang="en-US" sz="2400"/>
          </a:p>
          <a:p>
            <a:pPr lvl="0"/>
            <a:r>
              <a:rPr lang="zh-CN" altLang="en-US" sz="2400"/>
              <a:t>802.15.1的链路层和物理层基于早期用于个人区域网络的蓝牙(Bluetooth)规范 。</a:t>
            </a:r>
            <a:endParaRPr lang="zh-CN" altLang="en-US" sz="2400"/>
          </a:p>
        </p:txBody>
      </p:sp>
    </p:spTree>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1.蓝牙</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802.15.1网络以</a:t>
            </a:r>
            <a:r>
              <a:rPr lang="zh-CN" altLang="en-US" sz="2400">
                <a:solidFill>
                  <a:srgbClr val="FF0000"/>
                </a:solidFill>
              </a:rPr>
              <a:t>TDM方式（</a:t>
            </a:r>
            <a:r>
              <a:rPr sz="2400">
                <a:solidFill>
                  <a:srgbClr val="FF0000"/>
                </a:solidFill>
                <a:sym typeface="+mn-ea"/>
              </a:rPr>
              <a:t>时分多路复用</a:t>
            </a:r>
            <a:r>
              <a:rPr lang="zh-CN" altLang="en-US" sz="2400">
                <a:solidFill>
                  <a:srgbClr val="FF0000"/>
                </a:solidFill>
              </a:rPr>
              <a:t>）</a:t>
            </a:r>
            <a:r>
              <a:rPr lang="zh-CN" altLang="en-US" sz="2400"/>
              <a:t>工作于无需许可证的2.4GHz无线电波段， 每个时隙长度为625us。在每个时隙内，发送方利用</a:t>
            </a:r>
            <a:r>
              <a:rPr lang="zh-CN" altLang="en-US" sz="2400">
                <a:solidFill>
                  <a:srgbClr val="FF0000"/>
                </a:solidFill>
              </a:rPr>
              <a:t>79个信道</a:t>
            </a:r>
            <a:r>
              <a:rPr lang="zh-CN" altLang="en-US" sz="2400"/>
              <a:t>中的一个进行传输，同时从时隙到时隙以一个已知的伪随机方式变更信道。这种被称作</a:t>
            </a:r>
            <a:r>
              <a:rPr lang="zh-CN" altLang="en-US" sz="2400">
                <a:solidFill>
                  <a:srgbClr val="FF0000"/>
                </a:solidFill>
              </a:rPr>
              <a:t>跳频扩展频谱</a:t>
            </a:r>
            <a:r>
              <a:rPr lang="zh-CN" altLang="en-US" sz="2400"/>
              <a:t>(Frequency-Hopping Spread Spectrum， </a:t>
            </a:r>
            <a:r>
              <a:rPr lang="zh-CN" altLang="en-US" sz="2400">
                <a:solidFill>
                  <a:srgbClr val="FF0000"/>
                </a:solidFill>
              </a:rPr>
              <a:t>FHSS</a:t>
            </a:r>
            <a:r>
              <a:rPr lang="zh-CN" altLang="en-US" sz="2400"/>
              <a:t>)的信道跳动的形式将传输及时扩展到整个频谱。802.15.1能够提供高达</a:t>
            </a:r>
            <a:r>
              <a:rPr lang="zh-CN" altLang="en-US" sz="2400">
                <a:solidFill>
                  <a:srgbClr val="FF0000"/>
                </a:solidFill>
              </a:rPr>
              <a:t>4Mbps</a:t>
            </a:r>
            <a:r>
              <a:rPr lang="zh-CN" altLang="en-US" sz="2400"/>
              <a:t>的数据率。</a:t>
            </a:r>
            <a:endParaRPr lang="zh-CN" altLang="en-US" sz="2400"/>
          </a:p>
        </p:txBody>
      </p:sp>
    </p:spTree>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1.蓝牙</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802.15.1网络是</a:t>
            </a:r>
            <a:r>
              <a:rPr lang="zh-CN" altLang="en-US" sz="2400">
                <a:solidFill>
                  <a:srgbClr val="FF0000"/>
                </a:solidFill>
              </a:rPr>
              <a:t>自组织网络</a:t>
            </a:r>
            <a:r>
              <a:rPr lang="zh-CN" altLang="en-US" sz="2400"/>
              <a:t>：不需要网络基础设施(如一个接入点)来互连802.15.1设备。因此，802.15.1设备必须自己进行组织。802.15.1设备首先组织成一个多达8个活动设备的</a:t>
            </a:r>
            <a:r>
              <a:rPr lang="zh-CN" altLang="en-US" sz="2400">
                <a:solidFill>
                  <a:srgbClr val="FF0000"/>
                </a:solidFill>
              </a:rPr>
              <a:t>皮可网</a:t>
            </a:r>
            <a:r>
              <a:rPr lang="zh-CN" altLang="en-US" sz="2400"/>
              <a:t>(piconet) ， 如图6-16所示。这些设备之一被指定为</a:t>
            </a:r>
            <a:r>
              <a:rPr lang="zh-CN" altLang="en-US" sz="2400">
                <a:solidFill>
                  <a:srgbClr val="FF0000"/>
                </a:solidFill>
              </a:rPr>
              <a:t>主设备</a:t>
            </a:r>
            <a:r>
              <a:rPr lang="zh-CN" altLang="en-US" sz="2400"/>
              <a:t>其余充当</a:t>
            </a:r>
            <a:r>
              <a:rPr lang="zh-CN" altLang="en-US" sz="2400">
                <a:solidFill>
                  <a:srgbClr val="FF0000"/>
                </a:solidFill>
              </a:rPr>
              <a:t>从设备</a:t>
            </a:r>
            <a:r>
              <a:rPr lang="zh-CN" altLang="en-US" sz="2400"/>
              <a:t>。</a:t>
            </a:r>
            <a:endParaRPr lang="zh-CN" altLang="en-US" sz="2400"/>
          </a:p>
          <a:p>
            <a:pPr lvl="0"/>
            <a:endParaRPr lang="zh-CN" altLang="en-US" sz="2400"/>
          </a:p>
          <a:p>
            <a:pPr lvl="0"/>
            <a:r>
              <a:rPr lang="zh-CN" altLang="en-US" sz="2400"/>
              <a:t>主结点真正控制皮可网，即它的时钟确定了皮可网中的时间，它可以在每个奇数时隙中发送，而从设备仅当主设备在前一时隙与其通信后才可以发送，并且只能发送给主设备。除了从设备，网络中还可以有多达255个的</a:t>
            </a:r>
            <a:r>
              <a:rPr lang="zh-CN" altLang="en-US" sz="2400">
                <a:solidFill>
                  <a:srgbClr val="FF0000"/>
                </a:solidFill>
              </a:rPr>
              <a:t>寄放</a:t>
            </a:r>
            <a:r>
              <a:rPr lang="zh-CN" altLang="en-US" sz="2400"/>
              <a:t>(parked)设备。这些设备仅当其状态被主结点从寄放转换为活动之后才可以进行通信。</a:t>
            </a:r>
            <a:endParaRPr lang="zh-CN" altLang="en-US" sz="2400"/>
          </a:p>
        </p:txBody>
      </p:sp>
    </p:spTree>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1.蓝牙</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2076450" y="1514475"/>
            <a:ext cx="4991100" cy="382905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1.HTTP请求报文</a:t>
            </a:r>
            <a:endParaRPr sz="4000"/>
          </a:p>
        </p:txBody>
      </p:sp>
      <p:sp>
        <p:nvSpPr>
          <p:cNvPr id="3" name="内容占位符 2"/>
          <p:cNvSpPr/>
          <p:nvPr>
            <p:ph idx="1"/>
          </p:nvPr>
        </p:nvSpPr>
        <p:spPr>
          <a:xfrm>
            <a:off x="457200" y="1600200"/>
            <a:ext cx="8229600" cy="4783455"/>
          </a:xfrm>
        </p:spPr>
        <p:txBody>
          <a:bodyPr/>
          <a:p>
            <a:r>
              <a:rPr lang="zh-CN" sz="2400"/>
              <a:t>下面提供了一个典型的HTTP请求报文：</a:t>
            </a:r>
            <a:endParaRPr lang="zh-CN" sz="2400"/>
          </a:p>
          <a:p>
            <a:pPr marL="0" indent="0">
              <a:buNone/>
            </a:pPr>
            <a:r>
              <a:rPr lang="en-US" altLang="zh-CN" sz="2400"/>
              <a:t>	</a:t>
            </a:r>
            <a:endParaRPr lang="en-US" altLang="zh-CN" sz="2400"/>
          </a:p>
          <a:p>
            <a:pPr marL="0" indent="0">
              <a:buNone/>
            </a:pPr>
            <a:r>
              <a:rPr lang="en-US" altLang="zh-CN" sz="2400"/>
              <a:t>	</a:t>
            </a:r>
            <a:r>
              <a:rPr lang="zh-CN" sz="2400"/>
              <a:t>GET</a:t>
            </a:r>
            <a:r>
              <a:rPr lang="en-US" altLang="zh-CN" sz="2400"/>
              <a:t>  </a:t>
            </a:r>
            <a:r>
              <a:rPr lang="zh-CN" sz="2400"/>
              <a:t>/somedir/page.html </a:t>
            </a:r>
            <a:r>
              <a:rPr lang="en-US" altLang="zh-CN" sz="2400"/>
              <a:t> </a:t>
            </a:r>
            <a:r>
              <a:rPr lang="zh-CN" sz="2400"/>
              <a:t>HTTP/1.1</a:t>
            </a:r>
            <a:endParaRPr lang="zh-CN" sz="2400"/>
          </a:p>
          <a:p>
            <a:pPr marL="0" indent="0">
              <a:buNone/>
            </a:pPr>
            <a:r>
              <a:rPr lang="en-US" altLang="zh-CN" sz="2400"/>
              <a:t>	</a:t>
            </a:r>
            <a:r>
              <a:rPr lang="zh-CN" sz="2400"/>
              <a:t>Host：www.some school.edu</a:t>
            </a:r>
            <a:endParaRPr lang="zh-CN" sz="2400"/>
          </a:p>
          <a:p>
            <a:pPr marL="0" indent="0">
              <a:buNone/>
            </a:pPr>
            <a:r>
              <a:rPr lang="en-US" altLang="zh-CN" sz="2400"/>
              <a:t>	</a:t>
            </a:r>
            <a:r>
              <a:rPr lang="zh-CN" sz="2400"/>
              <a:t>Connection：close</a:t>
            </a:r>
            <a:endParaRPr lang="zh-CN" sz="2400"/>
          </a:p>
          <a:p>
            <a:pPr marL="0" indent="0">
              <a:buNone/>
            </a:pPr>
            <a:r>
              <a:rPr lang="en-US" altLang="zh-CN" sz="2400"/>
              <a:t>	</a:t>
            </a:r>
            <a:r>
              <a:rPr lang="zh-CN" sz="2400"/>
              <a:t>User-agent：Mozilla/5.0</a:t>
            </a:r>
            <a:endParaRPr lang="zh-CN" sz="2400"/>
          </a:p>
          <a:p>
            <a:pPr marL="0" indent="0">
              <a:buNone/>
            </a:pPr>
            <a:r>
              <a:rPr lang="en-US" altLang="zh-CN" sz="2400"/>
              <a:t>	</a:t>
            </a:r>
            <a:r>
              <a:rPr lang="zh-CN" sz="2400"/>
              <a:t>Accept-language：fr</a:t>
            </a:r>
            <a:endParaRPr lang="zh-CN" sz="2400"/>
          </a:p>
        </p:txBody>
      </p:sp>
    </p:spTree>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2.ZigBee</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IEEE的第二个个人区域网络标准是802.14.5， 它被称为</a:t>
            </a:r>
            <a:r>
              <a:rPr lang="zh-CN" altLang="en-US" sz="2400">
                <a:solidFill>
                  <a:srgbClr val="FF0000"/>
                </a:solidFill>
              </a:rPr>
              <a:t>ZigBee</a:t>
            </a:r>
            <a:r>
              <a:rPr lang="zh-CN" altLang="en-US" sz="2400"/>
              <a:t>。虽然蓝牙网络提供了一种“电缆替代”的超过每秒兆比特的数据率， 但ZigBee较之蓝牙仍是以低功率、低数据率、低工作周期应用为目标。尽管我们可能倾向于认为“更大和更快就更好”，但是并非所有的网络应用都需要高带宽和随之而来的高成本(经济和功率方面)。</a:t>
            </a:r>
            <a:endParaRPr lang="zh-CN" altLang="en-US" sz="2400"/>
          </a:p>
          <a:p>
            <a:pPr lvl="0"/>
            <a:endParaRPr lang="zh-CN" altLang="en-US" sz="2400"/>
          </a:p>
          <a:p>
            <a:pPr lvl="0"/>
            <a:r>
              <a:rPr lang="zh-CN" altLang="en-US" sz="2400"/>
              <a:t>例如，家庭温度和光线传感器、安全设备和墙上安装的开关都是非常简单、低功率、低工作周期、低成本设备。ZigBee因此是非常适合于这些设备的。ZigBee定义了20kbps、40kbps、100kbps和250kbps的信道速率， 这取决于信道的频率。</a:t>
            </a:r>
            <a:endParaRPr lang="zh-CN" altLang="en-US" sz="2400"/>
          </a:p>
        </p:txBody>
      </p:sp>
    </p:spTree>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2.ZigBee</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ZigBee网络能够配置为许多不同的方式。我们考虑一种简单的场合， 其中单一的全功能设备使用信标帧以一种时隙方式控制多个简化功能设备。</a:t>
            </a:r>
            <a:endParaRPr lang="zh-CN" altLang="en-US" sz="2400"/>
          </a:p>
          <a:p>
            <a:pPr lvl="0"/>
            <a:endParaRPr lang="zh-CN" altLang="en-US" sz="2400"/>
          </a:p>
          <a:p>
            <a:pPr lvl="0"/>
            <a:r>
              <a:rPr lang="zh-CN" altLang="en-US" sz="2400"/>
              <a:t>图6-17显示了这种情况，其中ZigBee网络将时间划分为反复出现的超帧， 每个超帧以一个信标帧开始。每个信标帧将超帧划分为一个活跃周期(在这个周期内设备可以传输)和一个非活跃周期(在这个周期内所有设备包括控制器能够睡眠进而保存能量)。活跃周期由16个时隙组成，其中一些由采用CSMA/CA随机接</a:t>
            </a:r>
            <a:r>
              <a:rPr lang="zh-CN" altLang="en-US" sz="2400">
                <a:sym typeface="+mn-ea"/>
              </a:rPr>
              <a:t>入</a:t>
            </a:r>
            <a:r>
              <a:rPr lang="zh-CN" altLang="en-US" sz="2400"/>
              <a:t>方式的设备使用， 其中一些由控制器分配给特定的设备， 因而为那些设备提供了确保的信道。</a:t>
            </a:r>
            <a:endParaRPr lang="zh-CN" altLang="en-US" sz="2400"/>
          </a:p>
        </p:txBody>
      </p:sp>
    </p:spTree>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2.ZigBee</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899795" y="2282190"/>
            <a:ext cx="7204710" cy="2292985"/>
          </a:xfrm>
          <a:prstGeom prst="rect">
            <a:avLst/>
          </a:prstGeom>
        </p:spPr>
      </p:pic>
    </p:spTree>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6.4 蜂窝因特网接入</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在前一节中， 我们考察了一台因特网主机当位于WiFi热区中时， 即当它位于一个802.11接入点附近时， 是如何接入因特网的。然而大多数WiFi热区只有一个直径为10~100m的小规模覆盖范围。当我们十分需要无线因特网接</a:t>
            </a:r>
            <a:r>
              <a:rPr lang="zh-CN" altLang="en-US" sz="2400">
                <a:sym typeface="+mn-ea"/>
              </a:rPr>
              <a:t>入</a:t>
            </a:r>
            <a:r>
              <a:rPr lang="zh-CN" altLang="en-US" sz="2400"/>
              <a:t>但同时又无法访问WiFi热区时，该怎么办呢?</a:t>
            </a:r>
            <a:endParaRPr lang="zh-CN" altLang="en-US" sz="2400"/>
          </a:p>
        </p:txBody>
      </p:sp>
    </p:spTree>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6.4 蜂窝因特网接入</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鉴于蜂窝电话目前在全球许多区域已经是无处不在了，一个很自然的策略就是</a:t>
            </a:r>
            <a:r>
              <a:rPr lang="zh-CN" altLang="en-US" sz="2400">
                <a:solidFill>
                  <a:srgbClr val="FF0000"/>
                </a:solidFill>
              </a:rPr>
              <a:t>扩展蜂窝网络</a:t>
            </a:r>
            <a:r>
              <a:rPr lang="zh-CN" altLang="en-US" sz="2400"/>
              <a:t>，使它们不仅支持语音电话，同时也支持无线因特网接入。理想情况下，这种因特网接</a:t>
            </a:r>
            <a:r>
              <a:rPr lang="zh-CN" altLang="en-US" sz="2400">
                <a:sym typeface="+mn-ea"/>
              </a:rPr>
              <a:t>入</a:t>
            </a:r>
            <a:r>
              <a:rPr lang="zh-CN" altLang="en-US" sz="2400"/>
              <a:t>将会有相当高的速率，并且可以提供无缝的移动性，允许用户在旅行过程中(如在汽车或火车上) 保持其TCP会话。使用足够高的上行和下行比特速率， 用户甚至可以在移动中维持视频会议。随着那些我们将在这里涉及的宽带数据服务的更广泛部署，每秒几兆比特的数据速率正变得可行。</a:t>
            </a:r>
            <a:endParaRPr lang="zh-CN" altLang="en-US" sz="2400"/>
          </a:p>
        </p:txBody>
      </p:sp>
    </p:spTree>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6.4 蜂窝因特网接入</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在本节中，我们对当前和即将出现的蜂窝因特网接</a:t>
            </a:r>
            <a:r>
              <a:rPr lang="zh-CN" altLang="en-US" sz="2400">
                <a:sym typeface="+mn-ea"/>
              </a:rPr>
              <a:t>入</a:t>
            </a:r>
            <a:r>
              <a:rPr lang="zh-CN" altLang="en-US" sz="2400"/>
              <a:t>技术进行简要概述。我们这里仍然重点关注无线第一跳以及将无线第一跳连接进更大的电话网和因特网的网络；</a:t>
            </a:r>
            <a:endParaRPr lang="zh-CN" altLang="en-US" sz="2400"/>
          </a:p>
          <a:p>
            <a:pPr lvl="0"/>
            <a:endParaRPr lang="zh-CN" altLang="en-US" sz="2400"/>
          </a:p>
          <a:p>
            <a:pPr lvl="0"/>
            <a:r>
              <a:rPr lang="zh-CN" altLang="en-US" sz="2400"/>
              <a:t>在6.7节中，我们将考虑如何把呼叫路由选择到在不同基站间移动的用户。我们的简要讨论只是对蜂窝技术进行一个简单、宏观描述。</a:t>
            </a:r>
            <a:endParaRPr lang="zh-CN" altLang="en-US" sz="2400"/>
          </a:p>
        </p:txBody>
      </p:sp>
    </p:spTree>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6.4.1 蜂窝网体系结构概述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在本节描述蜂窝网体系结构时， 我们将采用</a:t>
            </a:r>
            <a:r>
              <a:rPr lang="zh-CN" altLang="en-US" sz="2400">
                <a:solidFill>
                  <a:srgbClr val="FF0000"/>
                </a:solidFill>
              </a:rPr>
              <a:t>全球移动通信系统</a:t>
            </a:r>
            <a:r>
              <a:rPr lang="zh-CN" altLang="en-US" sz="2400"/>
              <a:t>(</a:t>
            </a:r>
            <a:r>
              <a:rPr lang="zh-CN" altLang="en-US" sz="2400">
                <a:solidFill>
                  <a:srgbClr val="FF0000"/>
                </a:solidFill>
              </a:rPr>
              <a:t>GSM</a:t>
            </a:r>
            <a:r>
              <a:rPr lang="zh-CN" altLang="en-US" sz="2400"/>
              <a:t>)标准的术语。到了20世纪80年代，欧洲人认识到需要一个泛欧洲的数字蜂窝电话系统，以代替多个不兼容的模拟蜂窝电话系统，从而导致了GSM标准的出现。欧洲人在20世纪90年代初就成功地部署了GSM技术自此后GSM成长为移动电话领域的庞然大物， 全世界有超过80%以上的蜂窝用户使用GSM。</a:t>
            </a:r>
            <a:endParaRPr lang="zh-CN" altLang="en-US" sz="2400"/>
          </a:p>
        </p:txBody>
      </p:sp>
    </p:spTree>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6.4.1 蜂窝网体系结构概述</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当人们谈论蜂窝技术时，他们经常将该技术分类为几“代”之一。最早一代的设计主要用于语音通信。第一代(1G) 系统是模拟FDMA系统， 其专门用于语音通信。这些1G系统目前几乎绝迹，它们被数字2G系统所替代。初始的2G系统也是为语音而设计，但后来除了语音服务外还扩展了对数据(即因特网)的支持(2.5G)。当前正在部署的3G系统也支持语音和数据，但越来越强调其数据能力和更高速的无线接入链路。</a:t>
            </a:r>
            <a:endParaRPr lang="zh-CN" altLang="en-US" sz="2400"/>
          </a:p>
        </p:txBody>
      </p:sp>
    </p:spTree>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2G蜂窝网体系结构：与电话网的语音连接</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术语</a:t>
            </a:r>
            <a:r>
              <a:rPr lang="zh-CN" altLang="en-US" sz="2400">
                <a:solidFill>
                  <a:srgbClr val="FF0000"/>
                </a:solidFill>
              </a:rPr>
              <a:t>蜂窝</a:t>
            </a:r>
            <a:r>
              <a:rPr lang="zh-CN" altLang="en-US" sz="2400"/>
              <a:t>(cellular) 是指这样的事实， 即由一个蜂窝网覆盖的区域被分成许多称作</a:t>
            </a:r>
            <a:r>
              <a:rPr lang="zh-CN" altLang="en-US" sz="2400">
                <a:solidFill>
                  <a:srgbClr val="FF0000"/>
                </a:solidFill>
              </a:rPr>
              <a:t>小区</a:t>
            </a:r>
            <a:r>
              <a:rPr lang="zh-CN" altLang="en-US" sz="2400"/>
              <a:t>(cell) 的地理覆盖区域， 小区如图6-18左侧的六边形所示。如同在6.3.1节中学习的802.11WiFi标准一样， GSM有自己的特殊命名法。每个小区包含一个</a:t>
            </a:r>
            <a:r>
              <a:rPr lang="zh-CN" altLang="en-US" sz="2400">
                <a:solidFill>
                  <a:srgbClr val="FF0000"/>
                </a:solidFill>
              </a:rPr>
              <a:t>收发基站</a:t>
            </a:r>
            <a:r>
              <a:rPr lang="zh-CN" altLang="en-US" sz="2400"/>
              <a:t>(Base Transceiver Station， BTS) ， 负责向位于其小区内的移动站点发送或接收信号。一个小区的覆盖区域取决于许多因素， 包括BTS的发射功率、用户设备的传输功率、小区中的障碍建筑物以及基站天线的高度。尽管图6-18中显示的是每个小区包含一个位于该小区中间的收发基站， 但今天的许多系统将BTS放置在3个小区的交叉处， 使得具有有向天线的单个BTS能够为三个小区提供服务。</a:t>
            </a:r>
            <a:endParaRPr lang="zh-CN" altLang="en-US" sz="2400"/>
          </a:p>
        </p:txBody>
      </p:sp>
    </p:spTree>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2G蜂窝网体系结构：与电话网的语音连接</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1147445" y="1371600"/>
            <a:ext cx="6848475" cy="411480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1.HTTP请求报文</a:t>
            </a:r>
            <a:endParaRPr sz="4000"/>
          </a:p>
        </p:txBody>
      </p:sp>
      <p:sp>
        <p:nvSpPr>
          <p:cNvPr id="3" name="内容占位符 2"/>
          <p:cNvSpPr/>
          <p:nvPr>
            <p:ph idx="1"/>
          </p:nvPr>
        </p:nvSpPr>
        <p:spPr>
          <a:xfrm>
            <a:off x="457200" y="1600200"/>
            <a:ext cx="8229600" cy="4783455"/>
          </a:xfrm>
        </p:spPr>
        <p:txBody>
          <a:bodyPr/>
          <a:p>
            <a:r>
              <a:rPr lang="zh-CN" sz="2400"/>
              <a:t>通过仔细观察这个简单的请求报文，我们就能知道很多东西：</a:t>
            </a:r>
            <a:endParaRPr lang="zh-CN" sz="2400"/>
          </a:p>
          <a:p>
            <a:r>
              <a:rPr lang="zh-CN" sz="2400"/>
              <a:t>首先，我们看到该报文是用普通的</a:t>
            </a:r>
            <a:r>
              <a:rPr lang="zh-CN" sz="2400">
                <a:solidFill>
                  <a:srgbClr val="FF0000"/>
                </a:solidFill>
              </a:rPr>
              <a:t>AS</a:t>
            </a:r>
            <a:r>
              <a:rPr lang="en-US" altLang="zh-CN" sz="2400">
                <a:solidFill>
                  <a:srgbClr val="FF0000"/>
                </a:solidFill>
              </a:rPr>
              <a:t>CII</a:t>
            </a:r>
            <a:r>
              <a:rPr lang="zh-CN" sz="2400">
                <a:solidFill>
                  <a:srgbClr val="FF0000"/>
                </a:solidFill>
              </a:rPr>
              <a:t>文本书写</a:t>
            </a:r>
            <a:r>
              <a:rPr lang="zh-CN" sz="2400"/>
              <a:t>的， 这样有一定计算机知识的人都能够阅读它。</a:t>
            </a:r>
            <a:endParaRPr lang="zh-CN" sz="2400"/>
          </a:p>
          <a:p>
            <a:endParaRPr lang="zh-CN" sz="2400"/>
          </a:p>
          <a:p>
            <a:r>
              <a:rPr lang="zh-CN" sz="2400"/>
              <a:t>其次，报文由5行组成，每行由一个</a:t>
            </a:r>
            <a:r>
              <a:rPr lang="zh-CN" sz="2400">
                <a:solidFill>
                  <a:srgbClr val="FF0000"/>
                </a:solidFill>
              </a:rPr>
              <a:t>回车和换行符结束</a:t>
            </a:r>
            <a:r>
              <a:rPr lang="zh-CN" sz="2400"/>
              <a:t>。最后一行后再附加一个回车换行符。</a:t>
            </a:r>
            <a:endParaRPr lang="zh-CN" sz="2400"/>
          </a:p>
          <a:p>
            <a:endParaRPr lang="zh-CN" sz="2400"/>
          </a:p>
          <a:p>
            <a:r>
              <a:rPr lang="zh-CN" sz="2400"/>
              <a:t>虽然这个特定的报文仅有5行，但一个请求报文能够具有更多的行或者至少为一行。</a:t>
            </a:r>
            <a:endParaRPr lang="zh-CN" sz="2400"/>
          </a:p>
        </p:txBody>
      </p:sp>
    </p:spTree>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2G蜂窝网体系结构：与电话网的语音连接</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2G蜂窝系统的GSM标准对空中接口使用了组合的FDM/TDM(无线电)。第1章中讲过， 使用纯FDM， 信道被划分成许多频段， 每个呼叫分配一个频段。第1章也讲过， 使用纯TDM， 时间被划分为帧， 每个帧又被进一步划分为时隙， 每个呼叫在循环的帧中被分配使用特定的时隙。在组合的FDM/TDM系统中， 信道被划分为若干频率子带； 对于每个子带， 时间又被划分为帧和时隙。因此， 对于一个组合的FDM/TDM系统， 如果信道被划分为F个子带，并且时间被划分为T个时隙，那么该信道将能够支持F·T个并发的呼叫。我们在5.3.4节中看到， 电缆接入网也使用了组合的FDM/TDM方法。GSM系统由多个200kHz的频带组成， 每个频带支持8个TDM呼叫。GSM以13kbps和12.2kbps的速率编码。</a:t>
            </a:r>
            <a:endParaRPr lang="zh-CN" altLang="en-US" sz="2400"/>
          </a:p>
        </p:txBody>
      </p:sp>
    </p:spTree>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2G蜂窝网体系结构：与电话网的语音连接</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一个GSM网络的基站控制器(BaseStation Controller， BSC)通常服务于几十个收发基站。BSC的责任是为移动用户分配BTS无线信道， 执行寻呼(paging) (找出某移动用户所在的小区)，执行移动用户的切换(切换是我们将在6.7.2节中涉及的主题)。基站控制器及其控制的收发基站共同构成了GSM基站系统(BaseStation System， BSS) 。</a:t>
            </a:r>
            <a:endParaRPr lang="zh-CN" altLang="en-US" sz="2400"/>
          </a:p>
        </p:txBody>
      </p:sp>
    </p:spTree>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2G蜂窝网体系结构：与电话网的语音连接</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我们将在6.7节中看到，在用户鉴别和账户管理(决定是否允许某个移动设备与蜂窝网络连接) 以及呼叫建立和切换中， 移动交换中心(Mobile sWitching Center， MSC) 起着决定性的作用。单个MSC通常将包含多达5个BSC， 因此每个MSC有大约200000个用户。一个蜂窝提供商的网络将有若干MSC， 使用称为网关MSC的特殊MSC将提供商的蜂窝网络与更大的公共电话网相连。</a:t>
            </a:r>
            <a:endParaRPr lang="zh-CN" altLang="en-US" sz="2400"/>
          </a:p>
        </p:txBody>
      </p:sp>
    </p:spTree>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6.4.2 3G蜂窝数据网：将因特网扩展到蜂窝用户</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我们在6.4.1节中的讨论关注了蜂窝语音用户连接到公共电话网。当然，当我们开始这样干时，也乐意读电子邮件、访问Web、获取位置相关的服务(例如地图和餐馆推荐) ，或许甚至观看流式视频。为此， 我们的智能手机需要运行完整的TCP/IP协议栈(包括物理层、链路层、网络层、运输层和应用层)，并能够经过蜂窝网与因特网连接。</a:t>
            </a:r>
            <a:endParaRPr lang="zh-CN" altLang="en-US" sz="2400"/>
          </a:p>
        </p:txBody>
      </p:sp>
    </p:spTree>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6.4.2 3G蜂窝数据网：将因特网扩展到蜂窝用户</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随着一代(和半代)继承一代，以及引入许多具有新首字母缩略词的新技术和服务，蜂窝数据网的主题也就是讨论一系列相互竞争和不断演化的标准，这个标准集合相当令人迷惑。更糟糕的是，没有单一的官方机构对2.5G、3G、3.5G或4G技术设立要求，难以理清这些竞争性标准之间的差异。在我们下面的讨论中， 我们将关注由第三代合作伙伴项目(3rdGen-eration Partnership Project， 3GPP) 研发的通用移动通信服务(Universal Mobile Telecommu-nications Service， UMTS) 3G标准[3GPP 2012] ， UMTS是一种广泛部署的3G技术。</a:t>
            </a:r>
            <a:endParaRPr lang="zh-CN" altLang="en-US" sz="2400"/>
          </a:p>
          <a:p>
            <a:pPr lvl="0"/>
            <a:endParaRPr lang="zh-CN" altLang="en-US" sz="2400"/>
          </a:p>
          <a:p>
            <a:pPr lvl="0"/>
            <a:r>
              <a:rPr lang="zh-CN" altLang="en-US" sz="2400">
                <a:sym typeface="+mn-ea"/>
              </a:rPr>
              <a:t>我们自上而下地查看一下显示在图6-19中的3G蜂窝数据网体系结构。</a:t>
            </a:r>
            <a:endParaRPr lang="zh-CN" altLang="en-US" sz="2400"/>
          </a:p>
          <a:p>
            <a:pPr lvl="0"/>
            <a:endParaRPr lang="zh-CN" altLang="en-US" sz="2400"/>
          </a:p>
        </p:txBody>
      </p:sp>
    </p:spTree>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6.4.2 3G蜂窝数据网：将因特网扩展到蜂窝用户</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1547495" y="836930"/>
            <a:ext cx="6920865" cy="5909945"/>
          </a:xfrm>
          <a:prstGeom prst="rect">
            <a:avLst/>
          </a:prstGeom>
        </p:spPr>
      </p:pic>
    </p:spTree>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1.3G核心网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3G核心蜂窝数据网将无线电接</a:t>
            </a:r>
            <a:r>
              <a:rPr lang="zh-CN" altLang="en-US" sz="2400">
                <a:sym typeface="+mn-ea"/>
              </a:rPr>
              <a:t>入</a:t>
            </a:r>
            <a:r>
              <a:rPr lang="zh-CN" altLang="en-US" sz="2400"/>
              <a:t>网连接到公共因特网。核心网与我们前面在图6-18中遇到过的现有蜂窝语音网(特别是MSC) 的组件协作。由于在现有的蜂窝语音网中具有大量的现有基础设施(有利可图的服务!)，3G的设计者们所采取的方法非常清楚：不去触动现有核心GSM蜂窝语音网， 增加与现有蜂窝语音网平行的附加蜂窝数据功能。如果将新的数据服务直接增加到现有的蜂窝语音网上，这种方法同样会引发4.4.4节中遇到的挑战 在前面我们讨论了在因特网中综合新的(IPv 6) 和遗产(IPv 4)技术。</a:t>
            </a:r>
            <a:endParaRPr lang="zh-CN" altLang="en-US" sz="2400"/>
          </a:p>
        </p:txBody>
      </p:sp>
    </p:spTree>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1.3G核心网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在3G核心网中有两类结点：服务通用分组无线服务支持结点(Serving Generalized packet radio service Support Node， SGSN) 和网关GPRS支持结点(Gateway GPRS Support</a:t>
            </a:r>
            <a:r>
              <a:rPr lang="en-US" altLang="zh-CN" sz="2400"/>
              <a:t> </a:t>
            </a:r>
            <a:r>
              <a:rPr lang="zh-CN" altLang="en-US" sz="2400"/>
              <a:t>Node， GGSN) 。(GPRS(General Packet Radio Service) 表示通用分组无线服务， 这是一种在2G网络中的早期蜂窝数据服务； 这里我们讨论的是在3G网络中的GPRS的演化版本。)</a:t>
            </a:r>
            <a:endParaRPr lang="zh-CN" altLang="en-US" sz="2400"/>
          </a:p>
        </p:txBody>
      </p:sp>
    </p:spTree>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1.3G核心网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sz="2400"/>
              <a:t>一个SGSN负责向位于其连接的无线电接入网中的移动结点交付(或从移动结点获取) 数据报。SGSN与该区域蜂窝语音网的MSC进行交互， 提供用户认证和切换， 维护活跃移动结点的位置(小区) 信息， 执行位于无线接</a:t>
            </a:r>
            <a:r>
              <a:rPr lang="zh-CN" altLang="en-US" sz="2400">
                <a:sym typeface="+mn-ea"/>
              </a:rPr>
              <a:t>入</a:t>
            </a:r>
            <a:r>
              <a:rPr sz="2400"/>
              <a:t>网中的移动结点和GGSN之间的数据报转发。GGSN起到网关作用， 将多个SGSN连接到更大的因特网。GGSN因此是源于移动结点的一个数据报在进入更大因特网之前遇到的3G基础设施的最后一部分。</a:t>
            </a:r>
            <a:endParaRPr sz="2400"/>
          </a:p>
        </p:txBody>
      </p:sp>
    </p:spTree>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2.3G无线电接</a:t>
            </a:r>
            <a:r>
              <a:rPr lang="zh-CN" altLang="en-US" sz="3200">
                <a:sym typeface="+mn-ea"/>
              </a:rPr>
              <a:t>入</a:t>
            </a:r>
            <a:r>
              <a:rPr lang="zh-CN" altLang="en-US" sz="3200">
                <a:sym typeface="+mn-ea"/>
              </a:rPr>
              <a:t>网：无线边缘</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sz="2400"/>
              <a:t>3G无线电接入网(radio access network) 是我们作为3G用户看见的无线第一跳网络。无线电网络控制器(Radio Network Controller， RNC) 通常控制几个小区的收发基站， 类似于我们在2G网络中遇到的基站(但是3GUMTS的正式用语称为一个“结点B”， 这是一个相当不具描述性名字!)。每个小区的无线链路运行在移动结点和收发基站之间，就像在2G网络中那样。RNC既通过MSC与电路交换蜂窝语音网连接， 又通过SGSN与分组交换的因特网连接。因此，尽管3G蜂窝语音服务和蜂窝数据服务使用不同的核心网，但它们共享一个相同的第一/最后一跳无线电接入网。</a:t>
            </a:r>
            <a:endParaRPr sz="24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1.HTTP请求报文</a:t>
            </a:r>
            <a:endParaRPr sz="4000"/>
          </a:p>
        </p:txBody>
      </p:sp>
      <p:sp>
        <p:nvSpPr>
          <p:cNvPr id="3" name="内容占位符 2"/>
          <p:cNvSpPr/>
          <p:nvPr>
            <p:ph idx="1"/>
          </p:nvPr>
        </p:nvSpPr>
        <p:spPr>
          <a:xfrm>
            <a:off x="457200" y="1600200"/>
            <a:ext cx="8229600" cy="4783455"/>
          </a:xfrm>
        </p:spPr>
        <p:txBody>
          <a:bodyPr/>
          <a:p>
            <a:r>
              <a:rPr lang="zh-CN" sz="2400"/>
              <a:t>HTTP请求报文的第一行叫做</a:t>
            </a:r>
            <a:r>
              <a:rPr lang="zh-CN" sz="2400">
                <a:solidFill>
                  <a:srgbClr val="FF0000"/>
                </a:solidFill>
              </a:rPr>
              <a:t>请求行(request line)</a:t>
            </a:r>
            <a:r>
              <a:rPr lang="zh-CN" sz="2400"/>
              <a:t> ， 其后继的行叫做</a:t>
            </a:r>
            <a:r>
              <a:rPr lang="zh-CN" sz="2400">
                <a:solidFill>
                  <a:srgbClr val="FF0000"/>
                </a:solidFill>
              </a:rPr>
              <a:t>首部行(header line)</a:t>
            </a:r>
            <a:r>
              <a:rPr lang="zh-CN" sz="2400"/>
              <a:t> 。</a:t>
            </a:r>
            <a:endParaRPr lang="zh-CN" sz="2400"/>
          </a:p>
          <a:p>
            <a:endParaRPr lang="zh-CN" sz="2400"/>
          </a:p>
          <a:p>
            <a:r>
              <a:rPr lang="zh-CN" sz="2400"/>
              <a:t>请求行有3个字段：</a:t>
            </a:r>
            <a:r>
              <a:rPr lang="zh-CN" sz="2400">
                <a:solidFill>
                  <a:srgbClr val="FF0000"/>
                </a:solidFill>
              </a:rPr>
              <a:t>方法</a:t>
            </a:r>
            <a:r>
              <a:rPr lang="zh-CN" sz="2400"/>
              <a:t>字段、</a:t>
            </a:r>
            <a:r>
              <a:rPr lang="zh-CN" sz="2400">
                <a:solidFill>
                  <a:srgbClr val="FF0000"/>
                </a:solidFill>
              </a:rPr>
              <a:t>URL</a:t>
            </a:r>
            <a:r>
              <a:rPr lang="zh-CN" sz="2400"/>
              <a:t>字段和</a:t>
            </a:r>
            <a:r>
              <a:rPr lang="zh-CN" sz="2400">
                <a:solidFill>
                  <a:srgbClr val="FF0000"/>
                </a:solidFill>
              </a:rPr>
              <a:t>HTTP版本</a:t>
            </a:r>
            <a:r>
              <a:rPr lang="zh-CN" sz="2400"/>
              <a:t>字段。</a:t>
            </a:r>
            <a:endParaRPr lang="zh-CN" sz="2400"/>
          </a:p>
          <a:p>
            <a:endParaRPr lang="zh-CN" sz="2400"/>
          </a:p>
          <a:p>
            <a:r>
              <a:rPr lang="zh-CN" sz="2400"/>
              <a:t>方法字段可以取几种不同的值， 包括</a:t>
            </a:r>
            <a:r>
              <a:rPr lang="en-US" altLang="zh-CN" sz="2400">
                <a:solidFill>
                  <a:srgbClr val="FF0000"/>
                </a:solidFill>
              </a:rPr>
              <a:t>G</a:t>
            </a:r>
            <a:r>
              <a:rPr lang="zh-CN" sz="2400">
                <a:solidFill>
                  <a:srgbClr val="FF0000"/>
                </a:solidFill>
              </a:rPr>
              <a:t>ET</a:t>
            </a:r>
            <a:r>
              <a:rPr lang="zh-CN" sz="2400"/>
              <a:t>、</a:t>
            </a:r>
            <a:r>
              <a:rPr lang="zh-CN" sz="2400">
                <a:solidFill>
                  <a:srgbClr val="FF0000"/>
                </a:solidFill>
              </a:rPr>
              <a:t>POST</a:t>
            </a:r>
            <a:r>
              <a:rPr lang="zh-CN" sz="2400"/>
              <a:t>、HEAD、PUT和DELETE。绝大部分的HTTP请求报文使用GET方法。当浏览器请求一个对象时， 使用GET方法， 在URL字段带有请求对象的标识。</a:t>
            </a:r>
            <a:endParaRPr lang="zh-CN" sz="2400"/>
          </a:p>
        </p:txBody>
      </p:sp>
    </p:spTree>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2.3G无线电接</a:t>
            </a:r>
            <a:r>
              <a:rPr lang="zh-CN" altLang="en-US" sz="3200">
                <a:sym typeface="+mn-ea"/>
              </a:rPr>
              <a:t>入</a:t>
            </a:r>
            <a:r>
              <a:rPr lang="zh-CN" altLang="en-US" sz="3200">
                <a:sym typeface="+mn-ea"/>
              </a:rPr>
              <a:t>网：无线边缘</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sz="2400"/>
              <a:t>较之2G网络， 在3GUMTS中的一个重大变化是不再使用GSM的FDMA/TDMA方案，UMTS在TDMA时隙中使用称为直接序列宽带CDMA(Direct Sequence Wideband CDMA，DS-WCDMA) 的CDMA技术[Dahlman 1998] 。TDMA时隙又在多个频率上可供使用， 即有趣地使用了我们在前面第5章指出的全部三种不同的信道共享方法，并且类似于有线电缆接入网中所采用的方法(参见5.3.4节)。这种变化要求一个新的3G蜂窝无线接入网与显示在图6-19中的2GBSS无线电网络并行运行。与WCDMA规范相关的数据服务被称为高速分组接入(HighSpeed Packet Access， HSPA) ， 其下行数据传输率有望高达14Mbps。</a:t>
            </a:r>
            <a:endParaRPr sz="2400"/>
          </a:p>
        </p:txBody>
      </p:sp>
    </p:spTree>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6.4.3 走向4G：LTE</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sz="2400"/>
              <a:t>随着现在3G系统的全球部署，4G系统的到来还远吗?当然不会!4G系统的设计、早期测试和初始部署的确已经在进行中了。由3GPP提出的4G长期演化(4G Long-Term Evolution， LTE) 标准， 与3G相比有两项重要创新：演化的分组核(Evolved Packet Core， EPC)。</a:t>
            </a:r>
            <a:endParaRPr sz="2400"/>
          </a:p>
        </p:txBody>
      </p:sp>
    </p:spTree>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6.4.3 走向4G：LTE</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sz="2400"/>
              <a:t>EPC是一个简化的全IP核心网络， 该网络将分离的电路交换蜂窝语音网与图6-19中显示的分组交换蜂窝数据网统一起来。它是一个“全IP”网络，是指语音和数据将在IP数据报中承载。如我们在第4章中已经看到和将在第7章中更为详细地学习的那样， IP的“尽力而为”服务模型本质上并不非常适合IP语音(VoIP)流量的严格的性能要求，除非精心管理网络资源避免(并非作出反应)拥塞。因此， EPC的关键任务是管理网络资源以提供这种高质量的服务。EPC也对网络控制和用户数据平面做出了明确划分，因为我们将在6.7节中学习的许多移动性支持功能将在控制平面中实现。EPC允许多种类型的无线电接入网(包括遗留的2G和3G无线电接</a:t>
            </a:r>
            <a:r>
              <a:rPr lang="zh-CN" altLang="en-US" sz="2400">
                <a:sym typeface="+mn-ea"/>
              </a:rPr>
              <a:t>入</a:t>
            </a:r>
            <a:r>
              <a:rPr sz="2400"/>
              <a:t>网) 与核心网连接。</a:t>
            </a:r>
            <a:endParaRPr sz="2400"/>
          </a:p>
        </p:txBody>
      </p:sp>
    </p:spTree>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6.4.3 走向4G：LTE</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sz="2400"/>
              <a:t>LTE无线电接入网(LTE Radio Access Network) 。LTE在下行信道采用频分复用和时分复用结合的方法， 称之为正交频分复用(Orthogonal Frequency Division Multplex ing， OFDM) 技术[Rohde 2008； Ericsson 2011] 。(“正交”一词来源于如下事实，所生成的在不同频道上发送的信号，它们相互干扰非常小，即使当信道频率紧密排列时) 。在LTE中， 每个活跃的移动结点都可以在一个或更多个信道频率上被分配一个或更多个0.5ms时隙。</a:t>
            </a:r>
            <a:endParaRPr sz="2400"/>
          </a:p>
        </p:txBody>
      </p:sp>
    </p:spTree>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6.4.3 走向4G：LTE</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sz="2400"/>
              <a:t>图6-20显示了在4个频率上分配8个时隙的情况。通过分配越来越多的时隙(无论是用相同的频率还是用不同的频率)，移动结点能够获取越来越高的传输速率。在移动结点之间进行时隙(重)分配的频度为每毫秒一次。不同的调制方案也能被用于改变传输速率；参见我们前面对图6-3的讨论以及WiFi网络中调制方案的动态选择。LTE无线电网络中的另一项创新是使用复杂的多输</a:t>
            </a:r>
            <a:r>
              <a:rPr lang="zh-CN" altLang="en-US" sz="2400">
                <a:sym typeface="+mn-ea"/>
              </a:rPr>
              <a:t>入</a:t>
            </a:r>
            <a:r>
              <a:rPr sz="2400"/>
              <a:t>多输出(MIMO) 天线。 当使用20MHz无线频谱时， 一个LTE用户的最大数据率能够达到下行方向100Mbps和上行方向50Mbps。</a:t>
            </a:r>
            <a:endParaRPr sz="2400"/>
          </a:p>
        </p:txBody>
      </p:sp>
    </p:spTree>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6.4.3 走向4G：LTE</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sz="2400"/>
          </a:p>
        </p:txBody>
      </p:sp>
      <p:pic>
        <p:nvPicPr>
          <p:cNvPr id="4" name="图片 3"/>
          <p:cNvPicPr>
            <a:picLocks noChangeAspect="1"/>
          </p:cNvPicPr>
          <p:nvPr/>
        </p:nvPicPr>
        <p:blipFill>
          <a:blip r:embed="rId1"/>
          <a:stretch>
            <a:fillRect/>
          </a:stretch>
        </p:blipFill>
        <p:spPr>
          <a:xfrm>
            <a:off x="1143000" y="1590675"/>
            <a:ext cx="6858000" cy="3676650"/>
          </a:xfrm>
          <a:prstGeom prst="rect">
            <a:avLst/>
          </a:prstGeom>
        </p:spPr>
      </p:pic>
    </p:spTree>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6.4.3 走向4G：LTE</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sz="2400"/>
              <a:t>LTE标准并未对移动结点的时隙特殊分配进行强制要求。相反， 允许哪个移动结点在某个给定的时隙在给定的频率下传输， 这个决定由LTE设备商和/或网络运营商提供的调度算法来做出。使用机会调度[Bender 2000； Kolding 2003； Kulkarni 2005] ， 将物理层协议与发送方和接收方之间的信道条件相匹配，基于信道条件选择分组将发往的接收方，使无线电网络控制器能够最大限度地利用无线媒体。此外，用户优先权和服务的契约等级(如银、金或铂金) 能够在下行分组传输的调度中使用。除了上面描述的LTE能力， 高级的LTE通过分配聚合信道给移动结点允许数百兆下行带宽[Ak yildiz 2010] 。</a:t>
            </a:r>
            <a:endParaRPr sz="2400"/>
          </a:p>
        </p:txBody>
      </p:sp>
    </p:spTree>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6.4.3 走向4G：LTE</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sz="2400"/>
              <a:t>另一种4G无线技术是WiMAX(全球微波接入互操作) ， 它是一个IEEE 802.16标准协议簇， 与LTE有着重大差异。究竟是LTE还是WiMAX将成为4G技术的选择仍然有待观察， 但是在本书写作的时候(2012年春) ， LTE看起来具有更强劲的动力。</a:t>
            </a:r>
            <a:endParaRPr sz="2400"/>
          </a:p>
        </p:txBody>
      </p:sp>
    </p:spTree>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605" y="635"/>
            <a:ext cx="9017635" cy="1111885"/>
          </a:xfrm>
        </p:spPr>
        <p:txBody>
          <a:bodyPr/>
          <a:p>
            <a:r>
              <a:rPr lang="zh-CN" altLang="en-US" sz="3200">
                <a:sym typeface="+mn-ea"/>
              </a:rPr>
              <a:t>6.4.3 走向4G：LTE</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sz="2400"/>
              <a:t>另一种4G无线技术是WiMAX(全球微波接入互操作) ， 它是一个IEEE 802.16标准协议簇， 与LTE有着重大差异。究竟是LTE还是WiMAX将成为4G技术的选择仍然有待观察， 但是在本书写作的时候(2012年春) ， LTE看起来具有更强劲的动力。</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1.1.1 具体构成描述</a:t>
            </a:r>
            <a:endParaRPr lang="zh-CN" altLang="en-US"/>
          </a:p>
        </p:txBody>
      </p:sp>
      <p:sp>
        <p:nvSpPr>
          <p:cNvPr id="3" name="内容占位符 2"/>
          <p:cNvSpPr/>
          <p:nvPr>
            <p:ph idx="1"/>
          </p:nvPr>
        </p:nvSpPr>
        <p:spPr/>
        <p:txBody>
          <a:bodyPr/>
          <a:p>
            <a:r>
              <a:rPr lang="zh-CN" altLang="en-US" sz="2400"/>
              <a:t>端系统通过</a:t>
            </a:r>
            <a:r>
              <a:rPr lang="zh-CN" altLang="en-US" sz="2400">
                <a:solidFill>
                  <a:srgbClr val="FF0000"/>
                </a:solidFill>
              </a:rPr>
              <a:t>因特网服务提供商</a:t>
            </a:r>
            <a:r>
              <a:rPr lang="zh-CN" altLang="en-US" sz="2400"/>
              <a:t>(Internet Service Provider， </a:t>
            </a:r>
            <a:r>
              <a:rPr lang="zh-CN" altLang="en-US" sz="2400">
                <a:solidFill>
                  <a:srgbClr val="FF0000"/>
                </a:solidFill>
              </a:rPr>
              <a:t>ISP</a:t>
            </a:r>
            <a:r>
              <a:rPr lang="zh-CN" altLang="en-US" sz="2400"/>
              <a:t>) 接入因特网， 包括如本地电缆或电话公司那样的住宅区ISP、公司ISP、大学ISP， 以及那些在机场、旅馆、咖啡店和其他公共场所提供WiFi接入的ISP。</a:t>
            </a:r>
            <a:endParaRPr lang="zh-CN" altLang="en-US" sz="2400"/>
          </a:p>
          <a:p>
            <a:endParaRPr lang="zh-CN" altLang="en-US" sz="2400"/>
          </a:p>
          <a:p>
            <a:r>
              <a:rPr lang="zh-CN" altLang="en-US" sz="2400"/>
              <a:t>每个ISP是一个由多个分组交换机和多段通信链路组成的网络。各ISP为端系统提供了各种不同类型的网络接入， 包括如线缆调制解调器或DSL那样的住宅宽带接</a:t>
            </a:r>
            <a:r>
              <a:rPr lang="zh-CN" altLang="en-US" sz="2400">
                <a:sym typeface="+mn-ea"/>
              </a:rPr>
              <a:t>入</a:t>
            </a:r>
            <a:r>
              <a:rPr lang="zh-CN" altLang="en-US" sz="2400"/>
              <a:t>、高速局域网接入、无线接入和56kbps拨号调制解调器接入。</a:t>
            </a:r>
            <a:endParaRPr lang="zh-CN" altLang="en-US" sz="2400"/>
          </a:p>
          <a:p>
            <a:endParaRPr lang="zh-CN" altLang="en-US" sz="2000"/>
          </a:p>
          <a:p>
            <a:endParaRPr lang="zh-CN" altLang="en-US" sz="20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1.HTTP请求报文</a:t>
            </a:r>
            <a:endParaRPr sz="4000"/>
          </a:p>
        </p:txBody>
      </p:sp>
      <p:sp>
        <p:nvSpPr>
          <p:cNvPr id="3" name="内容占位符 2"/>
          <p:cNvSpPr/>
          <p:nvPr>
            <p:ph idx="1"/>
          </p:nvPr>
        </p:nvSpPr>
        <p:spPr>
          <a:xfrm>
            <a:off x="457200" y="1600200"/>
            <a:ext cx="8229600" cy="4783455"/>
          </a:xfrm>
        </p:spPr>
        <p:txBody>
          <a:bodyPr/>
          <a:p>
            <a:r>
              <a:rPr lang="zh-CN" sz="2400"/>
              <a:t>请求报文的通用格式：</a:t>
            </a:r>
            <a:endParaRPr lang="zh-CN" sz="2400"/>
          </a:p>
          <a:p>
            <a:endParaRPr lang="zh-CN" sz="2400"/>
          </a:p>
        </p:txBody>
      </p:sp>
      <p:pic>
        <p:nvPicPr>
          <p:cNvPr id="4" name="图片 3"/>
          <p:cNvPicPr>
            <a:picLocks noChangeAspect="1"/>
          </p:cNvPicPr>
          <p:nvPr/>
        </p:nvPicPr>
        <p:blipFill>
          <a:blip r:embed="rId1"/>
          <a:stretch>
            <a:fillRect/>
          </a:stretch>
        </p:blipFill>
        <p:spPr>
          <a:xfrm>
            <a:off x="1188085" y="2132965"/>
            <a:ext cx="6985635" cy="438340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2.HTTP响应报文</a:t>
            </a:r>
            <a:endParaRPr sz="4000"/>
          </a:p>
        </p:txBody>
      </p:sp>
      <p:sp>
        <p:nvSpPr>
          <p:cNvPr id="3" name="内容占位符 2"/>
          <p:cNvSpPr/>
          <p:nvPr>
            <p:ph idx="1"/>
          </p:nvPr>
        </p:nvSpPr>
        <p:spPr>
          <a:xfrm>
            <a:off x="457200" y="1600200"/>
            <a:ext cx="8229600" cy="4783455"/>
          </a:xfrm>
        </p:spPr>
        <p:txBody>
          <a:bodyPr/>
          <a:p>
            <a:r>
              <a:rPr lang="zh-CN" sz="2400"/>
              <a:t>下面提供了一条典型的HTTP响应报文：</a:t>
            </a:r>
            <a:endParaRPr lang="zh-CN" sz="2400"/>
          </a:p>
          <a:p>
            <a:endParaRPr lang="zh-CN" sz="2400"/>
          </a:p>
          <a:p>
            <a:pPr marL="0" indent="0">
              <a:buNone/>
            </a:pPr>
            <a:r>
              <a:rPr lang="en-US" altLang="zh-CN" sz="2400"/>
              <a:t>	</a:t>
            </a:r>
            <a:r>
              <a:rPr lang="zh-CN" sz="2400"/>
              <a:t>HTTP/1.1</a:t>
            </a:r>
            <a:r>
              <a:rPr lang="en-US" altLang="zh-CN" sz="2400"/>
              <a:t>  </a:t>
            </a:r>
            <a:r>
              <a:rPr lang="zh-CN" sz="2400"/>
              <a:t>200</a:t>
            </a:r>
            <a:r>
              <a:rPr lang="en-US" altLang="zh-CN" sz="2400"/>
              <a:t>  </a:t>
            </a:r>
            <a:r>
              <a:rPr lang="zh-CN" sz="2400"/>
              <a:t>OK</a:t>
            </a:r>
            <a:endParaRPr lang="zh-CN" sz="2400"/>
          </a:p>
          <a:p>
            <a:pPr marL="0" indent="0">
              <a:buNone/>
            </a:pPr>
            <a:r>
              <a:rPr lang="en-US" altLang="zh-CN" sz="2400"/>
              <a:t>	</a:t>
            </a:r>
            <a:r>
              <a:rPr lang="zh-CN" sz="2400"/>
              <a:t>Connect in：close</a:t>
            </a:r>
            <a:endParaRPr lang="zh-CN" sz="2400"/>
          </a:p>
          <a:p>
            <a:pPr marL="0" indent="0">
              <a:buNone/>
            </a:pPr>
            <a:r>
              <a:rPr lang="en-US" altLang="zh-CN" sz="2400"/>
              <a:t>	</a:t>
            </a:r>
            <a:r>
              <a:rPr lang="zh-CN" sz="2400"/>
              <a:t>Date：Tue，09Aug 2011 15：44：04GMT</a:t>
            </a:r>
            <a:endParaRPr lang="zh-CN" sz="2400"/>
          </a:p>
          <a:p>
            <a:pPr marL="0" indent="0">
              <a:buNone/>
            </a:pPr>
            <a:r>
              <a:rPr lang="en-US" altLang="zh-CN" sz="2400"/>
              <a:t>	</a:t>
            </a:r>
            <a:r>
              <a:rPr lang="zh-CN" sz="2400"/>
              <a:t>Server：Apache/2.2.3 (CentOS)</a:t>
            </a:r>
            <a:endParaRPr lang="zh-CN" sz="2400"/>
          </a:p>
          <a:p>
            <a:pPr marL="0" indent="0">
              <a:buNone/>
            </a:pPr>
            <a:r>
              <a:rPr lang="en-US" altLang="zh-CN" sz="2400"/>
              <a:t>	</a:t>
            </a:r>
            <a:r>
              <a:rPr lang="zh-CN" sz="2400"/>
              <a:t>Last-Modified：Tue，09Aug 2011 15：11：03GMT</a:t>
            </a:r>
            <a:endParaRPr lang="zh-CN" sz="2400"/>
          </a:p>
          <a:p>
            <a:pPr marL="0" indent="0">
              <a:buNone/>
            </a:pPr>
            <a:r>
              <a:rPr lang="en-US" altLang="zh-CN" sz="2400"/>
              <a:t>	</a:t>
            </a:r>
            <a:r>
              <a:rPr lang="zh-CN" sz="2400"/>
              <a:t>Content-Length：6821</a:t>
            </a:r>
            <a:endParaRPr lang="zh-CN" sz="2400"/>
          </a:p>
          <a:p>
            <a:pPr marL="0" indent="0">
              <a:buNone/>
            </a:pPr>
            <a:r>
              <a:rPr lang="en-US" altLang="zh-CN" sz="2400"/>
              <a:t>	</a:t>
            </a:r>
            <a:r>
              <a:rPr lang="zh-CN" sz="2400"/>
              <a:t>Content-Type：text/html</a:t>
            </a:r>
            <a:endParaRPr lang="zh-CN" sz="2400"/>
          </a:p>
          <a:p>
            <a:pPr marL="0" indent="0">
              <a:buNone/>
            </a:pPr>
            <a:r>
              <a:rPr lang="en-US" altLang="zh-CN" sz="2400"/>
              <a:t>	</a:t>
            </a:r>
            <a:r>
              <a:rPr lang="zh-CN" sz="2400"/>
              <a:t>(data data data data data...)</a:t>
            </a:r>
            <a:endParaRPr lang="zh-CN" sz="24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2.HTTP响应报文</a:t>
            </a:r>
            <a:endParaRPr sz="4000"/>
          </a:p>
        </p:txBody>
      </p:sp>
      <p:sp>
        <p:nvSpPr>
          <p:cNvPr id="3" name="内容占位符 2"/>
          <p:cNvSpPr/>
          <p:nvPr>
            <p:ph idx="1"/>
          </p:nvPr>
        </p:nvSpPr>
        <p:spPr>
          <a:xfrm>
            <a:off x="457200" y="1600200"/>
            <a:ext cx="8229600" cy="4783455"/>
          </a:xfrm>
        </p:spPr>
        <p:txBody>
          <a:bodyPr/>
          <a:p>
            <a:r>
              <a:rPr lang="zh-CN" sz="2400"/>
              <a:t>响应报文有三个部分：一个初始</a:t>
            </a:r>
            <a:r>
              <a:rPr lang="zh-CN" sz="2400">
                <a:solidFill>
                  <a:srgbClr val="FF0000"/>
                </a:solidFill>
              </a:rPr>
              <a:t>状态行</a:t>
            </a:r>
            <a:r>
              <a:rPr lang="zh-CN" sz="2400"/>
              <a:t>(status line) ， 6个</a:t>
            </a:r>
            <a:r>
              <a:rPr lang="zh-CN" sz="2400">
                <a:solidFill>
                  <a:srgbClr val="FF0000"/>
                </a:solidFill>
              </a:rPr>
              <a:t>首部行</a:t>
            </a:r>
            <a:r>
              <a:rPr lang="zh-CN" sz="2400"/>
              <a:t>(header line) ， 然后是</a:t>
            </a:r>
            <a:r>
              <a:rPr lang="zh-CN" sz="2400">
                <a:solidFill>
                  <a:srgbClr val="FF0000"/>
                </a:solidFill>
              </a:rPr>
              <a:t>实体</a:t>
            </a:r>
            <a:r>
              <a:rPr lang="zh-CN" sz="2400"/>
              <a:t>(entity body) 。</a:t>
            </a:r>
            <a:endParaRPr lang="zh-CN" sz="2400"/>
          </a:p>
          <a:p>
            <a:endParaRPr lang="zh-CN" sz="2400"/>
          </a:p>
          <a:p>
            <a:r>
              <a:rPr lang="zh-CN" sz="2400"/>
              <a:t>实体部分是报文的主要部分， 即它包含了所请求的对象本身(表示为data data data data…) 。</a:t>
            </a:r>
            <a:endParaRPr lang="zh-CN" sz="2400"/>
          </a:p>
          <a:p>
            <a:endParaRPr lang="zh-CN" sz="2400"/>
          </a:p>
          <a:p>
            <a:r>
              <a:rPr lang="zh-CN" sz="2400"/>
              <a:t>状态行有3个字段：</a:t>
            </a:r>
            <a:r>
              <a:rPr lang="zh-CN" sz="2400">
                <a:solidFill>
                  <a:srgbClr val="FF0000"/>
                </a:solidFill>
              </a:rPr>
              <a:t>协议版本</a:t>
            </a:r>
            <a:r>
              <a:rPr lang="zh-CN" sz="2400"/>
              <a:t>字段、</a:t>
            </a:r>
            <a:r>
              <a:rPr lang="zh-CN" sz="2400">
                <a:solidFill>
                  <a:srgbClr val="FF0000"/>
                </a:solidFill>
              </a:rPr>
              <a:t>状态码</a:t>
            </a:r>
            <a:r>
              <a:rPr lang="zh-CN" sz="2400"/>
              <a:t>和相应</a:t>
            </a:r>
            <a:r>
              <a:rPr lang="zh-CN" sz="2400">
                <a:solidFill>
                  <a:srgbClr val="FF0000"/>
                </a:solidFill>
              </a:rPr>
              <a:t>状态信息</a:t>
            </a:r>
            <a:r>
              <a:rPr lang="zh-CN" sz="2400"/>
              <a:t>。在这个例子中， 状态行指示服务器正在使用HTTP/1.1，并且一切正常(即服务器已经找到并正在发送所请求的对象)。</a:t>
            </a:r>
            <a:endParaRPr lang="zh-CN" sz="24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2.HTTP响应报文</a:t>
            </a:r>
            <a:endParaRPr sz="4000"/>
          </a:p>
        </p:txBody>
      </p:sp>
      <p:sp>
        <p:nvSpPr>
          <p:cNvPr id="3" name="内容占位符 2"/>
          <p:cNvSpPr/>
          <p:nvPr>
            <p:ph idx="1"/>
          </p:nvPr>
        </p:nvSpPr>
        <p:spPr>
          <a:xfrm>
            <a:off x="457200" y="1600200"/>
            <a:ext cx="8229600" cy="4783455"/>
          </a:xfrm>
        </p:spPr>
        <p:txBody>
          <a:bodyPr/>
          <a:p>
            <a:r>
              <a:rPr lang="zh-CN" sz="2400"/>
              <a:t>响应报文的通用格式(如图2-9所示)：</a:t>
            </a:r>
            <a:endParaRPr lang="zh-CN" sz="2400"/>
          </a:p>
        </p:txBody>
      </p:sp>
      <p:pic>
        <p:nvPicPr>
          <p:cNvPr id="4" name="图片 3"/>
          <p:cNvPicPr>
            <a:picLocks noChangeAspect="1"/>
          </p:cNvPicPr>
          <p:nvPr/>
        </p:nvPicPr>
        <p:blipFill>
          <a:blip r:embed="rId1"/>
          <a:stretch>
            <a:fillRect/>
          </a:stretch>
        </p:blipFill>
        <p:spPr>
          <a:xfrm>
            <a:off x="1450975" y="2132965"/>
            <a:ext cx="6242050" cy="420751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2.HTTP响应报文</a:t>
            </a:r>
            <a:endParaRPr sz="4000"/>
          </a:p>
        </p:txBody>
      </p:sp>
      <p:sp>
        <p:nvSpPr>
          <p:cNvPr id="3" name="内容占位符 2"/>
          <p:cNvSpPr/>
          <p:nvPr>
            <p:ph idx="1"/>
          </p:nvPr>
        </p:nvSpPr>
        <p:spPr>
          <a:xfrm>
            <a:off x="457200" y="1600200"/>
            <a:ext cx="8229600" cy="4783455"/>
          </a:xfrm>
        </p:spPr>
        <p:txBody>
          <a:bodyPr/>
          <a:p>
            <a:r>
              <a:rPr lang="zh-CN" sz="2400"/>
              <a:t>补充说明一下</a:t>
            </a:r>
            <a:r>
              <a:rPr lang="zh-CN" sz="2400">
                <a:solidFill>
                  <a:srgbClr val="FF0000"/>
                </a:solidFill>
              </a:rPr>
              <a:t>状态码</a:t>
            </a:r>
            <a:r>
              <a:rPr lang="zh-CN" sz="2400"/>
              <a:t>和它们对应的短语。状态码及其相应的短语指示了请求的结果。一些常见的状态码和相关的短语包括：</a:t>
            </a:r>
            <a:endParaRPr lang="zh-CN" sz="2400"/>
          </a:p>
          <a:p>
            <a:pPr lvl="1"/>
            <a:r>
              <a:rPr lang="zh-CN" sz="2100">
                <a:solidFill>
                  <a:srgbClr val="FF0000"/>
                </a:solidFill>
              </a:rPr>
              <a:t>200 OK</a:t>
            </a:r>
            <a:r>
              <a:rPr lang="zh-CN" sz="2100"/>
              <a:t>：请求成功，信息在返回的响应报文中。</a:t>
            </a:r>
            <a:endParaRPr lang="zh-CN" sz="2100"/>
          </a:p>
          <a:p>
            <a:pPr lvl="1"/>
            <a:r>
              <a:rPr lang="zh-CN" sz="2100"/>
              <a:t>301 Moved Permanently：请求的对象已经被永久转移了， 新的URL定义在响应报文的Location：首部行中。客户软件将自动获取新的URL。</a:t>
            </a:r>
            <a:endParaRPr lang="zh-CN" sz="2100"/>
          </a:p>
          <a:p>
            <a:pPr lvl="1"/>
            <a:r>
              <a:rPr lang="zh-CN" sz="2100">
                <a:solidFill>
                  <a:srgbClr val="FF0000"/>
                </a:solidFill>
              </a:rPr>
              <a:t>400 Bad Request</a:t>
            </a:r>
            <a:r>
              <a:rPr lang="zh-CN" sz="2100"/>
              <a:t>：一个通用差错代码， 指示该请求不能被服务器理解。</a:t>
            </a:r>
            <a:endParaRPr lang="zh-CN" sz="2100"/>
          </a:p>
          <a:p>
            <a:pPr lvl="1"/>
            <a:r>
              <a:rPr lang="zh-CN" sz="2100">
                <a:solidFill>
                  <a:srgbClr val="FF0000"/>
                </a:solidFill>
              </a:rPr>
              <a:t>404 NotFound</a:t>
            </a:r>
            <a:r>
              <a:rPr lang="zh-CN" sz="2100"/>
              <a:t>：被请求的文档不在服务器上。</a:t>
            </a:r>
            <a:endParaRPr lang="zh-CN" sz="2100"/>
          </a:p>
          <a:p>
            <a:pPr lvl="1"/>
            <a:r>
              <a:rPr lang="zh-CN" sz="2100"/>
              <a:t>505 HTTP Version Not Supported：服务器不支持请求报文使用的HTTP协议版本</a:t>
            </a:r>
            <a:endParaRPr lang="zh-CN" sz="21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2.3 文件传输协议：FTP</a:t>
            </a:r>
            <a:endParaRPr sz="4000"/>
          </a:p>
        </p:txBody>
      </p:sp>
      <p:sp>
        <p:nvSpPr>
          <p:cNvPr id="3" name="内容占位符 2"/>
          <p:cNvSpPr/>
          <p:nvPr>
            <p:ph idx="1"/>
          </p:nvPr>
        </p:nvSpPr>
        <p:spPr>
          <a:xfrm>
            <a:off x="457200" y="1600200"/>
            <a:ext cx="8229600" cy="4783455"/>
          </a:xfrm>
        </p:spPr>
        <p:txBody>
          <a:bodyPr/>
          <a:p>
            <a:r>
              <a:rPr lang="zh-CN" sz="2800"/>
              <a:t>在一个典型的FTP会话中， 用户坐在一台主机(本地主机) 前面， 向一台远程主机传输(或接收来自远程主机的)文件。为使用户能访问它的远程账户，用户必须提供一个</a:t>
            </a:r>
            <a:r>
              <a:rPr lang="zh-CN" sz="2800">
                <a:solidFill>
                  <a:srgbClr val="FF0000"/>
                </a:solidFill>
              </a:rPr>
              <a:t>用户标识和口令</a:t>
            </a:r>
            <a:r>
              <a:rPr lang="zh-CN" sz="2800"/>
              <a:t>。</a:t>
            </a:r>
            <a:endParaRPr lang="zh-CN" sz="2800"/>
          </a:p>
          <a:p>
            <a:endParaRPr lang="zh-CN" sz="2800"/>
          </a:p>
          <a:p>
            <a:r>
              <a:rPr lang="zh-CN" sz="2800"/>
              <a:t>在提供了这种授权信息后，用户就能从本地文件系统向远程主机文件系统传送文件， 反之亦然。</a:t>
            </a:r>
            <a:endParaRPr lang="zh-CN" sz="2800"/>
          </a:p>
          <a:p>
            <a:endParaRPr lang="zh-CN" sz="2800"/>
          </a:p>
          <a:p>
            <a:endParaRPr lang="zh-CN" sz="28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2.3 文件传输协议：FTP</a:t>
            </a:r>
            <a:endParaRPr sz="4000"/>
          </a:p>
        </p:txBody>
      </p:sp>
      <p:sp>
        <p:nvSpPr>
          <p:cNvPr id="3" name="内容占位符 2"/>
          <p:cNvSpPr/>
          <p:nvPr>
            <p:ph idx="1"/>
          </p:nvPr>
        </p:nvSpPr>
        <p:spPr>
          <a:xfrm>
            <a:off x="457200" y="1600200"/>
            <a:ext cx="8229600" cy="4783455"/>
          </a:xfrm>
        </p:spPr>
        <p:txBody>
          <a:bodyPr/>
          <a:p>
            <a:r>
              <a:rPr lang="zh-CN" sz="2800"/>
              <a:t>如图2-14所示， 用户通过一个FTP用户代理与FTP交互。该用户首先提供远程主机的主机名， 使本地主机的FTP客户进程建立一个到远程主机FTP服务器进程的</a:t>
            </a:r>
            <a:r>
              <a:rPr lang="zh-CN" sz="2800">
                <a:solidFill>
                  <a:srgbClr val="FF0000"/>
                </a:solidFill>
              </a:rPr>
              <a:t>TCP连接</a:t>
            </a:r>
            <a:r>
              <a:rPr lang="zh-CN" sz="2800"/>
              <a:t>。</a:t>
            </a:r>
            <a:endParaRPr lang="zh-CN" sz="2800"/>
          </a:p>
          <a:p>
            <a:endParaRPr lang="zh-CN" sz="2800"/>
          </a:p>
          <a:p>
            <a:r>
              <a:rPr lang="zh-CN" sz="2800"/>
              <a:t>该用户接着提供用户标识和口令， 作为FTP命令的一部分在该</a:t>
            </a:r>
            <a:r>
              <a:rPr lang="zh-CN" sz="2800">
                <a:solidFill>
                  <a:srgbClr val="FF0000"/>
                </a:solidFill>
              </a:rPr>
              <a:t>TCP连接</a:t>
            </a:r>
            <a:r>
              <a:rPr lang="zh-CN" sz="2800"/>
              <a:t>上传送。一旦该服务器向该用户授权，用户可以将存放在本地文件系统中的一个或者多个文件复制到远程文件系统(反之亦然)。</a:t>
            </a:r>
            <a:endParaRPr lang="zh-CN" sz="28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2.3 文件传输协议：FTP</a:t>
            </a:r>
            <a:endParaRPr sz="4000"/>
          </a:p>
        </p:txBody>
      </p:sp>
      <p:pic>
        <p:nvPicPr>
          <p:cNvPr id="4" name="内容占位符 3"/>
          <p:cNvPicPr>
            <a:picLocks noChangeAspect="1"/>
          </p:cNvPicPr>
          <p:nvPr>
            <p:ph idx="1"/>
          </p:nvPr>
        </p:nvPicPr>
        <p:blipFill>
          <a:blip r:embed="rId1"/>
          <a:stretch>
            <a:fillRect/>
          </a:stretch>
        </p:blipFill>
        <p:spPr>
          <a:xfrm>
            <a:off x="611505" y="1772920"/>
            <a:ext cx="8056880" cy="356171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2.3 文件传输协议：FTP</a:t>
            </a:r>
            <a:endParaRPr sz="4000"/>
          </a:p>
        </p:txBody>
      </p:sp>
      <p:sp>
        <p:nvSpPr>
          <p:cNvPr id="3" name="内容占位符 2"/>
          <p:cNvSpPr/>
          <p:nvPr>
            <p:ph idx="1"/>
          </p:nvPr>
        </p:nvSpPr>
        <p:spPr/>
        <p:txBody>
          <a:bodyPr/>
          <a:p>
            <a:r>
              <a:rPr lang="zh-CN" altLang="en-US" sz="2800"/>
              <a:t>HTTP和FTP都是文件传输协议， 并且有很多共同的特点， 例如， 它们都运行在TCP上。然而， 这两个应用层协议也有一些重要的区别。</a:t>
            </a:r>
            <a:endParaRPr lang="zh-CN" altLang="en-US" sz="2800"/>
          </a:p>
          <a:p>
            <a:endParaRPr lang="zh-CN" altLang="en-US" sz="2800"/>
          </a:p>
          <a:p>
            <a:r>
              <a:rPr lang="zh-CN" altLang="en-US" sz="2800"/>
              <a:t>其中最显著的就是FTP使用了</a:t>
            </a:r>
            <a:r>
              <a:rPr lang="zh-CN" altLang="en-US" sz="2800">
                <a:solidFill>
                  <a:srgbClr val="FF0000"/>
                </a:solidFill>
              </a:rPr>
              <a:t>两个并行的TCP连接</a:t>
            </a:r>
            <a:r>
              <a:rPr lang="zh-CN" altLang="en-US" sz="2800"/>
              <a:t>来传输文件， 一个是</a:t>
            </a:r>
            <a:r>
              <a:rPr lang="zh-CN" altLang="en-US" sz="2800">
                <a:solidFill>
                  <a:srgbClr val="FF0000"/>
                </a:solidFill>
              </a:rPr>
              <a:t>控制连接(control connection) </a:t>
            </a:r>
            <a:r>
              <a:rPr lang="zh-CN" altLang="en-US" sz="2800"/>
              <a:t>， 一个是</a:t>
            </a:r>
            <a:r>
              <a:rPr lang="zh-CN" altLang="en-US" sz="2800">
                <a:solidFill>
                  <a:srgbClr val="FF0000"/>
                </a:solidFill>
              </a:rPr>
              <a:t>数据连接(data connection)</a:t>
            </a:r>
            <a:r>
              <a:rPr lang="zh-CN" altLang="en-US" sz="2800"/>
              <a:t> 。</a:t>
            </a:r>
            <a:endParaRPr lang="zh-CN" altLang="en-US" sz="2800"/>
          </a:p>
          <a:p>
            <a:endParaRPr lang="zh-CN" altLang="en-US" sz="2400"/>
          </a:p>
          <a:p>
            <a:endParaRPr lang="zh-CN" altLang="en-US" sz="24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2.3 文件传输协议：FTP</a:t>
            </a:r>
            <a:endParaRPr sz="4000"/>
          </a:p>
        </p:txBody>
      </p:sp>
      <p:sp>
        <p:nvSpPr>
          <p:cNvPr id="3" name="内容占位符 2"/>
          <p:cNvSpPr/>
          <p:nvPr>
            <p:ph idx="1"/>
          </p:nvPr>
        </p:nvSpPr>
        <p:spPr/>
        <p:txBody>
          <a:bodyPr/>
          <a:p>
            <a:r>
              <a:rPr lang="zh-CN" altLang="en-US" sz="2400"/>
              <a:t>控制连接用于在两主机之间</a:t>
            </a:r>
            <a:r>
              <a:rPr lang="zh-CN" altLang="en-US" sz="2400">
                <a:solidFill>
                  <a:srgbClr val="FF0000"/>
                </a:solidFill>
              </a:rPr>
              <a:t>传输控制信息</a:t>
            </a:r>
            <a:r>
              <a:rPr lang="zh-CN" altLang="en-US" sz="2400"/>
              <a:t>， 如用户标识、口令、改变远程目录的命令以及“存放(put) ”和“获取(get) ”文件的命令。</a:t>
            </a:r>
            <a:endParaRPr lang="zh-CN" altLang="en-US" sz="2400"/>
          </a:p>
          <a:p>
            <a:endParaRPr lang="zh-CN" altLang="en-US" sz="2400"/>
          </a:p>
          <a:p>
            <a:r>
              <a:rPr lang="zh-CN" altLang="en-US" sz="2400"/>
              <a:t>数据连接用于实际发送一个文件。</a:t>
            </a:r>
            <a:endParaRPr lang="zh-CN" altLang="en-US" sz="2400"/>
          </a:p>
          <a:p>
            <a:endParaRPr lang="zh-CN" altLang="en-US" sz="2400"/>
          </a:p>
          <a:p>
            <a:r>
              <a:rPr lang="zh-CN" altLang="en-US" sz="2400"/>
              <a:t>因为FTP协议使用一个</a:t>
            </a:r>
            <a:r>
              <a:rPr lang="zh-CN" altLang="en-US" sz="2400">
                <a:solidFill>
                  <a:srgbClr val="FF0000"/>
                </a:solidFill>
              </a:rPr>
              <a:t>独立的控制连接</a:t>
            </a:r>
            <a:r>
              <a:rPr lang="zh-CN" altLang="en-US" sz="2400"/>
              <a:t>， 所以我们也称FTP的控制信息是</a:t>
            </a:r>
            <a:r>
              <a:rPr lang="zh-CN" altLang="en-US" sz="2400">
                <a:solidFill>
                  <a:srgbClr val="FF0000"/>
                </a:solidFill>
              </a:rPr>
              <a:t>带外(out-of-band) </a:t>
            </a:r>
            <a:r>
              <a:rPr lang="zh-CN" altLang="en-US" sz="2400">
                <a:solidFill>
                  <a:schemeClr val="tx2"/>
                </a:solidFill>
              </a:rPr>
              <a:t>传送</a:t>
            </a:r>
            <a:r>
              <a:rPr lang="zh-CN" altLang="en-US" sz="2400"/>
              <a:t>的。HTTP协议是在传输文件的同一个TCP连接中发送请求和响应首部行的。因此， HTTP也可以说是</a:t>
            </a:r>
            <a:r>
              <a:rPr lang="zh-CN" altLang="en-US" sz="2400">
                <a:solidFill>
                  <a:srgbClr val="FF0000"/>
                </a:solidFill>
              </a:rPr>
              <a:t>带内</a:t>
            </a:r>
            <a:r>
              <a:rPr lang="zh-CN" altLang="en-US" sz="2400"/>
              <a:t>(in-band)发送控制信息的。</a:t>
            </a:r>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1.1.1 具体构成描述</a:t>
            </a:r>
            <a:endParaRPr lang="zh-CN" altLang="en-US"/>
          </a:p>
        </p:txBody>
      </p:sp>
      <p:sp>
        <p:nvSpPr>
          <p:cNvPr id="3" name="内容占位符 2"/>
          <p:cNvSpPr/>
          <p:nvPr>
            <p:ph idx="1"/>
          </p:nvPr>
        </p:nvSpPr>
        <p:spPr/>
        <p:txBody>
          <a:bodyPr/>
          <a:p>
            <a:r>
              <a:rPr lang="zh-CN" altLang="en-US" sz="2400"/>
              <a:t>ISP也为</a:t>
            </a:r>
            <a:r>
              <a:rPr lang="zh-CN" altLang="en-US" sz="2400">
                <a:solidFill>
                  <a:srgbClr val="FF0000"/>
                </a:solidFill>
              </a:rPr>
              <a:t>内容提供者</a:t>
            </a:r>
            <a:r>
              <a:rPr lang="zh-CN" altLang="en-US" sz="2400"/>
              <a:t>提供因特网接入服务， 将Web站点直接接</a:t>
            </a:r>
            <a:r>
              <a:rPr lang="zh-CN" altLang="en-US" sz="2400">
                <a:sym typeface="+mn-ea"/>
              </a:rPr>
              <a:t>入</a:t>
            </a:r>
            <a:r>
              <a:rPr lang="zh-CN" altLang="en-US" sz="2400"/>
              <a:t>因特网。因特网就是将端系统彼此互联， 因此为端系统提供接入的ISP也必须互联。</a:t>
            </a:r>
            <a:endParaRPr lang="zh-CN" altLang="en-US" sz="2400"/>
          </a:p>
          <a:p>
            <a:endParaRPr lang="zh-CN" altLang="en-US" sz="2400"/>
          </a:p>
          <a:p>
            <a:r>
              <a:rPr lang="zh-CN" altLang="en-US" sz="2400">
                <a:solidFill>
                  <a:srgbClr val="FF0000"/>
                </a:solidFill>
              </a:rPr>
              <a:t>低层的ISP</a:t>
            </a:r>
            <a:r>
              <a:rPr lang="zh-CN" altLang="en-US" sz="2400"/>
              <a:t>通过国家的、国际的高层ISP(如Level 3 Communications、AT&amp;T、Sprint和NTT) 互联起来。</a:t>
            </a:r>
            <a:endParaRPr lang="zh-CN" altLang="en-US" sz="2400"/>
          </a:p>
          <a:p>
            <a:endParaRPr lang="zh-CN" altLang="en-US" sz="2400"/>
          </a:p>
          <a:p>
            <a:r>
              <a:rPr lang="zh-CN" altLang="en-US" sz="2400">
                <a:solidFill>
                  <a:srgbClr val="FF0000"/>
                </a:solidFill>
              </a:rPr>
              <a:t>高层ISP</a:t>
            </a:r>
            <a:r>
              <a:rPr lang="zh-CN" altLang="en-US" sz="2400"/>
              <a:t>是由通过</a:t>
            </a:r>
            <a:r>
              <a:rPr lang="zh-CN" altLang="en-US" sz="2400">
                <a:solidFill>
                  <a:srgbClr val="FF0000"/>
                </a:solidFill>
              </a:rPr>
              <a:t>高速光纤</a:t>
            </a:r>
            <a:r>
              <a:rPr lang="zh-CN" altLang="en-US" sz="2400"/>
              <a:t>链路互联的高速路由器组成的。无论是高层还是低层ISP网络， 它们每个都是独立管理的，运行着IP协议，遵从一定的命名和地址习惯。</a:t>
            </a:r>
            <a:endParaRPr lang="zh-CN" altLang="en-US" sz="24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2.3 文件传输协议：FTP</a:t>
            </a:r>
            <a:endParaRPr sz="4000"/>
          </a:p>
        </p:txBody>
      </p:sp>
      <p:sp>
        <p:nvSpPr>
          <p:cNvPr id="3" name="内容占位符 2"/>
          <p:cNvSpPr/>
          <p:nvPr>
            <p:ph idx="1"/>
          </p:nvPr>
        </p:nvSpPr>
        <p:spPr/>
        <p:txBody>
          <a:bodyPr/>
          <a:p>
            <a:r>
              <a:rPr lang="zh-CN" altLang="en-US" sz="2400"/>
              <a:t>FTP协议的控制连接和数据连接：</a:t>
            </a:r>
            <a:endParaRPr lang="zh-CN" altLang="en-US" sz="2400"/>
          </a:p>
        </p:txBody>
      </p:sp>
      <p:pic>
        <p:nvPicPr>
          <p:cNvPr id="4" name="图片 3"/>
          <p:cNvPicPr>
            <a:picLocks noChangeAspect="1"/>
          </p:cNvPicPr>
          <p:nvPr/>
        </p:nvPicPr>
        <p:blipFill>
          <a:blip r:embed="rId1"/>
          <a:stretch>
            <a:fillRect/>
          </a:stretch>
        </p:blipFill>
        <p:spPr>
          <a:xfrm>
            <a:off x="1475740" y="2564765"/>
            <a:ext cx="5770245" cy="232791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2.3 文件传输协议：FTP</a:t>
            </a:r>
            <a:endParaRPr sz="4000"/>
          </a:p>
        </p:txBody>
      </p:sp>
      <p:sp>
        <p:nvSpPr>
          <p:cNvPr id="3" name="内容占位符 2"/>
          <p:cNvSpPr/>
          <p:nvPr>
            <p:ph idx="1"/>
          </p:nvPr>
        </p:nvSpPr>
        <p:spPr/>
        <p:txBody>
          <a:bodyPr/>
          <a:p>
            <a:r>
              <a:rPr lang="zh-CN" altLang="en-US" sz="2400"/>
              <a:t>当用户主机与远程主机开始一个FTP会话时， FTP的客户(用户) 端首先在服务器</a:t>
            </a:r>
            <a:r>
              <a:rPr lang="zh-CN" altLang="en-US" sz="2400">
                <a:solidFill>
                  <a:srgbClr val="FF0000"/>
                </a:solidFill>
              </a:rPr>
              <a:t>21号端口</a:t>
            </a:r>
            <a:r>
              <a:rPr lang="zh-CN" altLang="en-US" sz="2400"/>
              <a:t>与服务器(远程主机)端发起一个用于控制的TCP连接。</a:t>
            </a:r>
            <a:endParaRPr lang="zh-CN" altLang="en-US" sz="2400"/>
          </a:p>
          <a:p>
            <a:endParaRPr lang="zh-CN" altLang="en-US" sz="2400"/>
          </a:p>
          <a:p>
            <a:r>
              <a:rPr lang="zh-CN" altLang="en-US" sz="2400"/>
              <a:t>FTP的客户端也通过该控制连接发送用户的标识和口令，发送改变远程目录的命令。当FTP的服务器端从该连接上收到一个文件传输的命令后(无论是向还是来自远程主机) ， 就发起一个到客户端的TCP数据连接。</a:t>
            </a:r>
            <a:endParaRPr lang="zh-CN" altLang="en-US"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2.3 文件传输协议：FTP</a:t>
            </a:r>
            <a:endParaRPr sz="4000"/>
          </a:p>
        </p:txBody>
      </p:sp>
      <p:sp>
        <p:nvSpPr>
          <p:cNvPr id="3" name="内容占位符 2"/>
          <p:cNvSpPr/>
          <p:nvPr>
            <p:ph idx="1"/>
          </p:nvPr>
        </p:nvSpPr>
        <p:spPr/>
        <p:txBody>
          <a:bodyPr/>
          <a:p>
            <a:r>
              <a:rPr lang="zh-CN" altLang="en-US" sz="2800"/>
              <a:t>FTP在该数据连接上准确地传送一个文件，然后关闭该连接。在同一个会话期间，如果用户还需要传输另一个文件，FTP则打开另一个数据连接。</a:t>
            </a:r>
            <a:endParaRPr lang="zh-CN" altLang="en-US" sz="2800"/>
          </a:p>
          <a:p>
            <a:endParaRPr lang="zh-CN" altLang="en-US" sz="2800"/>
          </a:p>
          <a:p>
            <a:r>
              <a:rPr lang="zh-CN" altLang="en-US" sz="2800"/>
              <a:t>因而对FTP传输而言， </a:t>
            </a:r>
            <a:r>
              <a:rPr lang="zh-CN" altLang="en-US" sz="2800">
                <a:solidFill>
                  <a:srgbClr val="FF0000"/>
                </a:solidFill>
              </a:rPr>
              <a:t>控制连接贯穿了整个用户会话期间</a:t>
            </a:r>
            <a:r>
              <a:rPr lang="zh-CN" altLang="en-US" sz="2800"/>
              <a:t>，但是对会话中的</a:t>
            </a:r>
            <a:r>
              <a:rPr lang="zh-CN" altLang="en-US" sz="2800">
                <a:solidFill>
                  <a:srgbClr val="FF0000"/>
                </a:solidFill>
              </a:rPr>
              <a:t>每一次文件传输都需要建立一个新的数据连接</a:t>
            </a:r>
            <a:r>
              <a:rPr lang="zh-CN" altLang="en-US" sz="2800"/>
              <a:t>(即数据连接是非持续的)。</a:t>
            </a:r>
            <a:endParaRPr lang="zh-CN" altLang="en-US" sz="28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2.3 文件传输协议：FTP</a:t>
            </a:r>
            <a:endParaRPr sz="4000"/>
          </a:p>
        </p:txBody>
      </p:sp>
      <p:sp>
        <p:nvSpPr>
          <p:cNvPr id="3" name="内容占位符 2"/>
          <p:cNvSpPr/>
          <p:nvPr>
            <p:ph idx="1"/>
          </p:nvPr>
        </p:nvSpPr>
        <p:spPr/>
        <p:txBody>
          <a:bodyPr/>
          <a:p>
            <a:r>
              <a:rPr lang="zh-CN" altLang="en-US" sz="2800"/>
              <a:t>FTP服务器必须在整个会话期间</a:t>
            </a:r>
            <a:r>
              <a:rPr lang="zh-CN" altLang="en-US" sz="2800">
                <a:solidFill>
                  <a:srgbClr val="FF0000"/>
                </a:solidFill>
              </a:rPr>
              <a:t>保留用户的状态</a:t>
            </a:r>
            <a:r>
              <a:rPr lang="zh-CN" altLang="en-US" sz="2800"/>
              <a:t>(state) 。特别是， 服务器必须把特定的用户账户与控制连接联系起来，随着用户在远程目录树上徘徊，服务器必须追踪用户在远程目录树上的当前位置。</a:t>
            </a:r>
            <a:endParaRPr lang="zh-CN" altLang="en-US" sz="2800"/>
          </a:p>
          <a:p>
            <a:endParaRPr lang="zh-CN" altLang="en-US" sz="2800"/>
          </a:p>
          <a:p>
            <a:r>
              <a:rPr lang="zh-CN" altLang="en-US" sz="2800"/>
              <a:t>对每个进行中的用户会话的状态信息进行追踪，大大</a:t>
            </a:r>
            <a:r>
              <a:rPr lang="zh-CN" altLang="en-US" sz="2800">
                <a:solidFill>
                  <a:srgbClr val="FF0000"/>
                </a:solidFill>
              </a:rPr>
              <a:t>限制了</a:t>
            </a:r>
            <a:r>
              <a:rPr lang="zh-CN" altLang="en-US" sz="2800"/>
              <a:t>FTP同时维持的</a:t>
            </a:r>
            <a:r>
              <a:rPr lang="zh-CN" altLang="en-US" sz="2800">
                <a:solidFill>
                  <a:srgbClr val="FF0000"/>
                </a:solidFill>
              </a:rPr>
              <a:t>会话总数</a:t>
            </a:r>
            <a:r>
              <a:rPr lang="zh-CN" altLang="en-US" sz="2800"/>
              <a:t>。而另一方面， 前面讲过HTTP是无状态的， 即它不必对任何用户状态进行追踪。</a:t>
            </a:r>
            <a:endParaRPr lang="zh-CN" altLang="en-US" sz="28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FTP命令和回答</a:t>
            </a:r>
            <a:endParaRPr sz="4000"/>
          </a:p>
        </p:txBody>
      </p:sp>
      <p:sp>
        <p:nvSpPr>
          <p:cNvPr id="3" name="内容占位符 2"/>
          <p:cNvSpPr/>
          <p:nvPr>
            <p:ph idx="1"/>
          </p:nvPr>
        </p:nvSpPr>
        <p:spPr/>
        <p:txBody>
          <a:bodyPr/>
          <a:p>
            <a:r>
              <a:rPr lang="zh-CN" altLang="en-US" sz="2800"/>
              <a:t>简要地讨论几个常见的FTP命令。从客户到服务器的命令和从服务器到客户的回答， 都是以</a:t>
            </a:r>
            <a:r>
              <a:rPr lang="zh-CN" altLang="en-US" sz="2800">
                <a:solidFill>
                  <a:srgbClr val="FF0000"/>
                </a:solidFill>
              </a:rPr>
              <a:t>7比特</a:t>
            </a:r>
            <a:r>
              <a:rPr lang="zh-CN" altLang="en-US" sz="2800"/>
              <a:t>ASCII格式在控制连接上传送的。因此， 与HTTP协议的命令类似， FTP协议的命令也是人可读的。为了区分连续的命令， 每个命令后跟回车换行符。</a:t>
            </a:r>
            <a:endParaRPr lang="zh-CN" altLang="en-US" sz="28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FTP命令和回答</a:t>
            </a:r>
            <a:endParaRPr sz="4000"/>
          </a:p>
        </p:txBody>
      </p:sp>
      <p:sp>
        <p:nvSpPr>
          <p:cNvPr id="3" name="内容占位符 2"/>
          <p:cNvSpPr/>
          <p:nvPr>
            <p:ph idx="1"/>
          </p:nvPr>
        </p:nvSpPr>
        <p:spPr>
          <a:xfrm>
            <a:off x="457200" y="1374775"/>
            <a:ext cx="8229600" cy="5137785"/>
          </a:xfrm>
        </p:spPr>
        <p:txBody>
          <a:bodyPr/>
          <a:p>
            <a:r>
              <a:rPr lang="zh-CN" altLang="en-US" sz="2800"/>
              <a:t>每个命令由</a:t>
            </a:r>
            <a:r>
              <a:rPr lang="zh-CN" altLang="en-US" sz="2800">
                <a:solidFill>
                  <a:srgbClr val="FF0000"/>
                </a:solidFill>
              </a:rPr>
              <a:t>4个</a:t>
            </a:r>
            <a:r>
              <a:rPr lang="zh-CN" altLang="en-US" sz="2800"/>
              <a:t>大写字母ASCII字符组成， 有些还具有可选参数。一些较为常见的命令如下：</a:t>
            </a:r>
            <a:endParaRPr lang="zh-CN" altLang="en-US" sz="2800"/>
          </a:p>
          <a:p>
            <a:pPr lvl="1"/>
            <a:r>
              <a:rPr lang="zh-CN" altLang="en-US" sz="2450"/>
              <a:t>USER username：用于向服务器传送</a:t>
            </a:r>
            <a:r>
              <a:rPr lang="zh-CN" altLang="en-US" sz="2450">
                <a:solidFill>
                  <a:srgbClr val="FF0000"/>
                </a:solidFill>
              </a:rPr>
              <a:t>用户标识</a:t>
            </a:r>
            <a:r>
              <a:rPr lang="zh-CN" altLang="en-US" sz="2450"/>
              <a:t>。</a:t>
            </a:r>
            <a:endParaRPr lang="zh-CN" altLang="en-US" sz="2450"/>
          </a:p>
          <a:p>
            <a:pPr lvl="1"/>
            <a:r>
              <a:rPr lang="zh-CN" altLang="en-US" sz="2450"/>
              <a:t>PASS password：用于向服务器发送</a:t>
            </a:r>
            <a:r>
              <a:rPr lang="zh-CN" altLang="en-US" sz="2450">
                <a:solidFill>
                  <a:srgbClr val="FF0000"/>
                </a:solidFill>
              </a:rPr>
              <a:t>用户口令</a:t>
            </a:r>
            <a:r>
              <a:rPr lang="zh-CN" altLang="en-US" sz="2450"/>
              <a:t>。</a:t>
            </a:r>
            <a:endParaRPr lang="zh-CN" altLang="en-US" sz="2450"/>
          </a:p>
          <a:p>
            <a:pPr lvl="1"/>
            <a:r>
              <a:rPr lang="zh-CN" altLang="en-US" sz="2450"/>
              <a:t>LIST：用于请求服务器回送当前远程目录中的所有文件列表。该文件列表是经一个(新建且非持续连接) 数据连接传送的， 而不是在控制TCP连接上传送。</a:t>
            </a:r>
            <a:endParaRPr lang="zh-CN" altLang="en-US" sz="2450"/>
          </a:p>
          <a:p>
            <a:pPr lvl="1"/>
            <a:r>
              <a:rPr lang="zh-CN" altLang="en-US" sz="2450"/>
              <a:t>RETR filename：用于从远程主机当前目录检索(即get) 文件。该命令引起远程主机发起一个数据连接，并经该数据连接发送所请求的文件。</a:t>
            </a:r>
            <a:endParaRPr lang="zh-CN" altLang="en-US" sz="2450"/>
          </a:p>
          <a:p>
            <a:pPr lvl="1"/>
            <a:r>
              <a:rPr lang="zh-CN" altLang="en-US" sz="2450"/>
              <a:t>STOR filename：用于在远程主机的当前目录上存放(即put)文件。</a:t>
            </a:r>
            <a:endParaRPr lang="zh-CN" altLang="en-US" sz="245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FTP命令和回答</a:t>
            </a:r>
            <a:endParaRPr sz="4000"/>
          </a:p>
        </p:txBody>
      </p:sp>
      <p:sp>
        <p:nvSpPr>
          <p:cNvPr id="3" name="内容占位符 2"/>
          <p:cNvSpPr/>
          <p:nvPr>
            <p:ph idx="1"/>
          </p:nvPr>
        </p:nvSpPr>
        <p:spPr>
          <a:xfrm>
            <a:off x="457200" y="1374775"/>
            <a:ext cx="8229600" cy="5137785"/>
          </a:xfrm>
        </p:spPr>
        <p:txBody>
          <a:bodyPr/>
          <a:p>
            <a:r>
              <a:rPr lang="zh-CN" altLang="en-US" sz="2800"/>
              <a:t>贯穿控制连接， 在用户发出的命令和FTP发送的命令之间通常有一一对应关系。每个命令都对应着一个从服务器发向客户的回答。回答是一个</a:t>
            </a:r>
            <a:r>
              <a:rPr lang="zh-CN" altLang="en-US" sz="2800">
                <a:solidFill>
                  <a:srgbClr val="FF0000"/>
                </a:solidFill>
              </a:rPr>
              <a:t>3位</a:t>
            </a:r>
            <a:r>
              <a:rPr lang="zh-CN" altLang="en-US" sz="2800"/>
              <a:t>的数字，后跟一个可选信息。这与HTTP响应报文状态行的状态码和状态信息的结构相同。一些</a:t>
            </a:r>
            <a:r>
              <a:rPr lang="zh-CN" altLang="en-US" sz="2800">
                <a:solidFill>
                  <a:srgbClr val="FF0000"/>
                </a:solidFill>
              </a:rPr>
              <a:t>典型的回答</a:t>
            </a:r>
            <a:r>
              <a:rPr lang="zh-CN" altLang="en-US" sz="2800"/>
              <a:t>连同它们可能的报文如下所示：</a:t>
            </a:r>
            <a:endParaRPr lang="zh-CN" altLang="en-US" sz="2800"/>
          </a:p>
          <a:p>
            <a:pPr lvl="1"/>
            <a:r>
              <a:rPr lang="zh-CN" altLang="en-US" sz="2450"/>
              <a:t>331 Username OK， Password required(用户名OK， 需要口令) 。</a:t>
            </a:r>
            <a:endParaRPr lang="zh-CN" altLang="en-US" sz="2450"/>
          </a:p>
          <a:p>
            <a:pPr lvl="1"/>
            <a:r>
              <a:rPr lang="zh-CN" altLang="en-US" sz="2450"/>
              <a:t>125 Data connection already open； transfer starting(数据连接已经打开， 开始传送) 。</a:t>
            </a:r>
            <a:endParaRPr lang="zh-CN" altLang="en-US" sz="2450"/>
          </a:p>
          <a:p>
            <a:pPr lvl="1"/>
            <a:r>
              <a:rPr lang="zh-CN" altLang="en-US" sz="2450"/>
              <a:t>425 Can'to pen data connection(无法打开数据连接) 。</a:t>
            </a:r>
            <a:endParaRPr lang="zh-CN" altLang="en-US" sz="2450"/>
          </a:p>
          <a:p>
            <a:pPr lvl="1"/>
            <a:r>
              <a:rPr lang="zh-CN" altLang="en-US" sz="2450"/>
              <a:t>452 Error writing file(写文件差错) 。</a:t>
            </a:r>
            <a:endParaRPr lang="zh-CN" altLang="en-US" sz="245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 因特网中的电子邮件</a:t>
            </a:r>
            <a:endParaRPr sz="4000"/>
          </a:p>
        </p:txBody>
      </p:sp>
      <p:sp>
        <p:nvSpPr>
          <p:cNvPr id="3" name="内容占位符 2"/>
          <p:cNvSpPr/>
          <p:nvPr>
            <p:ph idx="1"/>
          </p:nvPr>
        </p:nvSpPr>
        <p:spPr>
          <a:xfrm>
            <a:off x="457200" y="1374775"/>
            <a:ext cx="8229600" cy="5137785"/>
          </a:xfrm>
        </p:spPr>
        <p:txBody>
          <a:bodyPr/>
          <a:p>
            <a:endParaRPr lang="zh-CN" altLang="en-US" sz="2800"/>
          </a:p>
          <a:p>
            <a:r>
              <a:rPr lang="zh-CN" altLang="en-US" sz="2800"/>
              <a:t>在本节中，我们将讨论位于因特网</a:t>
            </a:r>
            <a:r>
              <a:rPr lang="zh-CN" altLang="en-US" sz="2800">
                <a:solidFill>
                  <a:srgbClr val="FF0000"/>
                </a:solidFill>
              </a:rPr>
              <a:t>电子邮件</a:t>
            </a:r>
            <a:r>
              <a:rPr lang="zh-CN" altLang="en-US" sz="2800"/>
              <a:t>的核心地位的</a:t>
            </a:r>
            <a:r>
              <a:rPr lang="zh-CN" altLang="en-US" sz="2800">
                <a:solidFill>
                  <a:srgbClr val="FF0000"/>
                </a:solidFill>
              </a:rPr>
              <a:t>应用层协议</a:t>
            </a:r>
            <a:r>
              <a:rPr lang="zh-CN" altLang="en-US" sz="2800"/>
              <a:t>。</a:t>
            </a:r>
            <a:endParaRPr lang="zh-CN" altLang="en-US" sz="2800"/>
          </a:p>
          <a:p>
            <a:endParaRPr lang="zh-CN" altLang="en-US" sz="2800"/>
          </a:p>
          <a:p>
            <a:r>
              <a:rPr lang="en-US" altLang="zh-CN" sz="2800">
                <a:solidFill>
                  <a:srgbClr val="FF0000"/>
                </a:solidFill>
              </a:rPr>
              <a:t>SMTP</a:t>
            </a:r>
            <a:r>
              <a:rPr lang="zh-CN" altLang="en-US" sz="2800">
                <a:solidFill>
                  <a:srgbClr val="FF0000"/>
                </a:solidFill>
              </a:rPr>
              <a:t>协议</a:t>
            </a:r>
            <a:endParaRPr lang="zh-CN" altLang="en-US" sz="2800">
              <a:solidFill>
                <a:srgbClr val="FF0000"/>
              </a:solidFill>
            </a:endParaRPr>
          </a:p>
          <a:p>
            <a:endParaRPr lang="zh-CN" altLang="en-US" sz="2800"/>
          </a:p>
          <a:p>
            <a:pPr marL="0" indent="0">
              <a:buNone/>
            </a:pPr>
            <a:endParaRPr lang="zh-CN" altLang="en-US" sz="28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 因特网中的电子邮件</a:t>
            </a:r>
            <a:endParaRPr sz="4000"/>
          </a:p>
        </p:txBody>
      </p:sp>
      <p:sp>
        <p:nvSpPr>
          <p:cNvPr id="3" name="内容占位符 2"/>
          <p:cNvSpPr/>
          <p:nvPr>
            <p:ph idx="1"/>
          </p:nvPr>
        </p:nvSpPr>
        <p:spPr>
          <a:xfrm>
            <a:off x="457200" y="1374775"/>
            <a:ext cx="8229600" cy="5137785"/>
          </a:xfrm>
        </p:spPr>
        <p:txBody>
          <a:bodyPr/>
          <a:p>
            <a:r>
              <a:rPr lang="zh-CN" altLang="en-US" sz="2800"/>
              <a:t>图2-16给出了因特网电子邮件系统的总体情况。从该图中我们可以看到它有3个主要组成部分：</a:t>
            </a:r>
            <a:endParaRPr lang="zh-CN" altLang="en-US" sz="2800"/>
          </a:p>
          <a:p>
            <a:pPr lvl="1"/>
            <a:r>
              <a:rPr lang="zh-CN" altLang="en-US" sz="2450">
                <a:solidFill>
                  <a:srgbClr val="FF0000"/>
                </a:solidFill>
              </a:rPr>
              <a:t>用户代理</a:t>
            </a:r>
            <a:r>
              <a:rPr lang="zh-CN" altLang="en-US" sz="2450"/>
              <a:t>(user</a:t>
            </a:r>
            <a:r>
              <a:rPr lang="en-US" altLang="zh-CN" sz="2450"/>
              <a:t> </a:t>
            </a:r>
            <a:r>
              <a:rPr lang="zh-CN" altLang="en-US" sz="2450"/>
              <a:t>agent) </a:t>
            </a:r>
            <a:endParaRPr lang="zh-CN" altLang="en-US" sz="2450"/>
          </a:p>
          <a:p>
            <a:pPr lvl="1"/>
            <a:r>
              <a:rPr lang="zh-CN" altLang="en-US" sz="2450">
                <a:solidFill>
                  <a:srgbClr val="FF0000"/>
                </a:solidFill>
              </a:rPr>
              <a:t>邮件服务器</a:t>
            </a:r>
            <a:r>
              <a:rPr lang="zh-CN" altLang="en-US" sz="2450"/>
              <a:t>(mail</a:t>
            </a:r>
            <a:r>
              <a:rPr lang="en-US" altLang="zh-CN" sz="2450"/>
              <a:t> </a:t>
            </a:r>
            <a:r>
              <a:rPr lang="zh-CN" altLang="en-US" sz="2450"/>
              <a:t>server)</a:t>
            </a:r>
            <a:endParaRPr lang="zh-CN" altLang="en-US" sz="2450"/>
          </a:p>
          <a:p>
            <a:pPr lvl="1"/>
            <a:r>
              <a:rPr lang="zh-CN" altLang="en-US" sz="2450">
                <a:solidFill>
                  <a:srgbClr val="FF0000"/>
                </a:solidFill>
              </a:rPr>
              <a:t>简单邮件传输协议</a:t>
            </a:r>
            <a:r>
              <a:rPr lang="zh-CN" altLang="en-US" sz="2450"/>
              <a:t>(Simple Mail Transfer Protocol， </a:t>
            </a:r>
            <a:r>
              <a:rPr lang="zh-CN" altLang="en-US" sz="2450">
                <a:solidFill>
                  <a:srgbClr val="FF0000"/>
                </a:solidFill>
              </a:rPr>
              <a:t>SMTP</a:t>
            </a:r>
            <a:r>
              <a:rPr lang="zh-CN" altLang="en-US" sz="2450"/>
              <a:t>) 。</a:t>
            </a:r>
            <a:endParaRPr lang="zh-CN" altLang="en-US" sz="245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 因特网中的电子邮件</a:t>
            </a:r>
            <a:endParaRPr sz="4000"/>
          </a:p>
        </p:txBody>
      </p:sp>
      <p:pic>
        <p:nvPicPr>
          <p:cNvPr id="4" name="内容占位符 3"/>
          <p:cNvPicPr>
            <a:picLocks noChangeAspect="1"/>
          </p:cNvPicPr>
          <p:nvPr>
            <p:ph idx="1"/>
          </p:nvPr>
        </p:nvPicPr>
        <p:blipFill>
          <a:blip r:embed="rId1"/>
          <a:stretch>
            <a:fillRect/>
          </a:stretch>
        </p:blipFill>
        <p:spPr>
          <a:xfrm>
            <a:off x="1816735" y="1412875"/>
            <a:ext cx="5510530" cy="502158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1.1.1 具体构成描述</a:t>
            </a:r>
            <a:endParaRPr lang="zh-CN" altLang="en-US"/>
          </a:p>
        </p:txBody>
      </p:sp>
      <p:sp>
        <p:nvSpPr>
          <p:cNvPr id="3" name="内容占位符 2"/>
          <p:cNvSpPr/>
          <p:nvPr>
            <p:ph idx="1"/>
          </p:nvPr>
        </p:nvSpPr>
        <p:spPr/>
        <p:txBody>
          <a:bodyPr/>
          <a:p>
            <a:r>
              <a:rPr lang="zh-CN" altLang="en-US" sz="2400"/>
              <a:t>端系统、分组交换机和其他因特网部件都要运行一系列</a:t>
            </a:r>
            <a:r>
              <a:rPr lang="zh-CN" altLang="en-US" sz="2400">
                <a:solidFill>
                  <a:srgbClr val="FF0000"/>
                </a:solidFill>
              </a:rPr>
              <a:t>协议(protocol) </a:t>
            </a:r>
            <a:r>
              <a:rPr lang="zh-CN" altLang="en-US" sz="2400"/>
              <a:t>， 这些协议控制因特网中信息的接收和发送。</a:t>
            </a:r>
            <a:endParaRPr lang="zh-CN" altLang="en-US" sz="2400"/>
          </a:p>
          <a:p>
            <a:endParaRPr lang="zh-CN" altLang="en-US" sz="2400"/>
          </a:p>
          <a:p>
            <a:r>
              <a:rPr lang="zh-CN" altLang="en-US" sz="2400">
                <a:solidFill>
                  <a:srgbClr val="FF0000"/>
                </a:solidFill>
              </a:rPr>
              <a:t>TCP</a:t>
            </a:r>
            <a:r>
              <a:rPr lang="zh-CN" altLang="en-US" sz="2400"/>
              <a:t>(Transmission Control Protocol， </a:t>
            </a:r>
            <a:r>
              <a:rPr lang="zh-CN" altLang="en-US" sz="2400">
                <a:solidFill>
                  <a:srgbClr val="FF0000"/>
                </a:solidFill>
              </a:rPr>
              <a:t>传输控制协议</a:t>
            </a:r>
            <a:r>
              <a:rPr lang="zh-CN" altLang="en-US" sz="2400"/>
              <a:t>)和</a:t>
            </a:r>
            <a:r>
              <a:rPr lang="zh-CN" altLang="en-US" sz="2400">
                <a:solidFill>
                  <a:srgbClr val="FF0000"/>
                </a:solidFill>
              </a:rPr>
              <a:t>IP</a:t>
            </a:r>
            <a:r>
              <a:rPr lang="zh-CN" altLang="en-US" sz="2400"/>
              <a:t>(Internet Protocol， </a:t>
            </a:r>
            <a:r>
              <a:rPr lang="zh-CN" altLang="en-US" sz="2400">
                <a:solidFill>
                  <a:srgbClr val="FF0000"/>
                </a:solidFill>
              </a:rPr>
              <a:t>网际协议</a:t>
            </a:r>
            <a:r>
              <a:rPr lang="zh-CN" altLang="en-US" sz="2400"/>
              <a:t>) 是因特网中两个最为重要的协议。IP协议定义了在路由器和端系统之间发送和接收的分组格式。因特网的主要协议统称为</a:t>
            </a:r>
            <a:r>
              <a:rPr lang="zh-CN" altLang="en-US" sz="2400">
                <a:solidFill>
                  <a:srgbClr val="FF0000"/>
                </a:solidFill>
              </a:rPr>
              <a:t>TCP/IP簇</a:t>
            </a:r>
            <a:r>
              <a:rPr lang="zh-CN" altLang="en-US" sz="2400"/>
              <a:t>。</a:t>
            </a:r>
            <a:endParaRPr lang="zh-CN" altLang="en-US" sz="24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 因特网中的电子邮件</a:t>
            </a:r>
            <a:endParaRPr sz="4000"/>
          </a:p>
        </p:txBody>
      </p:sp>
      <p:sp>
        <p:nvSpPr>
          <p:cNvPr id="3" name="内容占位符 2"/>
          <p:cNvSpPr/>
          <p:nvPr>
            <p:ph idx="1"/>
          </p:nvPr>
        </p:nvSpPr>
        <p:spPr>
          <a:xfrm>
            <a:off x="457200" y="1374775"/>
            <a:ext cx="8229600" cy="5137785"/>
          </a:xfrm>
        </p:spPr>
        <p:txBody>
          <a:bodyPr/>
          <a:p>
            <a:r>
              <a:rPr lang="zh-CN" altLang="en-US" sz="2800"/>
              <a:t>我们结合发送方Alice发电子邮件给接收方Bob的例子， 对每个组成部分进行描述。用户代理允许用户阅读、回复、转发、保存和撰写报文。</a:t>
            </a:r>
            <a:endParaRPr lang="zh-CN" altLang="en-US" sz="2800"/>
          </a:p>
          <a:p>
            <a:endParaRPr lang="zh-CN" altLang="en-US" sz="2800"/>
          </a:p>
          <a:p>
            <a:r>
              <a:rPr lang="zh-CN" altLang="en-US" sz="2800"/>
              <a:t>微软的Outlook和Apple Mail是电子邮件用户代理的例子。</a:t>
            </a:r>
            <a:endParaRPr lang="zh-CN" altLang="en-US" sz="2800"/>
          </a:p>
          <a:p>
            <a:endParaRPr lang="zh-CN" altLang="en-US" sz="2800"/>
          </a:p>
          <a:p>
            <a:r>
              <a:rPr lang="zh-CN" altLang="en-US" sz="2800"/>
              <a:t>当Alice完成邮件撰写时，她的邮件代理向其邮件服务器发送邮件，此时邮件放在邮件服务器的</a:t>
            </a:r>
            <a:r>
              <a:rPr lang="zh-CN" altLang="en-US" sz="2800">
                <a:solidFill>
                  <a:srgbClr val="FF0000"/>
                </a:solidFill>
              </a:rPr>
              <a:t>外出报文队列</a:t>
            </a:r>
            <a:r>
              <a:rPr lang="zh-CN" altLang="en-US" sz="2800"/>
              <a:t>中。</a:t>
            </a:r>
            <a:endParaRPr lang="zh-CN" altLang="en-US" sz="2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 因特网中的电子邮件</a:t>
            </a:r>
            <a:endParaRPr sz="4000"/>
          </a:p>
        </p:txBody>
      </p:sp>
      <p:sp>
        <p:nvSpPr>
          <p:cNvPr id="3" name="内容占位符 2"/>
          <p:cNvSpPr/>
          <p:nvPr>
            <p:ph idx="1"/>
          </p:nvPr>
        </p:nvSpPr>
        <p:spPr/>
        <p:txBody>
          <a:bodyPr/>
          <a:p>
            <a:r>
              <a:rPr lang="zh-CN" altLang="en-US" sz="2400"/>
              <a:t>邮件服务器形成了电子邮件体系结构的核心。每个接收方(如Bob) 在其中的某个邮件服务器上有一个</a:t>
            </a:r>
            <a:r>
              <a:rPr lang="zh-CN" altLang="en-US" sz="2400">
                <a:solidFill>
                  <a:srgbClr val="FF0000"/>
                </a:solidFill>
              </a:rPr>
              <a:t>邮箱(mail</a:t>
            </a:r>
            <a:r>
              <a:rPr lang="en-US" altLang="zh-CN" sz="2400">
                <a:solidFill>
                  <a:srgbClr val="FF0000"/>
                </a:solidFill>
              </a:rPr>
              <a:t> </a:t>
            </a:r>
            <a:r>
              <a:rPr lang="zh-CN" altLang="en-US" sz="2400">
                <a:solidFill>
                  <a:srgbClr val="FF0000"/>
                </a:solidFill>
              </a:rPr>
              <a:t>box) </a:t>
            </a:r>
            <a:r>
              <a:rPr lang="zh-CN" altLang="en-US" sz="2400"/>
              <a:t>。</a:t>
            </a:r>
            <a:endParaRPr lang="zh-CN" altLang="en-US" sz="2400"/>
          </a:p>
          <a:p>
            <a:endParaRPr lang="zh-CN" altLang="en-US" sz="2400"/>
          </a:p>
          <a:p>
            <a:r>
              <a:rPr lang="zh-CN" altLang="en-US" sz="2400"/>
              <a:t>Bob的邮箱管理和维护着发送给他的报文。一个典型的邮件发送过程是：从发送方的用户代理开始，传输到发送方的邮件服务器，再传输到接收方的邮件服务器， 然后在这里被分发到接收方的邮箱中。</a:t>
            </a:r>
            <a:endParaRPr lang="zh-CN" altLang="en-US" sz="2400"/>
          </a:p>
          <a:p>
            <a:endParaRPr lang="zh-CN" altLang="en-US" sz="2400"/>
          </a:p>
          <a:p>
            <a:r>
              <a:rPr lang="zh-CN" altLang="en-US" sz="2400"/>
              <a:t>当Bob要在他的邮箱中读取该报文时， 包含他邮箱的邮件服务器(使用用户名和口令) 来鉴别Bob。</a:t>
            </a:r>
            <a:endParaRPr lang="zh-CN" altLang="en-US" sz="24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 因特网中的电子邮件</a:t>
            </a:r>
            <a:endParaRPr sz="4000"/>
          </a:p>
        </p:txBody>
      </p:sp>
      <p:sp>
        <p:nvSpPr>
          <p:cNvPr id="3" name="内容占位符 2"/>
          <p:cNvSpPr/>
          <p:nvPr>
            <p:ph idx="1"/>
          </p:nvPr>
        </p:nvSpPr>
        <p:spPr/>
        <p:txBody>
          <a:bodyPr/>
          <a:p>
            <a:r>
              <a:rPr lang="zh-CN" altLang="en-US" sz="2800"/>
              <a:t>Alice的邮箱也必须能处理Bob的邮件服务器的故障。如果Alice的服务器不能将邮件交付给Bob的服务器，Alice的邮件服务器在一个</a:t>
            </a:r>
            <a:r>
              <a:rPr lang="zh-CN" altLang="en-US" sz="2800">
                <a:solidFill>
                  <a:srgbClr val="FF0000"/>
                </a:solidFill>
              </a:rPr>
              <a:t>报文队列(message</a:t>
            </a:r>
            <a:r>
              <a:rPr lang="en-US" altLang="zh-CN" sz="2800">
                <a:solidFill>
                  <a:srgbClr val="FF0000"/>
                </a:solidFill>
              </a:rPr>
              <a:t> </a:t>
            </a:r>
            <a:r>
              <a:rPr lang="zh-CN" altLang="en-US" sz="2800">
                <a:solidFill>
                  <a:srgbClr val="FF0000"/>
                </a:solidFill>
              </a:rPr>
              <a:t>queue) </a:t>
            </a:r>
            <a:r>
              <a:rPr lang="zh-CN" altLang="en-US" sz="2800"/>
              <a:t>中保持该报文并在以后</a:t>
            </a:r>
            <a:r>
              <a:rPr lang="zh-CN" altLang="en-US" sz="2800">
                <a:solidFill>
                  <a:srgbClr val="FF0000"/>
                </a:solidFill>
              </a:rPr>
              <a:t>尝试再次发送</a:t>
            </a:r>
            <a:r>
              <a:rPr lang="zh-CN" altLang="en-US" sz="2800"/>
              <a:t>。通常每30分钟左右进行一次尝试；如果几天后仍不能成功，服务器就删除该报文并以电子邮件的形式通知发送方(Alice) 。</a:t>
            </a:r>
            <a:endParaRPr lang="zh-CN" altLang="en-US" sz="28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 因特网中的电子邮件</a:t>
            </a:r>
            <a:endParaRPr sz="4000"/>
          </a:p>
        </p:txBody>
      </p:sp>
      <p:sp>
        <p:nvSpPr>
          <p:cNvPr id="3" name="内容占位符 2"/>
          <p:cNvSpPr/>
          <p:nvPr>
            <p:ph idx="1"/>
          </p:nvPr>
        </p:nvSpPr>
        <p:spPr>
          <a:xfrm>
            <a:off x="457200" y="1331595"/>
            <a:ext cx="8229600" cy="4794885"/>
          </a:xfrm>
        </p:spPr>
        <p:txBody>
          <a:bodyPr/>
          <a:p>
            <a:r>
              <a:rPr sz="2400">
                <a:solidFill>
                  <a:srgbClr val="FF0000"/>
                </a:solidFill>
              </a:rPr>
              <a:t>SMTP是因特网电子邮件中主要的应用层协议</a:t>
            </a:r>
            <a:r>
              <a:rPr sz="2400"/>
              <a:t>。它</a:t>
            </a:r>
            <a:r>
              <a:rPr sz="2400">
                <a:solidFill>
                  <a:srgbClr val="FF0000"/>
                </a:solidFill>
              </a:rPr>
              <a:t>使用TCP</a:t>
            </a:r>
            <a:r>
              <a:rPr sz="2400"/>
              <a:t>可靠数据传输服务， 从发送方的邮件服务器向接收方的邮件服务器发送邮件。</a:t>
            </a:r>
            <a:endParaRPr sz="2400"/>
          </a:p>
          <a:p>
            <a:endParaRPr sz="2400"/>
          </a:p>
          <a:p>
            <a:r>
              <a:rPr sz="2400"/>
              <a:t>像大多数应用层协议一样， SMTP也有两个部分：运行在发送方邮件服务器的客户端和运行在接收方邮件服务器的服务器端。每台邮件服务器上既运行SMTP的客户端也运行SMTP的服务器端。</a:t>
            </a:r>
            <a:endParaRPr sz="2400"/>
          </a:p>
          <a:p>
            <a:endParaRPr sz="2400"/>
          </a:p>
          <a:p>
            <a:r>
              <a:rPr sz="2400"/>
              <a:t>当一个邮件服务器向其他邮件服务器发送邮件时， 它就表现为SMTP的客户； 当邮件服务器从其他邮件服务器上接收邮件时， 它就表现为一个SMTP的服务器。</a:t>
            </a: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2.4.1 SMTP</a:t>
            </a:r>
            <a:r>
              <a:rPr lang="zh-CN" sz="4000"/>
              <a:t>协议</a:t>
            </a:r>
            <a:endParaRPr lang="zh-CN" sz="4000"/>
          </a:p>
        </p:txBody>
      </p:sp>
      <p:sp>
        <p:nvSpPr>
          <p:cNvPr id="3" name="内容占位符 2"/>
          <p:cNvSpPr/>
          <p:nvPr>
            <p:ph idx="1"/>
          </p:nvPr>
        </p:nvSpPr>
        <p:spPr/>
        <p:txBody>
          <a:bodyPr/>
          <a:p>
            <a:r>
              <a:rPr sz="2800">
                <a:solidFill>
                  <a:srgbClr val="FF0000"/>
                </a:solidFill>
              </a:rPr>
              <a:t>SMTP是因特网电子邮件应用的核心</a:t>
            </a:r>
            <a:r>
              <a:rPr sz="2800"/>
              <a:t>。</a:t>
            </a:r>
            <a:endParaRPr sz="2800"/>
          </a:p>
          <a:p>
            <a:endParaRPr sz="2800"/>
          </a:p>
          <a:p>
            <a:r>
              <a:rPr sz="2800"/>
              <a:t>SMTP用于从发送方的邮件服务器发送报文到接收方的邮件服务器。SMTP问世的时间比HTTP要长得多。</a:t>
            </a:r>
            <a:endParaRPr sz="28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2.4.1 SMTP</a:t>
            </a:r>
            <a:r>
              <a:rPr lang="zh-CN" sz="4000">
                <a:sym typeface="+mn-ea"/>
              </a:rPr>
              <a:t>协议</a:t>
            </a:r>
            <a:endParaRPr sz="4000"/>
          </a:p>
        </p:txBody>
      </p:sp>
      <p:sp>
        <p:nvSpPr>
          <p:cNvPr id="3" name="内容占位符 2"/>
          <p:cNvSpPr/>
          <p:nvPr>
            <p:ph idx="1"/>
          </p:nvPr>
        </p:nvSpPr>
        <p:spPr/>
        <p:txBody>
          <a:bodyPr/>
          <a:p>
            <a:r>
              <a:rPr lang="en-US" sz="2400"/>
              <a:t>SMTP</a:t>
            </a:r>
            <a:r>
              <a:rPr sz="2400"/>
              <a:t>限制所有邮件报文的</a:t>
            </a:r>
            <a:r>
              <a:rPr lang="zh-CN" sz="2400"/>
              <a:t>实</a:t>
            </a:r>
            <a:r>
              <a:rPr sz="2400"/>
              <a:t>体部分(不只是其首部) 只能采用简单的</a:t>
            </a:r>
            <a:r>
              <a:rPr sz="2400">
                <a:solidFill>
                  <a:srgbClr val="FF0000"/>
                </a:solidFill>
              </a:rPr>
              <a:t>7比特ASCII</a:t>
            </a:r>
            <a:r>
              <a:rPr sz="2400"/>
              <a:t>表示。</a:t>
            </a:r>
            <a:endParaRPr sz="2400"/>
          </a:p>
          <a:p>
            <a:endParaRPr sz="2400"/>
          </a:p>
          <a:p>
            <a:r>
              <a:rPr sz="2400"/>
              <a:t>在20世纪80年代早期，这种限制是明智的，因为当时传输能力不足，没有人会通过电子邮件发送大的附件或是大的图片、声音或者视频文件。</a:t>
            </a:r>
            <a:endParaRPr sz="2400"/>
          </a:p>
          <a:p>
            <a:r>
              <a:rPr sz="2400"/>
              <a:t>然而， 在今天的多媒体时代， 7位ASCII的限制的确有点痛苦， 即在用SMTP传送邮件之前， 需要将二进制多媒体数据编码为ASCII码， 并且在使用SMTP传输后要求将相应的ASCII码邮件解码还原为多媒体数据。使用HTTP传送前不需要将多媒体数据编码为ASCII码。</a:t>
            </a:r>
            <a:endParaRPr sz="240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2.4.1 SMTP</a:t>
            </a:r>
            <a:r>
              <a:rPr lang="zh-CN" sz="4000">
                <a:sym typeface="+mn-ea"/>
              </a:rPr>
              <a:t>协议</a:t>
            </a:r>
            <a:endParaRPr sz="4000"/>
          </a:p>
        </p:txBody>
      </p:sp>
      <p:sp>
        <p:nvSpPr>
          <p:cNvPr id="3" name="内容占位符 2"/>
          <p:cNvSpPr/>
          <p:nvPr>
            <p:ph idx="1"/>
          </p:nvPr>
        </p:nvSpPr>
        <p:spPr>
          <a:xfrm>
            <a:off x="457200" y="1327150"/>
            <a:ext cx="8229600" cy="5424170"/>
          </a:xfrm>
        </p:spPr>
        <p:txBody>
          <a:bodyPr/>
          <a:p>
            <a:r>
              <a:rPr sz="2400"/>
              <a:t>为了描述SMTP的基本操作，我们观察一种常见的情景。假设Alice想给Bob发送一封简单的AS</a:t>
            </a:r>
            <a:r>
              <a:rPr lang="en-US" sz="2400"/>
              <a:t>CII</a:t>
            </a:r>
            <a:r>
              <a:rPr sz="2400"/>
              <a:t>报文。</a:t>
            </a:r>
            <a:endParaRPr sz="2400"/>
          </a:p>
          <a:p>
            <a:pPr lvl="1"/>
            <a:r>
              <a:rPr sz="2100"/>
              <a:t>Alice调用她的邮件代理程序并提供Bob的邮件地址(例如bob@someschool.edu) ，撰写报文，然后指示用户代理发送该报文。</a:t>
            </a:r>
            <a:endParaRPr sz="2100"/>
          </a:p>
          <a:p>
            <a:pPr lvl="1"/>
            <a:r>
              <a:rPr sz="2100"/>
              <a:t>Alice的用户代理把报文发给她的邮件服务器， 在那里该报文被放在报文队列中。</a:t>
            </a:r>
            <a:endParaRPr sz="2100"/>
          </a:p>
          <a:p>
            <a:pPr lvl="1"/>
            <a:r>
              <a:rPr sz="2100"/>
              <a:t>运行在Alice的邮件服务器上的SMTP客户端发现了报文队列中的这个报文， 它就创建一个到运行在Bob的邮件服务器上的SMTP服务器的TCP连接。</a:t>
            </a:r>
            <a:endParaRPr sz="2100"/>
          </a:p>
          <a:p>
            <a:pPr lvl="1"/>
            <a:r>
              <a:rPr sz="2100"/>
              <a:t>在经过一些初始SMTP握手后， SMTP客户通过该TCP连接发送Alice的报文。</a:t>
            </a:r>
            <a:endParaRPr sz="2100"/>
          </a:p>
          <a:p>
            <a:pPr lvl="1"/>
            <a:r>
              <a:rPr sz="2100"/>
              <a:t>在Bob的邮件服务器上， SMTP的服务器端接收该报文。Bob的邮件服务器然后将该报文放</a:t>
            </a:r>
            <a:r>
              <a:rPr lang="zh-CN" altLang="en-US" sz="2100">
                <a:sym typeface="+mn-ea"/>
              </a:rPr>
              <a:t>入</a:t>
            </a:r>
            <a:r>
              <a:rPr sz="2100"/>
              <a:t>Bob的邮箱中。</a:t>
            </a:r>
            <a:endParaRPr sz="2100"/>
          </a:p>
          <a:p>
            <a:pPr lvl="1"/>
            <a:r>
              <a:rPr sz="2100"/>
              <a:t>在Bob方便的时候， 他调用用户代理阅读该报文</a:t>
            </a:r>
            <a:endParaRPr sz="21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2.4.1 SMTP</a:t>
            </a:r>
            <a:r>
              <a:rPr lang="zh-CN" sz="4000">
                <a:sym typeface="+mn-ea"/>
              </a:rPr>
              <a:t>协议</a:t>
            </a:r>
            <a:endParaRPr sz="4000"/>
          </a:p>
        </p:txBody>
      </p:sp>
      <p:sp>
        <p:nvSpPr>
          <p:cNvPr id="3" name="内容占位符 2"/>
          <p:cNvSpPr/>
          <p:nvPr>
            <p:ph idx="1"/>
          </p:nvPr>
        </p:nvSpPr>
        <p:spPr>
          <a:xfrm>
            <a:off x="457200" y="1327150"/>
            <a:ext cx="8229600" cy="4799330"/>
          </a:xfrm>
        </p:spPr>
        <p:txBody>
          <a:bodyPr/>
          <a:p>
            <a:r>
              <a:rPr sz="2400"/>
              <a:t>SMTP一般</a:t>
            </a:r>
            <a:r>
              <a:rPr sz="2400">
                <a:solidFill>
                  <a:srgbClr val="FF0000"/>
                </a:solidFill>
              </a:rPr>
              <a:t>不使用中间邮件服务器发送邮件</a:t>
            </a:r>
            <a:r>
              <a:rPr sz="2400"/>
              <a:t>， 即使这两个邮件服务器位于地球的两端也是这样。</a:t>
            </a:r>
            <a:endParaRPr sz="2400"/>
          </a:p>
          <a:p>
            <a:endParaRPr sz="2400"/>
          </a:p>
          <a:p>
            <a:r>
              <a:rPr sz="2400"/>
              <a:t>假设Alice的邮件服务器在中国香港， 而Bob的服务器在美国圣路易斯， 那么这个TCP连接也是从香港服务器到圣路易斯服务器之间的直接相连。特别是， 如果Bob的邮件服务器没有开机， 该报文会保留在Alice的邮件服务器上并等待进行新的尝试，这意味着邮件并不在中间的某个邮件服务器存留。</a:t>
            </a:r>
            <a:endParaRPr sz="240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2.4.1 SMTP</a:t>
            </a:r>
            <a:r>
              <a:rPr lang="zh-CN" sz="4000">
                <a:sym typeface="+mn-ea"/>
              </a:rPr>
              <a:t>协议</a:t>
            </a:r>
            <a:endParaRPr sz="4000"/>
          </a:p>
        </p:txBody>
      </p:sp>
      <p:pic>
        <p:nvPicPr>
          <p:cNvPr id="4" name="内容占位符 3"/>
          <p:cNvPicPr>
            <a:picLocks noChangeAspect="1"/>
          </p:cNvPicPr>
          <p:nvPr>
            <p:ph idx="1"/>
          </p:nvPr>
        </p:nvPicPr>
        <p:blipFill>
          <a:blip r:embed="rId1"/>
          <a:stretch>
            <a:fillRect/>
          </a:stretch>
        </p:blipFill>
        <p:spPr>
          <a:xfrm>
            <a:off x="252095" y="2204720"/>
            <a:ext cx="8676005" cy="336677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2.4.1 SMTP</a:t>
            </a:r>
            <a:r>
              <a:rPr lang="zh-CN" sz="4000">
                <a:sym typeface="+mn-ea"/>
              </a:rPr>
              <a:t>协议</a:t>
            </a:r>
            <a:endParaRPr sz="4000"/>
          </a:p>
        </p:txBody>
      </p:sp>
      <p:sp>
        <p:nvSpPr>
          <p:cNvPr id="3" name="内容占位符 2"/>
          <p:cNvSpPr/>
          <p:nvPr>
            <p:ph idx="1"/>
          </p:nvPr>
        </p:nvSpPr>
        <p:spPr/>
        <p:txBody>
          <a:bodyPr/>
          <a:p>
            <a:r>
              <a:rPr lang="zh-CN" altLang="en-US"/>
              <a:t>我们现在仔细观察一下， SMTP是如何将一个报文从发送邮件服务器传送到接收邮件服务器的。我们将看到， SMTP与人类面对面交往的行为方式有许多类似性。</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1.1.3 什么是协议</a:t>
            </a:r>
            <a:endParaRPr lang="zh-CN" altLang="en-US"/>
          </a:p>
        </p:txBody>
      </p:sp>
      <p:sp>
        <p:nvSpPr>
          <p:cNvPr id="3" name="内容占位符 2"/>
          <p:cNvSpPr/>
          <p:nvPr>
            <p:ph idx="1"/>
          </p:nvPr>
        </p:nvSpPr>
        <p:spPr>
          <a:xfrm>
            <a:off x="457200" y="1417955"/>
            <a:ext cx="8229600" cy="4708525"/>
          </a:xfrm>
        </p:spPr>
        <p:txBody>
          <a:bodyPr/>
          <a:p>
            <a:r>
              <a:rPr lang="zh-CN" altLang="en-US" sz="2400"/>
              <a:t>人类活动类比：</a:t>
            </a:r>
            <a:endParaRPr lang="zh-CN" altLang="en-US" sz="2400"/>
          </a:p>
        </p:txBody>
      </p:sp>
      <p:pic>
        <p:nvPicPr>
          <p:cNvPr id="4" name="图片 3"/>
          <p:cNvPicPr>
            <a:picLocks noChangeAspect="1"/>
          </p:cNvPicPr>
          <p:nvPr/>
        </p:nvPicPr>
        <p:blipFill>
          <a:blip r:embed="rId1"/>
          <a:stretch>
            <a:fillRect/>
          </a:stretch>
        </p:blipFill>
        <p:spPr>
          <a:xfrm>
            <a:off x="1547495" y="1844675"/>
            <a:ext cx="6505575" cy="472440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2.4.1 SMTP</a:t>
            </a:r>
            <a:r>
              <a:rPr lang="zh-CN" sz="4000">
                <a:sym typeface="+mn-ea"/>
              </a:rPr>
              <a:t>协议</a:t>
            </a:r>
            <a:endParaRPr sz="4000"/>
          </a:p>
        </p:txBody>
      </p:sp>
      <p:sp>
        <p:nvSpPr>
          <p:cNvPr id="3" name="内容占位符 2"/>
          <p:cNvSpPr/>
          <p:nvPr>
            <p:ph idx="1"/>
          </p:nvPr>
        </p:nvSpPr>
        <p:spPr/>
        <p:txBody>
          <a:bodyPr/>
          <a:p>
            <a:r>
              <a:rPr lang="zh-CN" altLang="en-US" sz="2400"/>
              <a:t>首先， 客户SMTP(运行在发送邮件服务器上) 在</a:t>
            </a:r>
            <a:r>
              <a:rPr lang="zh-CN" altLang="en-US" sz="2400">
                <a:solidFill>
                  <a:srgbClr val="FF0000"/>
                </a:solidFill>
              </a:rPr>
              <a:t>25号端口</a:t>
            </a:r>
            <a:r>
              <a:rPr lang="zh-CN" altLang="en-US" sz="2400"/>
              <a:t>建立一个到服务器SMTP(运行在接收邮件服务器上) 的TCP连接。如果服务器没有开机， 客户会在稍后继续尝试连接。一旦连接建立，服务器和客户执行某些应用层的握手。在SMTP握手的阶段， SMTP客户指示发送方的邮件地址(产生报文的那个人) 和接收方的邮件地址。</a:t>
            </a:r>
            <a:endParaRPr lang="zh-CN" altLang="en-US" sz="2400"/>
          </a:p>
          <a:p>
            <a:endParaRPr lang="zh-CN" altLang="en-US" sz="2400"/>
          </a:p>
          <a:p>
            <a:r>
              <a:rPr lang="zh-CN" altLang="en-US" sz="2400"/>
              <a:t>一旦该SMTP客户和服务器彼此握手后， 客户发送该报文。SMTP能依赖TCP提供的</a:t>
            </a:r>
            <a:r>
              <a:rPr lang="zh-CN" altLang="en-US" sz="2400">
                <a:solidFill>
                  <a:srgbClr val="FF0000"/>
                </a:solidFill>
              </a:rPr>
              <a:t>可靠数据传输</a:t>
            </a:r>
            <a:r>
              <a:rPr lang="zh-CN" altLang="en-US" sz="2400"/>
              <a:t>无差错地将邮件投递到接收服务器。该客户如果有另外的报文要发送到该服务器， 就在该相同的TCP连接上重复这种处理； 否则， 它指示TCP关闭连接。</a:t>
            </a:r>
            <a:endParaRPr lang="zh-CN" altLang="en-US" sz="24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2.4.1 SMTP</a:t>
            </a:r>
            <a:r>
              <a:rPr lang="zh-CN" sz="4000">
                <a:sym typeface="+mn-ea"/>
              </a:rPr>
              <a:t>协议</a:t>
            </a:r>
            <a:endParaRPr sz="4000"/>
          </a:p>
        </p:txBody>
      </p:sp>
      <p:sp>
        <p:nvSpPr>
          <p:cNvPr id="3" name="内容占位符 2"/>
          <p:cNvSpPr/>
          <p:nvPr>
            <p:ph idx="1"/>
          </p:nvPr>
        </p:nvSpPr>
        <p:spPr/>
        <p:txBody>
          <a:bodyPr/>
          <a:p>
            <a:r>
              <a:rPr lang="zh-CN" altLang="en-US" sz="2400"/>
              <a:t>接下来我们分析一个在SMTP客户(C) 和SMTP服务器(S) 之间交换报文脚本的例子。客户的主机名为crepes.fr， 服务器的主机名为hamburger.edu。</a:t>
            </a:r>
            <a:endParaRPr lang="zh-CN" altLang="en-US" sz="2400"/>
          </a:p>
          <a:p>
            <a:endParaRPr lang="zh-CN" altLang="en-US" sz="2400"/>
          </a:p>
          <a:p>
            <a:r>
              <a:rPr lang="zh-CN" altLang="en-US" sz="2400">
                <a:solidFill>
                  <a:srgbClr val="FF0000"/>
                </a:solidFill>
              </a:rPr>
              <a:t>以C：开头</a:t>
            </a:r>
            <a:r>
              <a:rPr lang="zh-CN" altLang="en-US" sz="2400"/>
              <a:t>的AS</a:t>
            </a:r>
            <a:r>
              <a:rPr lang="en-US" altLang="zh-CN" sz="2400"/>
              <a:t>CII</a:t>
            </a:r>
            <a:r>
              <a:rPr lang="zh-CN" altLang="en-US" sz="2400"/>
              <a:t>码文本行正是客户交给其TCP套接字的那些行， </a:t>
            </a:r>
            <a:r>
              <a:rPr lang="zh-CN" altLang="en-US" sz="2400">
                <a:solidFill>
                  <a:srgbClr val="FF0000"/>
                </a:solidFill>
              </a:rPr>
              <a:t>以S：开头</a:t>
            </a:r>
            <a:r>
              <a:rPr lang="zh-CN" altLang="en-US" sz="2400"/>
              <a:t>的ASCII码则是服务器发送给其TCP套接字的那些行。一旦创建了TCP连接， 就开始了下列过程。</a:t>
            </a:r>
            <a:endParaRPr lang="zh-CN" altLang="en-US" sz="240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2.4.1 SMTP</a:t>
            </a:r>
            <a:r>
              <a:rPr lang="zh-CN" sz="4000">
                <a:sym typeface="+mn-ea"/>
              </a:rPr>
              <a:t>协议</a:t>
            </a:r>
            <a:endParaRPr sz="4000"/>
          </a:p>
        </p:txBody>
      </p:sp>
      <p:pic>
        <p:nvPicPr>
          <p:cNvPr id="4" name="内容占位符 3"/>
          <p:cNvPicPr>
            <a:picLocks noChangeAspect="1"/>
          </p:cNvPicPr>
          <p:nvPr>
            <p:ph idx="1"/>
          </p:nvPr>
        </p:nvPicPr>
        <p:blipFill>
          <a:blip r:embed="rId1"/>
          <a:stretch>
            <a:fillRect/>
          </a:stretch>
        </p:blipFill>
        <p:spPr>
          <a:xfrm>
            <a:off x="1619885" y="2060575"/>
            <a:ext cx="6317615" cy="344297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2.4.1 SMTP</a:t>
            </a:r>
            <a:r>
              <a:rPr lang="zh-CN" sz="4000">
                <a:sym typeface="+mn-ea"/>
              </a:rPr>
              <a:t>协议</a:t>
            </a:r>
            <a:endParaRPr sz="4000"/>
          </a:p>
        </p:txBody>
      </p:sp>
      <p:sp>
        <p:nvSpPr>
          <p:cNvPr id="3" name="内容占位符 2"/>
          <p:cNvSpPr/>
          <p:nvPr>
            <p:ph idx="1"/>
          </p:nvPr>
        </p:nvSpPr>
        <p:spPr/>
        <p:txBody>
          <a:bodyPr/>
          <a:p>
            <a:r>
              <a:rPr lang="zh-CN" altLang="en-US" sz="2400"/>
              <a:t>在上例中， 客户从邮件服务器crepes.fr向邮件服务器hamburger.edu发送了一个报文(“Do you like ketchup?How about pickles?”) 。作为对话的一部分， 该客户发送了5条命令：HELO(是HELLO的缩写) 、MAIL FROM、RCPT TO、DATA以及QUIT。这些命令都是</a:t>
            </a:r>
            <a:r>
              <a:rPr lang="zh-CN" altLang="en-US" sz="2400">
                <a:solidFill>
                  <a:srgbClr val="FF0000"/>
                </a:solidFill>
              </a:rPr>
              <a:t>自解释</a:t>
            </a:r>
            <a:r>
              <a:rPr lang="zh-CN" altLang="en-US" sz="2400"/>
              <a:t>的。该客户通过发送一个只</a:t>
            </a:r>
            <a:r>
              <a:rPr lang="zh-CN" altLang="en-US" sz="2400">
                <a:solidFill>
                  <a:srgbClr val="FF0000"/>
                </a:solidFill>
              </a:rPr>
              <a:t>包含一个句点</a:t>
            </a:r>
            <a:r>
              <a:rPr lang="zh-CN" altLang="en-US" sz="2400"/>
              <a:t>的行，向服务器指示该报文结束了。服务器对每条命令做出回答，其中每个回答含有一个</a:t>
            </a:r>
            <a:r>
              <a:rPr lang="zh-CN" altLang="en-US" sz="2400">
                <a:solidFill>
                  <a:srgbClr val="FF0000"/>
                </a:solidFill>
              </a:rPr>
              <a:t>回答码</a:t>
            </a:r>
            <a:r>
              <a:rPr lang="zh-CN" altLang="en-US" sz="2400"/>
              <a:t>和一些</a:t>
            </a:r>
            <a:r>
              <a:rPr lang="zh-CN" altLang="en-US" sz="2400">
                <a:solidFill>
                  <a:srgbClr val="FF0000"/>
                </a:solidFill>
              </a:rPr>
              <a:t>(可选的) 英文解释</a:t>
            </a:r>
            <a:r>
              <a:rPr lang="zh-CN" altLang="en-US" sz="2400"/>
              <a:t>。</a:t>
            </a:r>
            <a:endParaRPr lang="zh-CN" altLang="en-US" sz="2400"/>
          </a:p>
          <a:p>
            <a:endParaRPr lang="zh-CN" altLang="en-US" sz="2400"/>
          </a:p>
          <a:p>
            <a:endParaRPr lang="zh-CN" altLang="en-US" sz="24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2.4.1 SMTP</a:t>
            </a:r>
            <a:r>
              <a:rPr lang="zh-CN" sz="4000">
                <a:sym typeface="+mn-ea"/>
              </a:rPr>
              <a:t>协议</a:t>
            </a:r>
            <a:endParaRPr sz="4000"/>
          </a:p>
        </p:txBody>
      </p:sp>
      <p:sp>
        <p:nvSpPr>
          <p:cNvPr id="3" name="内容占位符 2"/>
          <p:cNvSpPr/>
          <p:nvPr>
            <p:ph idx="1"/>
          </p:nvPr>
        </p:nvSpPr>
        <p:spPr/>
        <p:txBody>
          <a:bodyPr/>
          <a:p>
            <a:r>
              <a:rPr lang="zh-CN" altLang="en-US" sz="2400">
                <a:sym typeface="+mn-ea"/>
              </a:rPr>
              <a:t>我们在这里指出SMTP用的是</a:t>
            </a:r>
            <a:r>
              <a:rPr lang="zh-CN" altLang="en-US" sz="2400">
                <a:solidFill>
                  <a:srgbClr val="FF0000"/>
                </a:solidFill>
                <a:sym typeface="+mn-ea"/>
              </a:rPr>
              <a:t>持续连接</a:t>
            </a:r>
            <a:r>
              <a:rPr lang="zh-CN" altLang="en-US" sz="2400">
                <a:sym typeface="+mn-ea"/>
              </a:rPr>
              <a:t>：如果发送邮件服务器有几个报文发往同一个接收邮件服务器， 它可以通过同一个TCP连接发送这些所有的报文。对每个报文，该客户用一个新的MAIL</a:t>
            </a:r>
            <a:r>
              <a:rPr lang="en-US" altLang="zh-CN" sz="2400">
                <a:sym typeface="+mn-ea"/>
              </a:rPr>
              <a:t> </a:t>
            </a:r>
            <a:r>
              <a:rPr lang="zh-CN" altLang="en-US" sz="2400">
                <a:sym typeface="+mn-ea"/>
              </a:rPr>
              <a:t>FROM：crepes.fr开始，用一个</a:t>
            </a:r>
            <a:r>
              <a:rPr lang="zh-CN" altLang="en-US" sz="2400">
                <a:solidFill>
                  <a:srgbClr val="FF0000"/>
                </a:solidFill>
                <a:sym typeface="+mn-ea"/>
              </a:rPr>
              <a:t>独立的句点</a:t>
            </a:r>
            <a:r>
              <a:rPr lang="zh-CN" altLang="en-US" sz="2400">
                <a:sym typeface="+mn-ea"/>
              </a:rPr>
              <a:t>指示该邮件的结束， 并且仅当所有邮件发送完后才发送QUIT。</a:t>
            </a:r>
            <a:endParaRPr lang="zh-CN" altLang="en-US" sz="2400">
              <a:sym typeface="+mn-e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2.4.2 与HTTP的对比</a:t>
            </a:r>
            <a:endParaRPr sz="4000"/>
          </a:p>
        </p:txBody>
      </p:sp>
      <p:sp>
        <p:nvSpPr>
          <p:cNvPr id="3" name="内容占位符 2"/>
          <p:cNvSpPr/>
          <p:nvPr>
            <p:ph idx="1"/>
          </p:nvPr>
        </p:nvSpPr>
        <p:spPr/>
        <p:txBody>
          <a:bodyPr/>
          <a:p>
            <a:r>
              <a:rPr lang="zh-CN" altLang="en-US" sz="2400"/>
              <a:t>SMTP和HTTP两个协议都用于从一台主机向另一台主机传送文件：HTTP从Web服务器向Web客户(通常是一个浏览器) 传送文件(也称为对象) ； SMTP从一个邮件服务器向另一个邮件服务器传送文件(即电子邮件报文) 。当进行文件传送时， 持续的HTTP和SMTP</a:t>
            </a:r>
            <a:r>
              <a:rPr lang="zh-CN" altLang="en-US" sz="2400">
                <a:solidFill>
                  <a:srgbClr val="FF0000"/>
                </a:solidFill>
              </a:rPr>
              <a:t>都使用持续连接</a:t>
            </a:r>
            <a:r>
              <a:rPr lang="zh-CN" altLang="en-US" sz="2400"/>
              <a:t>。</a:t>
            </a:r>
            <a:endParaRPr lang="zh-CN" altLang="en-US" sz="24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2.4.2 与HTTP的对比</a:t>
            </a:r>
            <a:endParaRPr sz="4000"/>
          </a:p>
        </p:txBody>
      </p:sp>
      <p:sp>
        <p:nvSpPr>
          <p:cNvPr id="3" name="内容占位符 2"/>
          <p:cNvSpPr/>
          <p:nvPr>
            <p:ph idx="1"/>
          </p:nvPr>
        </p:nvSpPr>
        <p:spPr/>
        <p:txBody>
          <a:bodyPr/>
          <a:p>
            <a:r>
              <a:rPr lang="zh-CN" altLang="en-US" sz="2800"/>
              <a:t>因此， 这两个协议有一些共同特征。然而， 两者之间也有一些重要的区别。</a:t>
            </a:r>
            <a:endParaRPr lang="zh-CN" altLang="en-US" sz="2800"/>
          </a:p>
          <a:p>
            <a:endParaRPr lang="zh-CN" altLang="en-US" sz="2800"/>
          </a:p>
          <a:p>
            <a:r>
              <a:rPr lang="zh-CN" altLang="en-US" sz="2800"/>
              <a:t>首先， HTTP主要是一个</a:t>
            </a:r>
            <a:r>
              <a:rPr lang="zh-CN" altLang="en-US" sz="2800">
                <a:solidFill>
                  <a:srgbClr val="FF0000"/>
                </a:solidFill>
              </a:rPr>
              <a:t>拉协议</a:t>
            </a:r>
            <a:r>
              <a:rPr lang="zh-CN" altLang="en-US" sz="2800"/>
              <a:t>(pull protocol) ，即在方便的时候， 某些人在Web服务器上装载信息， 用户使用HTTP从该服务器拉取这些信息。特别是TCP连接是由想接收文件的机器发起的。另一方面， SMTP基本上是一个</a:t>
            </a:r>
            <a:r>
              <a:rPr lang="zh-CN" altLang="en-US" sz="2800">
                <a:solidFill>
                  <a:srgbClr val="FF0000"/>
                </a:solidFill>
              </a:rPr>
              <a:t>推协议</a:t>
            </a:r>
            <a:r>
              <a:rPr lang="zh-CN" altLang="en-US" sz="2800"/>
              <a:t>(push protocol) ， 即发送邮件服务器把文件推向接收邮件服务器。特别是， 这个TCP连接是由要发送该文件的机器发起的。</a:t>
            </a:r>
            <a:endParaRPr lang="zh-CN" altLang="en-US" sz="28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2.4.2 与HTTP的对比</a:t>
            </a:r>
            <a:endParaRPr sz="4000"/>
          </a:p>
        </p:txBody>
      </p:sp>
      <p:sp>
        <p:nvSpPr>
          <p:cNvPr id="3" name="内容占位符 2"/>
          <p:cNvSpPr/>
          <p:nvPr>
            <p:ph idx="1"/>
          </p:nvPr>
        </p:nvSpPr>
        <p:spPr/>
        <p:txBody>
          <a:bodyPr/>
          <a:p>
            <a:r>
              <a:rPr lang="zh-CN" altLang="en-US" sz="2800"/>
              <a:t>第二个区别就是SMTP要求每个报文使用</a:t>
            </a:r>
            <a:r>
              <a:rPr lang="zh-CN" altLang="en-US" sz="2800">
                <a:solidFill>
                  <a:srgbClr val="FF0000"/>
                </a:solidFill>
              </a:rPr>
              <a:t>7比特ASCII码格式</a:t>
            </a:r>
            <a:r>
              <a:rPr lang="zh-CN" altLang="en-US" sz="2800"/>
              <a:t>。如果某报文包含了非7比特ASCII字符(如具有重音的法文字符) 或二进制数据(如图形文件) ， 则该报文必须按照7比特ASCII码进行编码。HTTP数据则不受这种限制。</a:t>
            </a:r>
            <a:endParaRPr lang="zh-CN" altLang="en-US" sz="28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2.4.2 与HTTP的对比</a:t>
            </a:r>
            <a:endParaRPr sz="4000"/>
          </a:p>
        </p:txBody>
      </p:sp>
      <p:sp>
        <p:nvSpPr>
          <p:cNvPr id="3" name="内容占位符 2"/>
          <p:cNvSpPr/>
          <p:nvPr>
            <p:ph idx="1"/>
          </p:nvPr>
        </p:nvSpPr>
        <p:spPr/>
        <p:txBody>
          <a:bodyPr/>
          <a:p>
            <a:r>
              <a:rPr lang="zh-CN" altLang="en-US" sz="2800"/>
              <a:t>第三个重要区别是如何处理一个既包含文本又包含图形(也可能是其他媒体类型)的文档。HTTP把每个对象封装到它自己的HTTP响应报文中，而SMTP则把所有报文对象放在一个报文之中。</a:t>
            </a:r>
            <a:endParaRPr lang="zh-CN" altLang="en-US" sz="28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2.4.3 邮件报文格式和MIME</a:t>
            </a:r>
            <a:endParaRPr sz="4000"/>
          </a:p>
        </p:txBody>
      </p:sp>
      <p:sp>
        <p:nvSpPr>
          <p:cNvPr id="3" name="内容占位符 2"/>
          <p:cNvSpPr/>
          <p:nvPr>
            <p:ph idx="1"/>
          </p:nvPr>
        </p:nvSpPr>
        <p:spPr/>
        <p:txBody>
          <a:bodyPr/>
          <a:p>
            <a:r>
              <a:rPr lang="zh-CN" altLang="en-US" sz="2800"/>
              <a:t>当Alice给Bob写一封邮寄时间很长的普通信件时， 她可能要在信的上部包含各种各样的环境</a:t>
            </a:r>
            <a:r>
              <a:rPr lang="zh-CN" altLang="en-US" sz="2800">
                <a:solidFill>
                  <a:srgbClr val="FF0000"/>
                </a:solidFill>
              </a:rPr>
              <a:t>首部信息</a:t>
            </a:r>
            <a:r>
              <a:rPr lang="zh-CN" altLang="en-US" sz="2800"/>
              <a:t>， 如Bob的地址、她自己的回复地址以及日期等。同样， 当一个人给另一个人发送电子邮件时，一个包含环境信息的</a:t>
            </a:r>
            <a:r>
              <a:rPr lang="zh-CN" altLang="en-US" sz="2800">
                <a:solidFill>
                  <a:srgbClr val="FF0000"/>
                </a:solidFill>
              </a:rPr>
              <a:t>首部位于报文体前面</a:t>
            </a:r>
            <a:r>
              <a:rPr lang="zh-CN" altLang="en-US" sz="2800"/>
              <a:t>。这些环境信息包括在一系列首部行中。</a:t>
            </a:r>
            <a:endParaRPr lang="zh-CN" altLang="en-US" sz="2800"/>
          </a:p>
          <a:p>
            <a:r>
              <a:rPr lang="zh-CN" altLang="en-US" sz="2800"/>
              <a:t>首部行和该报文的体用空行(即回车换行)进行分隔。邮件首部行和它们的语义解释的精确格式。如同HTTP协议，每个首部行包含了可读的文本，是由关键词后跟冒号及其值组成的。</a:t>
            </a:r>
            <a:endParaRPr lang="zh-CN" altLang="en-US"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1.1.3 什么是协议</a:t>
            </a:r>
            <a:endParaRPr lang="zh-CN" altLang="en-US"/>
          </a:p>
        </p:txBody>
      </p:sp>
      <p:sp>
        <p:nvSpPr>
          <p:cNvPr id="3" name="内容占位符 2"/>
          <p:cNvSpPr/>
          <p:nvPr>
            <p:ph idx="1"/>
          </p:nvPr>
        </p:nvSpPr>
        <p:spPr>
          <a:xfrm>
            <a:off x="457200" y="1417955"/>
            <a:ext cx="8229600" cy="4708525"/>
          </a:xfrm>
        </p:spPr>
        <p:txBody>
          <a:bodyPr/>
          <a:p>
            <a:endParaRPr lang="zh-CN" altLang="en-US" sz="2400"/>
          </a:p>
          <a:p>
            <a:r>
              <a:rPr lang="zh-CN" altLang="en-US"/>
              <a:t>网络协议：一个协议定义了在两个或多个通信实体之间交换的</a:t>
            </a:r>
            <a:r>
              <a:rPr lang="zh-CN" altLang="en-US">
                <a:solidFill>
                  <a:srgbClr val="FF0000"/>
                </a:solidFill>
              </a:rPr>
              <a:t>报文格式和次序</a:t>
            </a:r>
            <a:r>
              <a:rPr lang="zh-CN" altLang="en-US"/>
              <a:t>，以及报文发送</a:t>
            </a:r>
            <a:r>
              <a:rPr lang="en-US" altLang="zh-CN"/>
              <a:t>/</a:t>
            </a:r>
            <a:r>
              <a:rPr lang="zh-CN" altLang="en-US"/>
              <a:t>接收一条报文或其他事件所采取的动作。</a:t>
            </a:r>
            <a:endParaRPr lang="zh-CN" alt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2.4.3 邮件报文格式和MIME</a:t>
            </a:r>
            <a:endParaRPr sz="4000"/>
          </a:p>
        </p:txBody>
      </p:sp>
      <p:sp>
        <p:nvSpPr>
          <p:cNvPr id="3" name="内容占位符 2"/>
          <p:cNvSpPr/>
          <p:nvPr>
            <p:ph idx="1"/>
          </p:nvPr>
        </p:nvSpPr>
        <p:spPr/>
        <p:txBody>
          <a:bodyPr/>
          <a:p>
            <a:r>
              <a:rPr lang="zh-CN" altLang="en-US" sz="2800"/>
              <a:t>某些关键词是必需的， 另一些则是可选的。每个首部必须含有一个</a:t>
            </a:r>
            <a:r>
              <a:rPr lang="zh-CN" altLang="en-US" sz="2800">
                <a:solidFill>
                  <a:srgbClr val="FF0000"/>
                </a:solidFill>
              </a:rPr>
              <a:t>From：首部行</a:t>
            </a:r>
            <a:r>
              <a:rPr lang="zh-CN" altLang="en-US" sz="2800"/>
              <a:t>和一个</a:t>
            </a:r>
            <a:r>
              <a:rPr lang="zh-CN" altLang="en-US" sz="2800">
                <a:solidFill>
                  <a:srgbClr val="FF0000"/>
                </a:solidFill>
              </a:rPr>
              <a:t>To：首部行</a:t>
            </a:r>
            <a:r>
              <a:rPr lang="zh-CN" altLang="en-US" sz="2800"/>
              <a:t>；一个首部也许包含一个</a:t>
            </a:r>
            <a:r>
              <a:rPr lang="zh-CN" altLang="en-US" sz="2800">
                <a:solidFill>
                  <a:srgbClr val="FF0000"/>
                </a:solidFill>
              </a:rPr>
              <a:t>Subject：首部行</a:t>
            </a:r>
            <a:r>
              <a:rPr lang="zh-CN" altLang="en-US" sz="2800"/>
              <a:t>以及其他可选的首部行。</a:t>
            </a:r>
            <a:endParaRPr lang="zh-CN" altLang="en-US" sz="2800"/>
          </a:p>
          <a:p>
            <a:endParaRPr lang="zh-CN" altLang="en-US" sz="2800"/>
          </a:p>
          <a:p>
            <a:r>
              <a:rPr lang="zh-CN" altLang="en-US" sz="2800"/>
              <a:t>这些首部行不同于我们在之前所学到的</a:t>
            </a:r>
            <a:r>
              <a:rPr lang="zh-CN" altLang="en-US" sz="2800">
                <a:solidFill>
                  <a:srgbClr val="FF0000"/>
                </a:solidFill>
              </a:rPr>
              <a:t>SMTP命令</a:t>
            </a:r>
            <a:r>
              <a:rPr lang="zh-CN" altLang="en-US" sz="2800"/>
              <a:t>(即使那里也包含了某些相同的词汇， 如from和to) 。</a:t>
            </a:r>
            <a:endParaRPr lang="zh-CN" altLang="en-US" sz="280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2.4.3 邮件报文格式和MIME</a:t>
            </a:r>
            <a:endParaRPr sz="4000"/>
          </a:p>
        </p:txBody>
      </p:sp>
      <p:sp>
        <p:nvSpPr>
          <p:cNvPr id="3" name="内容占位符 2"/>
          <p:cNvSpPr/>
          <p:nvPr>
            <p:ph idx="1"/>
          </p:nvPr>
        </p:nvSpPr>
        <p:spPr/>
        <p:txBody>
          <a:bodyPr/>
          <a:p>
            <a:r>
              <a:rPr lang="zh-CN" altLang="en-US" sz="2800"/>
              <a:t>之前讲的命令是SMTP</a:t>
            </a:r>
            <a:r>
              <a:rPr lang="zh-CN" altLang="en-US" sz="2800">
                <a:solidFill>
                  <a:srgbClr val="FF0000"/>
                </a:solidFill>
              </a:rPr>
              <a:t>握手协议</a:t>
            </a:r>
            <a:r>
              <a:rPr lang="zh-CN" altLang="en-US" sz="2800"/>
              <a:t>的一部分； 本节中研究的</a:t>
            </a:r>
            <a:r>
              <a:rPr lang="zh-CN" altLang="en-US" sz="2800">
                <a:solidFill>
                  <a:srgbClr val="FF0000"/>
                </a:solidFill>
              </a:rPr>
              <a:t>首部行</a:t>
            </a:r>
            <a:r>
              <a:rPr lang="zh-CN" altLang="en-US" sz="2800"/>
              <a:t>则是邮件报文自身的一部分。一个典型的报文首部看起来如下：</a:t>
            </a:r>
            <a:endParaRPr lang="zh-CN" altLang="en-US" sz="2800"/>
          </a:p>
          <a:p>
            <a:pPr marL="0" indent="0">
              <a:buNone/>
            </a:pPr>
            <a:r>
              <a:rPr lang="en-US" altLang="zh-CN" sz="2140"/>
              <a:t>	</a:t>
            </a:r>
            <a:r>
              <a:rPr lang="zh-CN" altLang="en-US" sz="2000"/>
              <a:t>From：alice e crepes.fr</a:t>
            </a:r>
            <a:endParaRPr lang="zh-CN" altLang="en-US" sz="2000"/>
          </a:p>
          <a:p>
            <a:pPr marL="0" indent="0">
              <a:buNone/>
            </a:pPr>
            <a:r>
              <a:rPr lang="en-US" altLang="zh-CN" sz="2000"/>
              <a:t>	</a:t>
            </a:r>
            <a:r>
              <a:rPr lang="zh-CN" altLang="en-US" sz="2000"/>
              <a:t>To：bob e hamburger.edu</a:t>
            </a:r>
            <a:endParaRPr lang="zh-CN" altLang="en-US" sz="2000"/>
          </a:p>
          <a:p>
            <a:pPr marL="0" indent="0">
              <a:buNone/>
            </a:pPr>
            <a:r>
              <a:rPr lang="en-US" altLang="zh-CN" sz="2000"/>
              <a:t>	</a:t>
            </a:r>
            <a:r>
              <a:rPr lang="zh-CN" altLang="en-US" sz="2000"/>
              <a:t>Subject：Searching for the meaning of life.</a:t>
            </a:r>
            <a:endParaRPr lang="zh-CN" altLang="en-US" sz="2000"/>
          </a:p>
          <a:p>
            <a:endParaRPr lang="zh-CN" altLang="en-US" sz="2800"/>
          </a:p>
          <a:p>
            <a:r>
              <a:rPr lang="zh-CN" altLang="en-US" sz="2800"/>
              <a:t>在报文首部之后， 紧接着一个空白行， 然后是以ACSII格式表示的报文体。</a:t>
            </a:r>
            <a:endParaRPr lang="zh-CN" altLang="en-US" sz="28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2.4.4 邮件访问协议</a:t>
            </a:r>
            <a:endParaRPr sz="4000"/>
          </a:p>
        </p:txBody>
      </p:sp>
      <p:sp>
        <p:nvSpPr>
          <p:cNvPr id="3" name="内容占位符 2"/>
          <p:cNvSpPr/>
          <p:nvPr>
            <p:ph idx="1"/>
          </p:nvPr>
        </p:nvSpPr>
        <p:spPr>
          <a:xfrm>
            <a:off x="457200" y="1461135"/>
            <a:ext cx="8229600" cy="4980940"/>
          </a:xfrm>
        </p:spPr>
        <p:txBody>
          <a:bodyPr/>
          <a:p>
            <a:r>
              <a:rPr lang="zh-CN" altLang="en-US" sz="2400"/>
              <a:t>像Bob这样的接收方，是如何通过运行其本地PC上的用户代理，获得位于他的某个ISP的邮件服务器上的邮件的？</a:t>
            </a:r>
            <a:endParaRPr lang="zh-CN" altLang="en-US" sz="2400"/>
          </a:p>
          <a:p>
            <a:endParaRPr lang="zh-CN" altLang="en-US" sz="2400"/>
          </a:p>
          <a:p>
            <a:r>
              <a:rPr lang="zh-CN" altLang="en-US" sz="2400"/>
              <a:t>Bob代理不能使用SMTP取回报文，因为取报文是一个</a:t>
            </a:r>
            <a:r>
              <a:rPr lang="zh-CN" altLang="en-US" sz="2400">
                <a:solidFill>
                  <a:srgbClr val="FF0000"/>
                </a:solidFill>
              </a:rPr>
              <a:t>拉操作</a:t>
            </a:r>
            <a:r>
              <a:rPr lang="zh-CN" altLang="en-US" sz="2400"/>
              <a:t>，而SMTP协议是一个</a:t>
            </a:r>
            <a:r>
              <a:rPr lang="zh-CN" altLang="en-US" sz="2400">
                <a:solidFill>
                  <a:srgbClr val="FF0000"/>
                </a:solidFill>
              </a:rPr>
              <a:t>推协议</a:t>
            </a:r>
            <a:r>
              <a:rPr lang="zh-CN" altLang="en-US" sz="2400"/>
              <a:t>。</a:t>
            </a:r>
            <a:endParaRPr lang="zh-CN" altLang="en-US" sz="2400"/>
          </a:p>
          <a:p>
            <a:endParaRPr lang="zh-CN" altLang="en-US" sz="2400"/>
          </a:p>
          <a:p>
            <a:r>
              <a:rPr lang="zh-CN" altLang="en-US" sz="2400"/>
              <a:t>通过引入一个特殊的邮件访问协议来解决这个难题， 该协议将Bob邮件服务器上的报文传送给他的本地PC。目前有一些流行的邮件访问协议， 包括</a:t>
            </a:r>
            <a:r>
              <a:rPr lang="zh-CN" altLang="en-US" sz="2400">
                <a:solidFill>
                  <a:srgbClr val="FF0000"/>
                </a:solidFill>
              </a:rPr>
              <a:t>第三版的邮局协议</a:t>
            </a:r>
            <a:r>
              <a:rPr lang="zh-CN" altLang="en-US" sz="2400"/>
              <a:t>(Post Offce Protocol—Version 3，</a:t>
            </a:r>
            <a:r>
              <a:rPr lang="zh-CN" altLang="en-US" sz="2400">
                <a:solidFill>
                  <a:srgbClr val="FF0000"/>
                </a:solidFill>
              </a:rPr>
              <a:t> POP 3</a:t>
            </a:r>
            <a:r>
              <a:rPr lang="zh-CN" altLang="en-US" sz="2400"/>
              <a:t>) 、</a:t>
            </a:r>
            <a:r>
              <a:rPr lang="zh-CN" altLang="en-US" sz="2400">
                <a:solidFill>
                  <a:srgbClr val="FF0000"/>
                </a:solidFill>
              </a:rPr>
              <a:t>因特网邮件访问协议</a:t>
            </a:r>
            <a:r>
              <a:rPr lang="zh-CN" altLang="en-US" sz="2400"/>
              <a:t>(Internet Mail Access Protocol， </a:t>
            </a:r>
            <a:r>
              <a:rPr lang="zh-CN" altLang="en-US" sz="2400">
                <a:solidFill>
                  <a:srgbClr val="FF0000"/>
                </a:solidFill>
              </a:rPr>
              <a:t>IMAP</a:t>
            </a:r>
            <a:r>
              <a:rPr lang="zh-CN" altLang="en-US" sz="2400"/>
              <a:t>)以及</a:t>
            </a:r>
            <a:r>
              <a:rPr lang="zh-CN" altLang="en-US" sz="2400">
                <a:solidFill>
                  <a:srgbClr val="FF0000"/>
                </a:solidFill>
              </a:rPr>
              <a:t>HTTP</a:t>
            </a:r>
            <a:r>
              <a:rPr lang="zh-CN" altLang="en-US" sz="2400"/>
              <a:t>。</a:t>
            </a:r>
            <a:endParaRPr lang="zh-CN" altLang="en-US" sz="24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2.4.4 邮件访问协议</a:t>
            </a:r>
            <a:endParaRPr sz="4000"/>
          </a:p>
        </p:txBody>
      </p:sp>
      <p:sp>
        <p:nvSpPr>
          <p:cNvPr id="3" name="内容占位符 2"/>
          <p:cNvSpPr/>
          <p:nvPr>
            <p:ph idx="1"/>
          </p:nvPr>
        </p:nvSpPr>
        <p:spPr>
          <a:xfrm>
            <a:off x="457200" y="1461135"/>
            <a:ext cx="8229600" cy="4980940"/>
          </a:xfrm>
        </p:spPr>
        <p:txBody>
          <a:bodyPr/>
          <a:p>
            <a:r>
              <a:rPr lang="zh-CN" altLang="en-US" sz="2400"/>
              <a:t>图2-18总结了应用于因特网电子邮件的一些协议：SMTP用来将邮件从发送方的邮件服务器传输到接收方的邮件服务器；</a:t>
            </a:r>
            <a:r>
              <a:rPr lang="zh-CN" altLang="en-US" sz="2400">
                <a:solidFill>
                  <a:srgbClr val="FF0000"/>
                </a:solidFill>
              </a:rPr>
              <a:t> SMTP也用来将邮件从发送方的用户代理传送到发送方的邮件服务器</a:t>
            </a:r>
            <a:r>
              <a:rPr lang="zh-CN" altLang="en-US" sz="2400"/>
              <a:t>。如POP 3这样的邮件访问协议用来将邮件从接收方的邮件服务器传送到接收方的用户代理。</a:t>
            </a:r>
            <a:endParaRPr lang="zh-CN" altLang="en-US" sz="2400"/>
          </a:p>
        </p:txBody>
      </p:sp>
      <p:pic>
        <p:nvPicPr>
          <p:cNvPr id="4" name="图片 3"/>
          <p:cNvPicPr>
            <a:picLocks noChangeAspect="1"/>
          </p:cNvPicPr>
          <p:nvPr/>
        </p:nvPicPr>
        <p:blipFill>
          <a:blip r:embed="rId1"/>
          <a:stretch>
            <a:fillRect/>
          </a:stretch>
        </p:blipFill>
        <p:spPr>
          <a:xfrm>
            <a:off x="876300" y="3716655"/>
            <a:ext cx="7534275" cy="200025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1.POP 3</a:t>
            </a:r>
            <a:endParaRPr sz="4000"/>
          </a:p>
        </p:txBody>
      </p:sp>
      <p:sp>
        <p:nvSpPr>
          <p:cNvPr id="3" name="内容占位符 2"/>
          <p:cNvSpPr/>
          <p:nvPr>
            <p:ph idx="1"/>
          </p:nvPr>
        </p:nvSpPr>
        <p:spPr>
          <a:xfrm>
            <a:off x="457200" y="1461135"/>
            <a:ext cx="8229600" cy="4980940"/>
          </a:xfrm>
        </p:spPr>
        <p:txBody>
          <a:bodyPr/>
          <a:p>
            <a:r>
              <a:rPr lang="zh-CN" altLang="en-US" sz="2800"/>
              <a:t>POP 3是一个</a:t>
            </a:r>
            <a:r>
              <a:rPr lang="zh-CN" altLang="en-US" sz="2800">
                <a:solidFill>
                  <a:srgbClr val="FF0000"/>
                </a:solidFill>
              </a:rPr>
              <a:t>极为简单</a:t>
            </a:r>
            <a:r>
              <a:rPr lang="zh-CN" altLang="en-US" sz="2800"/>
              <a:t>的邮件访问协议，因为该协议非常简单，故其</a:t>
            </a:r>
            <a:r>
              <a:rPr lang="zh-CN" altLang="en-US" sz="2800">
                <a:solidFill>
                  <a:srgbClr val="FF0000"/>
                </a:solidFill>
              </a:rPr>
              <a:t>功能相当有限</a:t>
            </a:r>
            <a:r>
              <a:rPr lang="zh-CN" altLang="en-US" sz="2800"/>
              <a:t>。当用户代理(客户)打开了一个到邮件服务器(服务器) 端口110上的TCP连接后， POP 3就开始工作了。随着建立TCP连接， POP 3按照</a:t>
            </a:r>
            <a:r>
              <a:rPr lang="zh-CN" altLang="en-US" sz="2800">
                <a:solidFill>
                  <a:srgbClr val="FF0000"/>
                </a:solidFill>
              </a:rPr>
              <a:t>三个阶段</a:t>
            </a:r>
            <a:r>
              <a:rPr lang="zh-CN" altLang="en-US" sz="2800"/>
              <a:t>进行工作：</a:t>
            </a:r>
            <a:r>
              <a:rPr lang="zh-CN" altLang="en-US" sz="2800">
                <a:solidFill>
                  <a:srgbClr val="FF0000"/>
                </a:solidFill>
              </a:rPr>
              <a:t>特许</a:t>
            </a:r>
            <a:r>
              <a:rPr lang="zh-CN" altLang="en-US" sz="2800"/>
              <a:t>(authorization) 、</a:t>
            </a:r>
            <a:r>
              <a:rPr lang="zh-CN" altLang="en-US" sz="2800">
                <a:solidFill>
                  <a:srgbClr val="FF0000"/>
                </a:solidFill>
              </a:rPr>
              <a:t>事务处理</a:t>
            </a:r>
            <a:r>
              <a:rPr lang="zh-CN" altLang="en-US" sz="2800"/>
              <a:t>以及</a:t>
            </a:r>
            <a:r>
              <a:rPr lang="zh-CN" altLang="en-US" sz="2800">
                <a:solidFill>
                  <a:srgbClr val="FF0000"/>
                </a:solidFill>
              </a:rPr>
              <a:t>更新</a:t>
            </a:r>
            <a:r>
              <a:rPr lang="zh-CN" altLang="en-US" sz="2800"/>
              <a:t>。</a:t>
            </a:r>
            <a:endParaRPr lang="zh-CN" altLang="en-US" sz="2800"/>
          </a:p>
          <a:p>
            <a:endParaRPr lang="zh-CN" altLang="en-US" sz="2800"/>
          </a:p>
          <a:p>
            <a:endParaRPr lang="zh-CN" altLang="en-US" sz="280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1.POP 3</a:t>
            </a:r>
            <a:endParaRPr sz="4000"/>
          </a:p>
        </p:txBody>
      </p:sp>
      <p:sp>
        <p:nvSpPr>
          <p:cNvPr id="3" name="内容占位符 2"/>
          <p:cNvSpPr/>
          <p:nvPr>
            <p:ph idx="1"/>
          </p:nvPr>
        </p:nvSpPr>
        <p:spPr>
          <a:xfrm>
            <a:off x="457200" y="1461135"/>
            <a:ext cx="8229600" cy="4980940"/>
          </a:xfrm>
        </p:spPr>
        <p:txBody>
          <a:bodyPr/>
          <a:p>
            <a:r>
              <a:rPr lang="zh-CN" altLang="en-US" sz="2400"/>
              <a:t>在第一个阶段即</a:t>
            </a:r>
            <a:r>
              <a:rPr lang="zh-CN" altLang="en-US" sz="2400">
                <a:solidFill>
                  <a:srgbClr val="FF0000"/>
                </a:solidFill>
              </a:rPr>
              <a:t>特许阶段</a:t>
            </a:r>
            <a:r>
              <a:rPr lang="zh-CN" altLang="en-US" sz="2400"/>
              <a:t>，用户代理发送(以明文形式)用户名和口令以鉴别用户。</a:t>
            </a:r>
            <a:endParaRPr lang="zh-CN" altLang="en-US" sz="2400"/>
          </a:p>
          <a:p>
            <a:endParaRPr lang="zh-CN" altLang="en-US" sz="2400"/>
          </a:p>
          <a:p>
            <a:r>
              <a:rPr lang="zh-CN" altLang="en-US" sz="2400"/>
              <a:t>在第二个阶段即</a:t>
            </a:r>
            <a:r>
              <a:rPr lang="zh-CN" altLang="en-US" sz="2400">
                <a:solidFill>
                  <a:srgbClr val="FF0000"/>
                </a:solidFill>
              </a:rPr>
              <a:t>事务处理阶段</a:t>
            </a:r>
            <a:r>
              <a:rPr lang="zh-CN" altLang="en-US" sz="2400"/>
              <a:t>，用户代理取回报文；同时在这个阶段用户代理还能进行如下操作，对报文做</a:t>
            </a:r>
            <a:r>
              <a:rPr lang="zh-CN" altLang="en-US" sz="2400">
                <a:solidFill>
                  <a:srgbClr val="FF0000"/>
                </a:solidFill>
              </a:rPr>
              <a:t>删除标记</a:t>
            </a:r>
            <a:r>
              <a:rPr lang="zh-CN" altLang="en-US" sz="2400"/>
              <a:t>，取消报文删除标记，以及</a:t>
            </a:r>
            <a:r>
              <a:rPr lang="zh-CN" altLang="en-US" sz="2400">
                <a:solidFill>
                  <a:srgbClr val="FF0000"/>
                </a:solidFill>
              </a:rPr>
              <a:t>获取邮件的统计信息</a:t>
            </a:r>
            <a:r>
              <a:rPr lang="zh-CN" altLang="en-US" sz="2400"/>
              <a:t>。</a:t>
            </a:r>
            <a:endParaRPr lang="zh-CN" altLang="en-US" sz="2400"/>
          </a:p>
          <a:p>
            <a:endParaRPr lang="zh-CN" altLang="en-US" sz="2400"/>
          </a:p>
          <a:p>
            <a:r>
              <a:rPr lang="zh-CN" altLang="en-US" sz="2400"/>
              <a:t>在第三个阶段即</a:t>
            </a:r>
            <a:r>
              <a:rPr lang="zh-CN" altLang="en-US" sz="2400">
                <a:solidFill>
                  <a:srgbClr val="FF0000"/>
                </a:solidFill>
              </a:rPr>
              <a:t>更新阶段</a:t>
            </a:r>
            <a:r>
              <a:rPr lang="zh-CN" altLang="en-US" sz="2400"/>
              <a:t>， 它出现在客户发出了quit命令之后， 目的是结束该POP 3会话时， 该邮件服务器删除那些被标记为删除的报文。</a:t>
            </a:r>
            <a:endParaRPr lang="zh-CN" altLang="en-US" sz="240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1.POP 3</a:t>
            </a:r>
            <a:endParaRPr sz="4000"/>
          </a:p>
        </p:txBody>
      </p:sp>
      <p:sp>
        <p:nvSpPr>
          <p:cNvPr id="3" name="内容占位符 2"/>
          <p:cNvSpPr/>
          <p:nvPr>
            <p:ph idx="1"/>
          </p:nvPr>
        </p:nvSpPr>
        <p:spPr>
          <a:xfrm>
            <a:off x="457200" y="1461135"/>
            <a:ext cx="8229600" cy="4980940"/>
          </a:xfrm>
        </p:spPr>
        <p:txBody>
          <a:bodyPr/>
          <a:p>
            <a:r>
              <a:rPr lang="zh-CN" altLang="en-US" sz="2800"/>
              <a:t>在POP 3的事务处理过程中， 用户代理发出一些命令， 服务器对每个命令做出回答。</a:t>
            </a:r>
            <a:endParaRPr lang="zh-CN" altLang="en-US" sz="2800"/>
          </a:p>
          <a:p>
            <a:endParaRPr lang="zh-CN" altLang="en-US" sz="2800"/>
          </a:p>
          <a:p>
            <a:r>
              <a:rPr lang="zh-CN" altLang="en-US" sz="2800">
                <a:solidFill>
                  <a:srgbClr val="FF0000"/>
                </a:solidFill>
              </a:rPr>
              <a:t>回答</a:t>
            </a:r>
            <a:r>
              <a:rPr lang="zh-CN" altLang="en-US" sz="2800"/>
              <a:t>可能有两种：</a:t>
            </a:r>
            <a:r>
              <a:rPr lang="zh-CN" altLang="en-US" sz="2800">
                <a:solidFill>
                  <a:srgbClr val="FF0000"/>
                </a:solidFill>
              </a:rPr>
              <a:t>+OK</a:t>
            </a:r>
            <a:r>
              <a:rPr lang="zh-CN" altLang="en-US" sz="2800"/>
              <a:t>(有时后面还跟有服务器到客户的数据)，被服务器用来指示前面的命令是正常的； </a:t>
            </a:r>
            <a:r>
              <a:rPr lang="zh-CN" altLang="en-US" sz="2800">
                <a:solidFill>
                  <a:srgbClr val="FF0000"/>
                </a:solidFill>
              </a:rPr>
              <a:t>-ERR</a:t>
            </a:r>
            <a:r>
              <a:rPr lang="zh-CN" altLang="en-US" sz="2800"/>
              <a:t>， 被服务器用来指示前面的命令出现了某些差错。</a:t>
            </a:r>
            <a:endParaRPr lang="zh-CN" altLang="en-US" sz="2800"/>
          </a:p>
          <a:p>
            <a:endParaRPr lang="zh-CN" altLang="en-US" sz="2800"/>
          </a:p>
          <a:p>
            <a:r>
              <a:rPr lang="zh-CN" altLang="en-US" sz="2800"/>
              <a:t>特许阶段有两个主要的命令：</a:t>
            </a:r>
            <a:r>
              <a:rPr lang="zh-CN" altLang="en-US" sz="2800">
                <a:solidFill>
                  <a:srgbClr val="FF0000"/>
                </a:solidFill>
              </a:rPr>
              <a:t>user和pass</a:t>
            </a:r>
            <a:r>
              <a:rPr lang="zh-CN" altLang="en-US" sz="2800"/>
              <a:t>。</a:t>
            </a:r>
            <a:endParaRPr lang="zh-CN" altLang="en-US" sz="2800"/>
          </a:p>
          <a:p>
            <a:endParaRPr lang="zh-CN" altLang="en-US" sz="280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1.POP 3</a:t>
            </a:r>
            <a:endParaRPr sz="4000"/>
          </a:p>
        </p:txBody>
      </p:sp>
      <p:sp>
        <p:nvSpPr>
          <p:cNvPr id="3" name="内容占位符 2"/>
          <p:cNvSpPr/>
          <p:nvPr>
            <p:ph idx="1"/>
          </p:nvPr>
        </p:nvSpPr>
        <p:spPr>
          <a:xfrm>
            <a:off x="457200" y="1461135"/>
            <a:ext cx="8229600" cy="4980940"/>
          </a:xfrm>
        </p:spPr>
        <p:txBody>
          <a:bodyPr/>
          <a:p>
            <a:r>
              <a:rPr lang="zh-CN" altLang="en-US" sz="2400"/>
              <a:t>为了举例说明这两个命令， 我们建议你直接用Telnet登录到POP 3服务器的110端口， 然后发出这两个命令。假设邮件服务器的名字为mailServer， 那么你将看到类似的过程：</a:t>
            </a:r>
            <a:endParaRPr lang="zh-CN" altLang="en-US" sz="2400"/>
          </a:p>
          <a:p>
            <a:pPr marL="457200" lvl="1" indent="0">
              <a:buNone/>
            </a:pPr>
            <a:r>
              <a:rPr lang="en-US" altLang="zh-CN" sz="2100"/>
              <a:t>	</a:t>
            </a:r>
            <a:r>
              <a:rPr lang="zh-CN" altLang="en-US" sz="2100"/>
              <a:t>telnet mailServer 110</a:t>
            </a:r>
            <a:endParaRPr lang="zh-CN" altLang="en-US" sz="2100"/>
          </a:p>
          <a:p>
            <a:pPr marL="457200" lvl="1" indent="0">
              <a:buNone/>
            </a:pPr>
            <a:r>
              <a:rPr lang="en-US" altLang="zh-CN" sz="2100"/>
              <a:t>	</a:t>
            </a:r>
            <a:r>
              <a:rPr lang="zh-CN" altLang="en-US" sz="2100"/>
              <a:t>+OK</a:t>
            </a:r>
            <a:r>
              <a:rPr lang="en-US" altLang="zh-CN" sz="2100"/>
              <a:t> </a:t>
            </a:r>
            <a:r>
              <a:rPr lang="zh-CN" altLang="en-US" sz="2100"/>
              <a:t>POP 3 server ready</a:t>
            </a:r>
            <a:endParaRPr lang="zh-CN" altLang="en-US" sz="2100"/>
          </a:p>
          <a:p>
            <a:pPr marL="457200" lvl="1" indent="0">
              <a:buNone/>
            </a:pPr>
            <a:r>
              <a:rPr lang="en-US" altLang="zh-CN" sz="2100"/>
              <a:t>	</a:t>
            </a:r>
            <a:r>
              <a:rPr lang="zh-CN" altLang="en-US" sz="2100"/>
              <a:t>user bob</a:t>
            </a:r>
            <a:endParaRPr lang="zh-CN" altLang="en-US" sz="2100"/>
          </a:p>
          <a:p>
            <a:pPr marL="457200" lvl="1" indent="0">
              <a:buNone/>
            </a:pPr>
            <a:r>
              <a:rPr lang="en-US" altLang="zh-CN" sz="2100"/>
              <a:t>	</a:t>
            </a:r>
            <a:r>
              <a:rPr lang="zh-CN" altLang="en-US" sz="2100"/>
              <a:t>+OK</a:t>
            </a:r>
            <a:endParaRPr lang="zh-CN" altLang="en-US" sz="2100"/>
          </a:p>
          <a:p>
            <a:pPr marL="457200" lvl="1" indent="0">
              <a:buNone/>
            </a:pPr>
            <a:r>
              <a:rPr lang="en-US" altLang="zh-CN" sz="2100"/>
              <a:t>	</a:t>
            </a:r>
            <a:r>
              <a:rPr lang="zh-CN" altLang="en-US" sz="2100"/>
              <a:t>pass hungry</a:t>
            </a:r>
            <a:endParaRPr lang="zh-CN" altLang="en-US" sz="2100"/>
          </a:p>
          <a:p>
            <a:pPr marL="457200" lvl="1" indent="0">
              <a:buNone/>
            </a:pPr>
            <a:r>
              <a:rPr lang="en-US" altLang="zh-CN" sz="2100"/>
              <a:t>	</a:t>
            </a:r>
            <a:r>
              <a:rPr lang="zh-CN" altLang="en-US" sz="2100"/>
              <a:t>+OK user successfully logged on</a:t>
            </a:r>
            <a:endParaRPr lang="zh-CN" altLang="en-US" sz="2100"/>
          </a:p>
          <a:p>
            <a:pPr marL="457200" lvl="1" indent="0">
              <a:buNone/>
            </a:pPr>
            <a:endParaRPr lang="zh-CN" altLang="en-US" sz="2400"/>
          </a:p>
          <a:p>
            <a:pPr marL="0" indent="0">
              <a:buNone/>
            </a:pPr>
            <a:r>
              <a:rPr lang="en-US" altLang="zh-CN" sz="2400"/>
              <a:t>	</a:t>
            </a:r>
            <a:r>
              <a:rPr lang="zh-CN" altLang="en-US" sz="2400"/>
              <a:t>如果你的命令拼写错了， 该POP 3服务器将返回一个</a:t>
            </a:r>
            <a:r>
              <a:rPr lang="zh-CN" altLang="en-US" sz="2400">
                <a:solidFill>
                  <a:srgbClr val="FF0000"/>
                </a:solidFill>
              </a:rPr>
              <a:t>-ERR报文</a:t>
            </a:r>
            <a:r>
              <a:rPr lang="zh-CN" altLang="en-US" sz="2400"/>
              <a:t>。</a:t>
            </a:r>
            <a:endParaRPr lang="zh-CN" altLang="en-US" sz="24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1.POP 3</a:t>
            </a:r>
            <a:endParaRPr sz="4000"/>
          </a:p>
        </p:txBody>
      </p:sp>
      <p:sp>
        <p:nvSpPr>
          <p:cNvPr id="3" name="内容占位符 2"/>
          <p:cNvSpPr/>
          <p:nvPr>
            <p:ph idx="1"/>
          </p:nvPr>
        </p:nvSpPr>
        <p:spPr>
          <a:xfrm>
            <a:off x="457200" y="1461135"/>
            <a:ext cx="8229600" cy="4980940"/>
          </a:xfrm>
        </p:spPr>
        <p:txBody>
          <a:bodyPr/>
          <a:p>
            <a:r>
              <a:rPr lang="zh-CN" altLang="en-US" sz="2800"/>
              <a:t>现在我们来看一下</a:t>
            </a:r>
            <a:r>
              <a:rPr lang="zh-CN" altLang="en-US" sz="2800">
                <a:solidFill>
                  <a:srgbClr val="FF0000"/>
                </a:solidFill>
              </a:rPr>
              <a:t>事务处理过程</a:t>
            </a:r>
            <a:r>
              <a:rPr lang="zh-CN" altLang="en-US" sz="2800"/>
              <a:t>。使用POP 3的用户代理通常被用户配置为“</a:t>
            </a:r>
            <a:r>
              <a:rPr lang="zh-CN" altLang="en-US" sz="2800">
                <a:solidFill>
                  <a:srgbClr val="FF0000"/>
                </a:solidFill>
              </a:rPr>
              <a:t>下载并删除</a:t>
            </a:r>
            <a:r>
              <a:rPr lang="zh-CN" altLang="en-US" sz="2800"/>
              <a:t>”或者“</a:t>
            </a:r>
            <a:r>
              <a:rPr lang="zh-CN" altLang="en-US" sz="2800">
                <a:solidFill>
                  <a:srgbClr val="FF0000"/>
                </a:solidFill>
              </a:rPr>
              <a:t>下载并保留</a:t>
            </a:r>
            <a:r>
              <a:rPr lang="zh-CN" altLang="en-US" sz="2800"/>
              <a:t>”方式。</a:t>
            </a:r>
            <a:endParaRPr lang="zh-CN" altLang="en-US" sz="2800"/>
          </a:p>
          <a:p>
            <a:endParaRPr lang="zh-CN" altLang="en-US" sz="2800"/>
          </a:p>
          <a:p>
            <a:r>
              <a:rPr lang="zh-CN" altLang="en-US" sz="2800"/>
              <a:t>POP 3用户代理发出的命令序列取决于用户代理程序被配置为这两种工作方式的哪一种。使用下载并删除方式， 用户代理发出list、retr和dele命令。</a:t>
            </a:r>
            <a:endParaRPr lang="zh-CN" altLang="en-US" sz="2800"/>
          </a:p>
          <a:p>
            <a:endParaRPr lang="zh-CN" altLang="en-US" sz="2400"/>
          </a:p>
          <a:p>
            <a:pPr marL="0" indent="0">
              <a:buNone/>
            </a:pPr>
            <a:endParaRPr lang="zh-CN" altLang="en-US" sz="24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1.POP 3</a:t>
            </a:r>
            <a:endParaRPr sz="4000"/>
          </a:p>
        </p:txBody>
      </p:sp>
      <p:sp>
        <p:nvSpPr>
          <p:cNvPr id="3" name="内容占位符 2"/>
          <p:cNvSpPr/>
          <p:nvPr>
            <p:ph idx="1"/>
          </p:nvPr>
        </p:nvSpPr>
        <p:spPr>
          <a:xfrm>
            <a:off x="457200" y="1461135"/>
            <a:ext cx="8229600" cy="4980940"/>
          </a:xfrm>
        </p:spPr>
        <p:txBody>
          <a:bodyPr/>
          <a:p>
            <a:r>
              <a:rPr lang="zh-CN" altLang="en-US" sz="2400"/>
              <a:t>举例来说，假设用户在他(她)的邮箱里有两个报文。在下面的对话中，</a:t>
            </a:r>
            <a:r>
              <a:rPr lang="zh-CN" altLang="en-US" sz="2400">
                <a:solidFill>
                  <a:srgbClr val="FF0000"/>
                </a:solidFill>
              </a:rPr>
              <a:t>C：</a:t>
            </a:r>
            <a:r>
              <a:rPr lang="zh-CN" altLang="en-US" sz="2400"/>
              <a:t>(代表客户) 是用户代理，</a:t>
            </a:r>
            <a:r>
              <a:rPr lang="zh-CN" altLang="en-US" sz="2400">
                <a:solidFill>
                  <a:srgbClr val="FF0000"/>
                </a:solidFill>
              </a:rPr>
              <a:t>S：</a:t>
            </a:r>
            <a:r>
              <a:rPr lang="zh-CN" altLang="en-US" sz="2400"/>
              <a:t>(代表服务器)是邮件服务器。事务处理过程将类似于如下过程：</a:t>
            </a:r>
            <a:endParaRPr lang="zh-CN" altLang="en-US" sz="2400"/>
          </a:p>
        </p:txBody>
      </p:sp>
      <p:pic>
        <p:nvPicPr>
          <p:cNvPr id="4" name="图片 3"/>
          <p:cNvPicPr>
            <a:picLocks noChangeAspect="1"/>
          </p:cNvPicPr>
          <p:nvPr/>
        </p:nvPicPr>
        <p:blipFill>
          <a:blip r:embed="rId1"/>
          <a:stretch>
            <a:fillRect/>
          </a:stretch>
        </p:blipFill>
        <p:spPr>
          <a:xfrm>
            <a:off x="3088005" y="2637155"/>
            <a:ext cx="4488815" cy="40652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1.2 网络边缘</a:t>
            </a:r>
            <a:endParaRPr lang="zh-CN" altLang="en-US"/>
          </a:p>
        </p:txBody>
      </p:sp>
      <p:sp>
        <p:nvSpPr>
          <p:cNvPr id="3" name="内容占位符 2"/>
          <p:cNvSpPr/>
          <p:nvPr>
            <p:ph idx="1"/>
          </p:nvPr>
        </p:nvSpPr>
        <p:spPr>
          <a:xfrm>
            <a:off x="457200" y="1417955"/>
            <a:ext cx="8229600" cy="5282565"/>
          </a:xfrm>
        </p:spPr>
        <p:txBody>
          <a:bodyPr/>
          <a:p>
            <a:r>
              <a:rPr lang="zh-CN" altLang="en-US" sz="2800"/>
              <a:t>从外围端设备到网络中心。</a:t>
            </a:r>
            <a:endParaRPr lang="zh-CN" altLang="en-US" sz="2800"/>
          </a:p>
          <a:p>
            <a:endParaRPr lang="zh-CN" altLang="en-US" sz="2800"/>
          </a:p>
          <a:p>
            <a:r>
              <a:rPr lang="zh-CN" altLang="en-US" sz="2800"/>
              <a:t>通常把与因特网相连的计算机和其他设备称为端系统。因为它们位于因特网的边缘，故而被称为</a:t>
            </a:r>
            <a:r>
              <a:rPr lang="zh-CN" altLang="en-US" sz="2800">
                <a:solidFill>
                  <a:srgbClr val="FF0000"/>
                </a:solidFill>
              </a:rPr>
              <a:t>端系统</a:t>
            </a:r>
            <a:r>
              <a:rPr lang="zh-CN" altLang="en-US" sz="2800"/>
              <a:t>。</a:t>
            </a:r>
            <a:endParaRPr lang="zh-CN" altLang="en-US" sz="2800"/>
          </a:p>
          <a:p>
            <a:endParaRPr lang="zh-CN" altLang="en-US" sz="2800"/>
          </a:p>
          <a:p>
            <a:r>
              <a:rPr lang="zh-CN" altLang="en-US" sz="2800"/>
              <a:t>因特网的端系统包括了桌面计算机(例如， 桌面PC、Mac和Linux盒) 、服务器(例如， Web和电子邮件服务器)和移动计算机(例如，便携机、智能手机和平板电脑)。此外，越来越多的</a:t>
            </a:r>
            <a:r>
              <a:rPr lang="zh-CN" altLang="en-US" sz="2800">
                <a:solidFill>
                  <a:srgbClr val="FF0000"/>
                </a:solidFill>
              </a:rPr>
              <a:t>非传统设备</a:t>
            </a:r>
            <a:r>
              <a:rPr lang="zh-CN" altLang="en-US" sz="2800"/>
              <a:t>正被作为端系统与因特网相连。</a:t>
            </a:r>
            <a:endParaRPr lang="zh-CN" altLang="en-US" sz="2800"/>
          </a:p>
          <a:p>
            <a:endParaRPr lang="zh-CN" altLang="en-US" sz="280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1.POP 3</a:t>
            </a:r>
            <a:endParaRPr sz="4000"/>
          </a:p>
        </p:txBody>
      </p:sp>
      <p:sp>
        <p:nvSpPr>
          <p:cNvPr id="3" name="内容占位符 2"/>
          <p:cNvSpPr/>
          <p:nvPr>
            <p:ph idx="1"/>
          </p:nvPr>
        </p:nvSpPr>
        <p:spPr>
          <a:xfrm>
            <a:off x="457200" y="1461135"/>
            <a:ext cx="8229600" cy="4980940"/>
          </a:xfrm>
        </p:spPr>
        <p:txBody>
          <a:bodyPr/>
          <a:p>
            <a:r>
              <a:rPr lang="zh-CN" altLang="en-US" sz="2800"/>
              <a:t>用户代理首先请求邮件服务器列出所有存储的报文的长度。接着用户代理从邮件服务器</a:t>
            </a:r>
            <a:r>
              <a:rPr lang="zh-CN" altLang="en-US" sz="2800">
                <a:solidFill>
                  <a:srgbClr val="FF0000"/>
                </a:solidFill>
              </a:rPr>
              <a:t>取回并删除</a:t>
            </a:r>
            <a:r>
              <a:rPr lang="zh-CN" altLang="en-US" sz="2800"/>
              <a:t>每封邮件。</a:t>
            </a:r>
            <a:endParaRPr lang="zh-CN" altLang="en-US" sz="2800"/>
          </a:p>
          <a:p>
            <a:endParaRPr lang="zh-CN" altLang="en-US" sz="2800"/>
          </a:p>
          <a:p>
            <a:r>
              <a:rPr lang="zh-CN" altLang="en-US" sz="2800"/>
              <a:t>注意在特许阶段以后， 用户代理仅使用四个命令：list、retr、dele和quit。</a:t>
            </a:r>
            <a:endParaRPr lang="zh-CN" altLang="en-US" sz="2800"/>
          </a:p>
          <a:p>
            <a:endParaRPr lang="zh-CN" altLang="en-US" sz="2800"/>
          </a:p>
          <a:p>
            <a:r>
              <a:rPr lang="zh-CN" altLang="en-US" sz="2800"/>
              <a:t>在处理quit命令后， POP 3服务器进入更新阶段，从用户的邮箱中删除邮件1和2。</a:t>
            </a:r>
            <a:endParaRPr lang="zh-CN" altLang="en-US" sz="28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1.POP 3</a:t>
            </a:r>
            <a:endParaRPr sz="4000"/>
          </a:p>
        </p:txBody>
      </p:sp>
      <p:sp>
        <p:nvSpPr>
          <p:cNvPr id="3" name="内容占位符 2"/>
          <p:cNvSpPr/>
          <p:nvPr>
            <p:ph idx="1"/>
          </p:nvPr>
        </p:nvSpPr>
        <p:spPr>
          <a:xfrm>
            <a:off x="457200" y="1461135"/>
            <a:ext cx="8229600" cy="4980940"/>
          </a:xfrm>
        </p:spPr>
        <p:txBody>
          <a:bodyPr/>
          <a:p>
            <a:r>
              <a:rPr lang="zh-CN" altLang="en-US" sz="2800"/>
              <a:t>使用下载并删除方式存在的问题是， 邮件接收方Bob可能是移动的， 可能希望从多个不同的机器访问他的邮件报文，如从办公室的PC、家里的PC或他的便携机来访问邮件。</a:t>
            </a:r>
            <a:endParaRPr lang="zh-CN" altLang="en-US" sz="2800"/>
          </a:p>
          <a:p>
            <a:endParaRPr lang="zh-CN" altLang="en-US" sz="2800"/>
          </a:p>
          <a:p>
            <a:r>
              <a:rPr lang="zh-CN" altLang="en-US" sz="2800">
                <a:solidFill>
                  <a:srgbClr val="FF0000"/>
                </a:solidFill>
              </a:rPr>
              <a:t>下载并删除方式</a:t>
            </a:r>
            <a:r>
              <a:rPr lang="zh-CN" altLang="en-US" sz="2800"/>
              <a:t>将对Bob的邮件报文根据这3台机器进行划分， 特别是如果Bob最先是在他办公室的PC上收取了一条邮件，那么晚上当他在家里时，通过他的便携机将</a:t>
            </a:r>
            <a:r>
              <a:rPr lang="zh-CN" altLang="en-US" sz="2800">
                <a:solidFill>
                  <a:srgbClr val="FF0000"/>
                </a:solidFill>
              </a:rPr>
              <a:t>不能再收取</a:t>
            </a:r>
            <a:r>
              <a:rPr lang="zh-CN" altLang="en-US" sz="2800"/>
              <a:t>该邮件。</a:t>
            </a:r>
            <a:endParaRPr lang="zh-CN" altLang="en-US" sz="28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1.POP 3</a:t>
            </a:r>
            <a:endParaRPr sz="4000"/>
          </a:p>
        </p:txBody>
      </p:sp>
      <p:sp>
        <p:nvSpPr>
          <p:cNvPr id="3" name="内容占位符 2"/>
          <p:cNvSpPr/>
          <p:nvPr>
            <p:ph idx="1"/>
          </p:nvPr>
        </p:nvSpPr>
        <p:spPr>
          <a:xfrm>
            <a:off x="457200" y="1461135"/>
            <a:ext cx="8229600" cy="4980940"/>
          </a:xfrm>
        </p:spPr>
        <p:txBody>
          <a:bodyPr/>
          <a:p>
            <a:r>
              <a:rPr lang="zh-CN" altLang="en-US" sz="2800"/>
              <a:t>使用</a:t>
            </a:r>
            <a:r>
              <a:rPr lang="zh-CN" altLang="en-US" sz="2800">
                <a:solidFill>
                  <a:srgbClr val="FF0000"/>
                </a:solidFill>
              </a:rPr>
              <a:t>下载并保留</a:t>
            </a:r>
            <a:r>
              <a:rPr lang="zh-CN" altLang="en-US" sz="2800"/>
              <a:t>方式，用户代理下载某邮件后，该邮件仍保留在邮件服务器上。这时， Bob就能通过不同的机器重新读取这些邮件； 他能在工作时收取一封报文， 而在工作回家后再次访问它。</a:t>
            </a:r>
            <a:endParaRPr lang="zh-CN" altLang="en-US" sz="2800"/>
          </a:p>
          <a:p>
            <a:endParaRPr lang="zh-CN" altLang="en-US" sz="2800"/>
          </a:p>
          <a:p>
            <a:r>
              <a:rPr lang="zh-CN" altLang="en-US" sz="2800"/>
              <a:t>在用户代理与邮件服务器之间的POP 3会话期间， 该POP 3服务器保留了一些状态信息； 特别是记录了哪些用户报文被标记为删除了。然而， POP 3服务器并不在POP 3会话过程中携带状态信息。会话中不包括状态信息大大简化了POP 3服务的实现。</a:t>
            </a:r>
            <a:endParaRPr lang="zh-CN" altLang="en-US" sz="28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2.IMAP</a:t>
            </a:r>
            <a:endParaRPr sz="4000"/>
          </a:p>
        </p:txBody>
      </p:sp>
      <p:sp>
        <p:nvSpPr>
          <p:cNvPr id="3" name="内容占位符 2"/>
          <p:cNvSpPr/>
          <p:nvPr>
            <p:ph idx="1"/>
          </p:nvPr>
        </p:nvSpPr>
        <p:spPr>
          <a:xfrm>
            <a:off x="457200" y="1461135"/>
            <a:ext cx="8229600" cy="4980940"/>
          </a:xfrm>
        </p:spPr>
        <p:txBody>
          <a:bodyPr/>
          <a:p>
            <a:r>
              <a:rPr lang="zh-CN" altLang="en-US" sz="2400"/>
              <a:t>使用POP 3访问时， 一旦Bob将邮件下载到本地主机后， 他就能建立邮件文件夹， 并将下载的邮件放入该文件夹中。然后Bob可以删除报文， 在文件夹之间移动报文， 并查询报文(通过发送方的名字或报文主题)。但是这种文件夹和报文存放在本地主机上的方式，</a:t>
            </a:r>
            <a:r>
              <a:rPr lang="zh-CN" altLang="en-US" sz="2400">
                <a:solidFill>
                  <a:srgbClr val="FF0000"/>
                </a:solidFill>
              </a:rPr>
              <a:t>会给移动用户带来问题</a:t>
            </a:r>
            <a:r>
              <a:rPr lang="zh-CN" altLang="en-US" sz="2400"/>
              <a:t>，因为他更喜欢使用一个在远程服务器上的层次文件夹，这样他可以从任何一台机器上对所有报文进行访问。</a:t>
            </a:r>
            <a:endParaRPr lang="zh-CN" altLang="en-US" sz="2400"/>
          </a:p>
          <a:p>
            <a:r>
              <a:rPr lang="zh-CN" altLang="en-US" sz="2400"/>
              <a:t>POP 3不可能做到这一点， POP 3协议没有给用户提供任何创建远程文件夹并为报文指派文件夹的方法。应为了解决这个或其他一些问题， </a:t>
            </a:r>
            <a:r>
              <a:rPr lang="zh-CN" altLang="en-US" sz="2400">
                <a:solidFill>
                  <a:srgbClr val="FF0000"/>
                </a:solidFill>
              </a:rPr>
              <a:t>因特网邮件访问协议(IMAP)</a:t>
            </a:r>
            <a:r>
              <a:rPr lang="zh-CN" altLang="en-US" sz="2400"/>
              <a:t>运而生。和POP 3一样， </a:t>
            </a:r>
            <a:r>
              <a:rPr lang="zh-CN" altLang="en-US" sz="2400">
                <a:solidFill>
                  <a:srgbClr val="FF0000"/>
                </a:solidFill>
              </a:rPr>
              <a:t>IMAP是一个邮件访问协议</a:t>
            </a:r>
            <a:r>
              <a:rPr lang="zh-CN" altLang="en-US" sz="2400"/>
              <a:t>， 但是它比POP 3具有更多的特色， 不过也</a:t>
            </a:r>
            <a:r>
              <a:rPr lang="zh-CN" altLang="en-US" sz="2400">
                <a:solidFill>
                  <a:srgbClr val="FF0000"/>
                </a:solidFill>
              </a:rPr>
              <a:t>比POP 3复杂</a:t>
            </a:r>
            <a:r>
              <a:rPr lang="zh-CN" altLang="en-US" sz="2400"/>
              <a:t>得多。(因此客户和服务器端的实现也都复杂得多。)</a:t>
            </a:r>
            <a:endParaRPr lang="zh-CN" altLang="en-US" sz="24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2.IMAP</a:t>
            </a:r>
            <a:endParaRPr sz="4000"/>
          </a:p>
        </p:txBody>
      </p:sp>
      <p:sp>
        <p:nvSpPr>
          <p:cNvPr id="3" name="内容占位符 2"/>
          <p:cNvSpPr/>
          <p:nvPr>
            <p:ph idx="1"/>
          </p:nvPr>
        </p:nvSpPr>
        <p:spPr>
          <a:xfrm>
            <a:off x="457200" y="1461135"/>
            <a:ext cx="8229600" cy="4980940"/>
          </a:xfrm>
        </p:spPr>
        <p:txBody>
          <a:bodyPr/>
          <a:p>
            <a:r>
              <a:rPr lang="en-US" altLang="zh-CN" sz="2400"/>
              <a:t>I</a:t>
            </a:r>
            <a:r>
              <a:rPr lang="zh-CN" altLang="en-US" sz="2400"/>
              <a:t>MAP服务器把每个报文与一个文件夹联系起来； 当报文第一次到达服务器时， 它与收件人的INBOX文件夹相关联。收件人则能够把邮件移到一个新的、用户创建的文件夹中， 阅读邮件， 删除邮件等。IMAP协议为用户提供了创建文件夹以及将邮件从一个文件夹移动到另一个文件夹的命令。</a:t>
            </a:r>
            <a:endParaRPr lang="zh-CN" altLang="en-US" sz="2400"/>
          </a:p>
          <a:p>
            <a:endParaRPr lang="zh-CN" altLang="en-US" sz="2400"/>
          </a:p>
          <a:p>
            <a:r>
              <a:rPr lang="zh-CN" altLang="en-US" sz="2400"/>
              <a:t>IMAP还为用户提供了在远程文件夹中查询邮件的命令，按指定条件去查询匹配的邮件。与POP 3不同， IMAP服务器</a:t>
            </a:r>
            <a:r>
              <a:rPr lang="zh-CN" altLang="en-US" sz="2400">
                <a:solidFill>
                  <a:srgbClr val="FF0000"/>
                </a:solidFill>
              </a:rPr>
              <a:t>维护了IMAP会话的用户状态信息</a:t>
            </a:r>
            <a:r>
              <a:rPr lang="zh-CN" altLang="en-US" sz="2400"/>
              <a:t>，例如，文件夹的名字以及哪些报文与哪些文件夹相关联。</a:t>
            </a:r>
            <a:endParaRPr lang="zh-CN" altLang="en-US" sz="2400"/>
          </a:p>
          <a:p>
            <a:endParaRPr lang="zh-CN" altLang="en-US" sz="2400"/>
          </a:p>
          <a:p>
            <a:pPr marL="0" indent="0">
              <a:buNone/>
            </a:pPr>
            <a:endParaRPr lang="zh-CN" altLang="en-US" sz="24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2.IMAP</a:t>
            </a:r>
            <a:endParaRPr sz="4000"/>
          </a:p>
        </p:txBody>
      </p:sp>
      <p:sp>
        <p:nvSpPr>
          <p:cNvPr id="3" name="内容占位符 2"/>
          <p:cNvSpPr/>
          <p:nvPr>
            <p:ph idx="1"/>
          </p:nvPr>
        </p:nvSpPr>
        <p:spPr>
          <a:xfrm>
            <a:off x="457200" y="1461135"/>
            <a:ext cx="8229600" cy="4980940"/>
          </a:xfrm>
        </p:spPr>
        <p:txBody>
          <a:bodyPr/>
          <a:p>
            <a:r>
              <a:rPr lang="zh-CN" altLang="en-US" sz="2400"/>
              <a:t>IMAP的另一个重要特性是它具有允许用户代理</a:t>
            </a:r>
            <a:r>
              <a:rPr lang="zh-CN" altLang="en-US" sz="2400">
                <a:solidFill>
                  <a:srgbClr val="FF0000"/>
                </a:solidFill>
              </a:rPr>
              <a:t>获取报文组件</a:t>
            </a:r>
            <a:r>
              <a:rPr lang="zh-CN" altLang="en-US" sz="2400"/>
              <a:t>的命令。例如， 一个用户代理可以只读取一个报文的报文首部， 或只是一个多部分MIME报文的一部分。</a:t>
            </a:r>
            <a:endParaRPr lang="zh-CN" altLang="en-US" sz="2400"/>
          </a:p>
          <a:p>
            <a:endParaRPr lang="zh-CN" altLang="en-US" sz="2400"/>
          </a:p>
          <a:p>
            <a:r>
              <a:rPr lang="zh-CN" altLang="en-US" sz="2400"/>
              <a:t>当用户代理和其邮件服务器之间使用</a:t>
            </a:r>
            <a:r>
              <a:rPr lang="zh-CN" altLang="en-US" sz="2400">
                <a:solidFill>
                  <a:srgbClr val="FF0000"/>
                </a:solidFill>
              </a:rPr>
              <a:t>低带宽连接</a:t>
            </a:r>
            <a:r>
              <a:rPr lang="zh-CN" altLang="en-US" sz="2400"/>
              <a:t>的时候，这个特性非常有用。使用这种低带宽连接时，用户可能并不想取回他邮箱中的所有邮件，尤其要避免可能包含如音频或视频片断的大邮件。</a:t>
            </a:r>
            <a:endParaRPr lang="zh-CN" altLang="en-US" sz="24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3.基于Web的电子邮件</a:t>
            </a:r>
            <a:endParaRPr sz="4000"/>
          </a:p>
        </p:txBody>
      </p:sp>
      <p:sp>
        <p:nvSpPr>
          <p:cNvPr id="3" name="内容占位符 2"/>
          <p:cNvSpPr/>
          <p:nvPr>
            <p:ph idx="1"/>
          </p:nvPr>
        </p:nvSpPr>
        <p:spPr>
          <a:xfrm>
            <a:off x="457200" y="1461135"/>
            <a:ext cx="8229600" cy="4980940"/>
          </a:xfrm>
        </p:spPr>
        <p:txBody>
          <a:bodyPr/>
          <a:p>
            <a:r>
              <a:rPr lang="zh-CN" altLang="en-US" sz="2400"/>
              <a:t>今天越来越多的用户使用他们的Web浏览器收发电子邮件。今天， 谷歌、雅虎以及几乎所有重要的大学或者公司也提供了基于Web的电子邮件。</a:t>
            </a:r>
            <a:endParaRPr lang="zh-CN" altLang="en-US" sz="2400"/>
          </a:p>
          <a:p>
            <a:r>
              <a:rPr lang="zh-CN" altLang="en-US" sz="2400"/>
              <a:t>使用这种服务， 用户代理就是普通的浏览器， 用户和他远程邮箱之间的通信则通过HTTP进行。当一个收件人(如Bob) ， 想从他的邮箱中访问一个报文时， 该电子邮件报文从Bob的邮件服务器发送到他的浏览器， </a:t>
            </a:r>
            <a:r>
              <a:rPr lang="zh-CN" altLang="en-US" sz="2400">
                <a:solidFill>
                  <a:srgbClr val="FF0000"/>
                </a:solidFill>
              </a:rPr>
              <a:t>使用的是HTTP而不是POP 3或者IMAP协议</a:t>
            </a:r>
            <a:r>
              <a:rPr lang="zh-CN" altLang="en-US" sz="2400"/>
              <a:t>。</a:t>
            </a:r>
            <a:endParaRPr lang="zh-CN" altLang="en-US" sz="2400"/>
          </a:p>
          <a:p>
            <a:r>
              <a:rPr lang="zh-CN" altLang="en-US" sz="2400"/>
              <a:t>当发件人(如Alice) 要发送一封电子邮件报文时， 该电子邮件报文从Alice的浏览器发送到她的邮件服务器， 使用的是HTTP而不是SMTP。然而， Alice的邮件服务器在与其他的邮件服务器之间发送和接收邮件时， 仍然使用的是SMTP。</a:t>
            </a:r>
            <a:endParaRPr lang="zh-CN" altLang="en-US" sz="240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 DNS：因特网的目录服务</a:t>
            </a:r>
            <a:endParaRPr sz="4000"/>
          </a:p>
        </p:txBody>
      </p:sp>
      <p:sp>
        <p:nvSpPr>
          <p:cNvPr id="3" name="内容占位符 2"/>
          <p:cNvSpPr/>
          <p:nvPr>
            <p:ph idx="1"/>
          </p:nvPr>
        </p:nvSpPr>
        <p:spPr>
          <a:xfrm>
            <a:off x="457200" y="1461135"/>
            <a:ext cx="8229600" cy="4980940"/>
          </a:xfrm>
        </p:spPr>
        <p:txBody>
          <a:bodyPr/>
          <a:p>
            <a:r>
              <a:rPr lang="zh-CN" altLang="en-US" sz="2400"/>
              <a:t>因特网上的主机可以使用多种方式进行</a:t>
            </a:r>
            <a:r>
              <a:rPr lang="zh-CN" altLang="en-US" sz="2400">
                <a:solidFill>
                  <a:srgbClr val="FF0000"/>
                </a:solidFill>
              </a:rPr>
              <a:t>标识</a:t>
            </a:r>
            <a:r>
              <a:rPr lang="zh-CN" altLang="en-US" sz="2400"/>
              <a:t>。主机的一种标识方法是用它的</a:t>
            </a:r>
            <a:r>
              <a:rPr lang="zh-CN" altLang="en-US" sz="2400">
                <a:solidFill>
                  <a:srgbClr val="FF0000"/>
                </a:solidFill>
              </a:rPr>
              <a:t>主机名</a:t>
            </a:r>
            <a:r>
              <a:rPr lang="zh-CN" altLang="en-US" sz="2400"/>
              <a:t>(hostname) ， 如cnn.com、www.yahoo.com、gaia.cs.umass.edu以及cis.poly.edu等，这些名字</a:t>
            </a:r>
            <a:r>
              <a:rPr lang="zh-CN" altLang="en-US" sz="2400">
                <a:solidFill>
                  <a:srgbClr val="FF0000"/>
                </a:solidFill>
              </a:rPr>
              <a:t>便于记忆</a:t>
            </a:r>
            <a:r>
              <a:rPr lang="zh-CN" altLang="en-US" sz="2400"/>
              <a:t>也乐于被人们接受。</a:t>
            </a:r>
            <a:endParaRPr lang="zh-CN" altLang="en-US" sz="2400"/>
          </a:p>
          <a:p>
            <a:endParaRPr lang="zh-CN" altLang="en-US" sz="2400"/>
          </a:p>
          <a:p>
            <a:r>
              <a:rPr lang="zh-CN" altLang="en-US" sz="2400"/>
              <a:t>然而，主机名几乎</a:t>
            </a:r>
            <a:r>
              <a:rPr lang="zh-CN" altLang="en-US" sz="2400">
                <a:solidFill>
                  <a:srgbClr val="FF0000"/>
                </a:solidFill>
              </a:rPr>
              <a:t>没有提供</a:t>
            </a:r>
            <a:r>
              <a:rPr lang="zh-CN" altLang="en-US" sz="2400"/>
              <a:t>关于主机在因特网中位置的信息。(一个名为www.eurecom.fr的主机以国家码.fr结束，告诉我们该主机很可能在法国，仅此而已。)况且，因为主机名可能由不定长的字母数字组成， 路由器难以处理。由于这些原因， 主机也可以使用所谓</a:t>
            </a:r>
            <a:r>
              <a:rPr lang="zh-CN" altLang="en-US" sz="2400">
                <a:solidFill>
                  <a:srgbClr val="FF0000"/>
                </a:solidFill>
              </a:rPr>
              <a:t>IP地址</a:t>
            </a:r>
            <a:r>
              <a:rPr lang="zh-CN" altLang="en-US" sz="2400"/>
              <a:t>(IP</a:t>
            </a:r>
            <a:r>
              <a:rPr lang="en-US" altLang="zh-CN" sz="2400"/>
              <a:t> </a:t>
            </a:r>
            <a:r>
              <a:rPr lang="zh-CN" altLang="en-US" sz="2400"/>
              <a:t>address) 进行标识。</a:t>
            </a:r>
            <a:endParaRPr lang="zh-CN" altLang="en-US" sz="24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2.5.1 DNS提供的服务</a:t>
            </a:r>
            <a:endParaRPr sz="4000"/>
          </a:p>
        </p:txBody>
      </p:sp>
      <p:sp>
        <p:nvSpPr>
          <p:cNvPr id="3" name="内容占位符 2"/>
          <p:cNvSpPr/>
          <p:nvPr>
            <p:ph idx="1"/>
          </p:nvPr>
        </p:nvSpPr>
        <p:spPr>
          <a:xfrm>
            <a:off x="457200" y="1461135"/>
            <a:ext cx="8229600" cy="4980940"/>
          </a:xfrm>
        </p:spPr>
        <p:txBody>
          <a:bodyPr/>
          <a:p>
            <a:r>
              <a:rPr lang="zh-CN" altLang="en-US" sz="2400"/>
              <a:t>识别主机有</a:t>
            </a:r>
            <a:r>
              <a:rPr lang="zh-CN" altLang="en-US" sz="2400">
                <a:solidFill>
                  <a:srgbClr val="FF0000"/>
                </a:solidFill>
              </a:rPr>
              <a:t>两种方式：</a:t>
            </a:r>
            <a:r>
              <a:rPr lang="zh-CN" altLang="en-US" sz="2400"/>
              <a:t>通过</a:t>
            </a:r>
            <a:r>
              <a:rPr lang="zh-CN" altLang="en-US" sz="2400">
                <a:solidFill>
                  <a:srgbClr val="FF0000"/>
                </a:solidFill>
              </a:rPr>
              <a:t>主机名</a:t>
            </a:r>
            <a:r>
              <a:rPr lang="zh-CN" altLang="en-US" sz="2400"/>
              <a:t>或者</a:t>
            </a:r>
            <a:r>
              <a:rPr lang="zh-CN" altLang="en-US" sz="2400">
                <a:solidFill>
                  <a:srgbClr val="FF0000"/>
                </a:solidFill>
              </a:rPr>
              <a:t>IP地址</a:t>
            </a:r>
            <a:r>
              <a:rPr lang="zh-CN" altLang="en-US" sz="2400"/>
              <a:t>。人们喜欢便于记忆的主机名标识方式，而</a:t>
            </a:r>
            <a:r>
              <a:rPr lang="zh-CN" altLang="en-US" sz="2400">
                <a:solidFill>
                  <a:srgbClr val="FF0000"/>
                </a:solidFill>
              </a:rPr>
              <a:t>路由器</a:t>
            </a:r>
            <a:r>
              <a:rPr lang="zh-CN" altLang="en-US" sz="2400"/>
              <a:t>则喜欢定长的、有着层次结构的IP地址。</a:t>
            </a:r>
            <a:endParaRPr lang="zh-CN" altLang="en-US" sz="2400"/>
          </a:p>
          <a:p>
            <a:endParaRPr lang="zh-CN" altLang="en-US" sz="2400"/>
          </a:p>
          <a:p>
            <a:r>
              <a:rPr lang="zh-CN" altLang="en-US" sz="2400"/>
              <a:t>为了折衷这些不同的偏好，我们需要一种能进行</a:t>
            </a:r>
            <a:r>
              <a:rPr lang="zh-CN" altLang="en-US" sz="2400">
                <a:solidFill>
                  <a:srgbClr val="FF0000"/>
                </a:solidFill>
              </a:rPr>
              <a:t>主机名到IP地址转换</a:t>
            </a:r>
            <a:r>
              <a:rPr lang="zh-CN" altLang="en-US" sz="2400"/>
              <a:t>的目录服务。这就是</a:t>
            </a:r>
            <a:r>
              <a:rPr lang="zh-CN" altLang="en-US" sz="2400">
                <a:solidFill>
                  <a:srgbClr val="FF0000"/>
                </a:solidFill>
              </a:rPr>
              <a:t>域名系统</a:t>
            </a:r>
            <a:r>
              <a:rPr lang="zh-CN" altLang="en-US" sz="2400"/>
              <a:t>(Domain</a:t>
            </a:r>
            <a:r>
              <a:rPr lang="en-US" altLang="zh-CN" sz="2400"/>
              <a:t> </a:t>
            </a:r>
            <a:r>
              <a:rPr lang="zh-CN" altLang="en-US" sz="2400"/>
              <a:t>Name System， </a:t>
            </a:r>
            <a:r>
              <a:rPr lang="zh-CN" altLang="en-US" sz="2400">
                <a:solidFill>
                  <a:srgbClr val="FF0000"/>
                </a:solidFill>
              </a:rPr>
              <a:t>DNS</a:t>
            </a:r>
            <a:r>
              <a:rPr lang="zh-CN" altLang="en-US" sz="2400"/>
              <a:t>) 的主要任务。</a:t>
            </a:r>
            <a:endParaRPr lang="zh-CN" altLang="en-US" sz="2400"/>
          </a:p>
          <a:p>
            <a:endParaRPr lang="zh-CN" altLang="en-US" sz="2400"/>
          </a:p>
          <a:p>
            <a:endParaRPr lang="zh-CN" altLang="en-US" sz="24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2.5.1 DNS提供的服务</a:t>
            </a:r>
            <a:endParaRPr sz="4000"/>
          </a:p>
        </p:txBody>
      </p:sp>
      <p:sp>
        <p:nvSpPr>
          <p:cNvPr id="3" name="内容占位符 2"/>
          <p:cNvSpPr/>
          <p:nvPr>
            <p:ph idx="1"/>
          </p:nvPr>
        </p:nvSpPr>
        <p:spPr>
          <a:xfrm>
            <a:off x="457200" y="1461135"/>
            <a:ext cx="8229600" cy="4980940"/>
          </a:xfrm>
        </p:spPr>
        <p:txBody>
          <a:bodyPr/>
          <a:p>
            <a:r>
              <a:rPr lang="zh-CN" altLang="en-US" sz="2400"/>
              <a:t>DNS是：①一个由</a:t>
            </a:r>
            <a:r>
              <a:rPr lang="zh-CN" altLang="en-US" sz="2400">
                <a:solidFill>
                  <a:srgbClr val="FF0000"/>
                </a:solidFill>
              </a:rPr>
              <a:t>分层的</a:t>
            </a:r>
            <a:r>
              <a:rPr lang="zh-CN" altLang="en-US" sz="2400"/>
              <a:t>DNS服务器(DNS</a:t>
            </a:r>
            <a:r>
              <a:rPr lang="en-US" altLang="zh-CN" sz="2400"/>
              <a:t> </a:t>
            </a:r>
            <a:r>
              <a:rPr lang="zh-CN" altLang="en-US" sz="2400"/>
              <a:t>server) 实现的</a:t>
            </a:r>
            <a:r>
              <a:rPr lang="zh-CN" altLang="en-US" sz="2400">
                <a:solidFill>
                  <a:srgbClr val="FF0000"/>
                </a:solidFill>
              </a:rPr>
              <a:t>分布式数据库</a:t>
            </a:r>
            <a:r>
              <a:rPr lang="zh-CN" altLang="en-US" sz="2400"/>
              <a:t>； ②一个使得主机能够查询分布式数据库的</a:t>
            </a:r>
            <a:r>
              <a:rPr lang="zh-CN" altLang="en-US" sz="2400">
                <a:solidFill>
                  <a:srgbClr val="FF0000"/>
                </a:solidFill>
              </a:rPr>
              <a:t>应用层协议</a:t>
            </a:r>
            <a:r>
              <a:rPr lang="zh-CN" altLang="en-US" sz="2400"/>
              <a:t>。</a:t>
            </a:r>
            <a:endParaRPr lang="zh-CN" altLang="en-US" sz="2400"/>
          </a:p>
          <a:p>
            <a:endParaRPr lang="zh-CN" altLang="en-US" sz="2400"/>
          </a:p>
          <a:p>
            <a:r>
              <a:rPr lang="zh-CN" altLang="en-US" sz="2400"/>
              <a:t>DNS服务器通常是运行BIND的(Berkeley Internet Name Domain) 软件[BIND 2012]UNIX机器。</a:t>
            </a:r>
            <a:endParaRPr lang="zh-CN" altLang="en-US" sz="2400"/>
          </a:p>
          <a:p>
            <a:endParaRPr lang="zh-CN" altLang="en-US" sz="2400">
              <a:solidFill>
                <a:srgbClr val="FF0000"/>
              </a:solidFill>
            </a:endParaRPr>
          </a:p>
          <a:p>
            <a:r>
              <a:rPr lang="zh-CN" altLang="en-US" sz="2400">
                <a:solidFill>
                  <a:srgbClr val="FF0000"/>
                </a:solidFill>
              </a:rPr>
              <a:t>DNS协议运行在UDP之上</a:t>
            </a:r>
            <a:r>
              <a:rPr lang="zh-CN" altLang="en-US" sz="2400">
                <a:solidFill>
                  <a:srgbClr val="FF0000"/>
                </a:solidFill>
              </a:rPr>
              <a:t>， 使用53号端口。</a:t>
            </a:r>
            <a:endParaRPr lang="zh-CN" altLang="en-US" sz="240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1.2 网络边缘</a:t>
            </a:r>
            <a:endParaRPr lang="zh-CN" altLang="en-US"/>
          </a:p>
        </p:txBody>
      </p:sp>
      <p:sp>
        <p:nvSpPr>
          <p:cNvPr id="3" name="内容占位符 2"/>
          <p:cNvSpPr/>
          <p:nvPr>
            <p:ph idx="1"/>
          </p:nvPr>
        </p:nvSpPr>
        <p:spPr>
          <a:xfrm>
            <a:off x="457200" y="1417955"/>
            <a:ext cx="8229600" cy="4708525"/>
          </a:xfrm>
        </p:spPr>
        <p:txBody>
          <a:bodyPr/>
          <a:p>
            <a:r>
              <a:rPr lang="zh-CN" altLang="en-US" sz="2800"/>
              <a:t>端系统也称为</a:t>
            </a:r>
            <a:r>
              <a:rPr lang="zh-CN" altLang="en-US" sz="2800">
                <a:solidFill>
                  <a:srgbClr val="FF0000"/>
                </a:solidFill>
              </a:rPr>
              <a:t>主机</a:t>
            </a:r>
            <a:r>
              <a:rPr lang="zh-CN" altLang="en-US" sz="2800"/>
              <a:t>， 因为它们容纳(即运行) 应用程序， 如Web浏览器程序、Web服务器程序、电子邮件阅读程序或电子邮件服务器程序等。</a:t>
            </a:r>
            <a:endParaRPr lang="zh-CN" altLang="en-US" sz="2800"/>
          </a:p>
          <a:p>
            <a:endParaRPr lang="zh-CN" altLang="en-US" sz="2800"/>
          </a:p>
          <a:p>
            <a:r>
              <a:rPr lang="zh-CN" altLang="en-US" sz="2800"/>
              <a:t>本书通篇将交替使用主机和端系统这两个术语，即</a:t>
            </a:r>
            <a:r>
              <a:rPr lang="zh-CN" altLang="en-US" sz="2800">
                <a:solidFill>
                  <a:srgbClr val="FF0000"/>
                </a:solidFill>
              </a:rPr>
              <a:t>主机=端系统</a:t>
            </a:r>
            <a:r>
              <a:rPr lang="zh-CN" altLang="en-US" sz="2800"/>
              <a:t>。</a:t>
            </a:r>
            <a:endParaRPr lang="zh-CN" altLang="en-US" sz="2800"/>
          </a:p>
          <a:p>
            <a:endParaRPr lang="zh-CN" altLang="en-US" sz="2800"/>
          </a:p>
          <a:p>
            <a:r>
              <a:rPr lang="zh-CN" altLang="en-US" sz="2800"/>
              <a:t>主机有时又被进一步划分为两类：</a:t>
            </a:r>
            <a:r>
              <a:rPr lang="zh-CN" altLang="en-US" sz="2800">
                <a:solidFill>
                  <a:srgbClr val="FF0000"/>
                </a:solidFill>
              </a:rPr>
              <a:t>客户机</a:t>
            </a:r>
            <a:r>
              <a:rPr lang="en-US" altLang="zh-CN" sz="2800"/>
              <a:t>(client)</a:t>
            </a:r>
            <a:r>
              <a:rPr lang="zh-CN" altLang="en-US" sz="2800"/>
              <a:t>和</a:t>
            </a:r>
            <a:r>
              <a:rPr lang="zh-CN" altLang="en-US" sz="2800">
                <a:solidFill>
                  <a:srgbClr val="FF0000"/>
                </a:solidFill>
              </a:rPr>
              <a:t>服务器</a:t>
            </a:r>
            <a:r>
              <a:rPr lang="zh-CN" altLang="en-US" sz="2800"/>
              <a:t>(server) 。</a:t>
            </a:r>
            <a:endParaRPr lang="zh-CN" altLang="en-US" sz="28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2.5.1 DNS提供的服务</a:t>
            </a:r>
            <a:endParaRPr sz="4000"/>
          </a:p>
        </p:txBody>
      </p:sp>
      <p:pic>
        <p:nvPicPr>
          <p:cNvPr id="4" name="内容占位符 3"/>
          <p:cNvPicPr>
            <a:picLocks noChangeAspect="1"/>
          </p:cNvPicPr>
          <p:nvPr>
            <p:ph idx="1"/>
          </p:nvPr>
        </p:nvPicPr>
        <p:blipFill>
          <a:blip r:embed="rId1"/>
          <a:stretch>
            <a:fillRect/>
          </a:stretch>
        </p:blipFill>
        <p:spPr>
          <a:xfrm>
            <a:off x="323215" y="1917065"/>
            <a:ext cx="8608695" cy="3754755"/>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2.5.1 DNS提供的服务</a:t>
            </a:r>
            <a:endParaRPr sz="4000"/>
          </a:p>
        </p:txBody>
      </p:sp>
      <p:sp>
        <p:nvSpPr>
          <p:cNvPr id="3" name="内容占位符 2"/>
          <p:cNvSpPr/>
          <p:nvPr>
            <p:ph idx="1"/>
          </p:nvPr>
        </p:nvSpPr>
        <p:spPr/>
        <p:txBody>
          <a:bodyPr/>
          <a:p>
            <a:r>
              <a:rPr lang="zh-CN" altLang="en-US"/>
              <a:t>DNS通常是由其他应用层协议所使用的， 包括HTTP、SMTP和FTP等， </a:t>
            </a:r>
            <a:r>
              <a:rPr lang="zh-CN" altLang="en-US">
                <a:solidFill>
                  <a:srgbClr val="FF0000"/>
                </a:solidFill>
              </a:rPr>
              <a:t>将用户提供的主机名解析为IP地址</a:t>
            </a:r>
            <a:r>
              <a:rPr lang="zh-CN" altLang="en-US"/>
              <a:t>。</a:t>
            </a:r>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2.5.1 DNS提供的服务</a:t>
            </a:r>
            <a:endParaRPr sz="4000"/>
          </a:p>
        </p:txBody>
      </p:sp>
      <p:sp>
        <p:nvSpPr>
          <p:cNvPr id="3" name="内容占位符 2"/>
          <p:cNvSpPr/>
          <p:nvPr>
            <p:ph idx="1"/>
          </p:nvPr>
        </p:nvSpPr>
        <p:spPr>
          <a:xfrm>
            <a:off x="457200" y="1275080"/>
            <a:ext cx="8229600" cy="5194300"/>
          </a:xfrm>
        </p:spPr>
        <p:txBody>
          <a:bodyPr/>
          <a:p>
            <a:r>
              <a:rPr lang="zh-CN" altLang="en-US" sz="2400"/>
              <a:t>举一个例子， 考虑当某个用户主机上的一个浏览器(即一个HTTP客户)请求URL</a:t>
            </a:r>
            <a:r>
              <a:rPr lang="en-US" altLang="zh-CN" sz="2400"/>
              <a:t> </a:t>
            </a:r>
            <a:r>
              <a:rPr lang="zh-CN" altLang="en-US" sz="2400"/>
              <a:t>www.someschool.edu/index.html页面时会发生什么现象。为了使用户的主机能够将一个HTTP请求报文发送到Web服务器www.someschool.edu， 该用户主机必须获得www.someschool.edu的IP地址。其做法如下：</a:t>
            </a:r>
            <a:endParaRPr lang="zh-CN" altLang="en-US" sz="2400"/>
          </a:p>
          <a:p>
            <a:pPr lvl="1"/>
            <a:r>
              <a:rPr lang="zh-CN" altLang="en-US" sz="2100"/>
              <a:t>同一台用户主机上运行着DNS应用的客户端。</a:t>
            </a:r>
            <a:endParaRPr lang="zh-CN" altLang="en-US" sz="2100"/>
          </a:p>
          <a:p>
            <a:pPr lvl="1"/>
            <a:r>
              <a:rPr lang="zh-CN" altLang="en-US" sz="2100"/>
              <a:t>浏览器从上述URL中抽取出主机名www.someschool.edu， 并将这台主机名传给DNS应用的客户端。</a:t>
            </a:r>
            <a:endParaRPr lang="zh-CN" altLang="en-US" sz="2100"/>
          </a:p>
          <a:p>
            <a:pPr lvl="1"/>
            <a:r>
              <a:rPr lang="zh-CN" altLang="en-US" sz="2100"/>
              <a:t>DNS客户向DNS服务器发送一个</a:t>
            </a:r>
            <a:r>
              <a:rPr lang="zh-CN" altLang="en-US" sz="2100">
                <a:solidFill>
                  <a:srgbClr val="FF0000"/>
                </a:solidFill>
              </a:rPr>
              <a:t>包含主机名的请求</a:t>
            </a:r>
            <a:r>
              <a:rPr lang="zh-CN" altLang="en-US" sz="2100"/>
              <a:t>。</a:t>
            </a:r>
            <a:endParaRPr lang="zh-CN" altLang="en-US" sz="2100"/>
          </a:p>
          <a:p>
            <a:pPr lvl="1"/>
            <a:r>
              <a:rPr lang="zh-CN" altLang="en-US" sz="2100"/>
              <a:t>DNS客户最终会收到一份回答报文， 其中</a:t>
            </a:r>
            <a:r>
              <a:rPr lang="zh-CN" altLang="en-US" sz="2100">
                <a:solidFill>
                  <a:srgbClr val="FF0000"/>
                </a:solidFill>
              </a:rPr>
              <a:t>含有对应于该主机名的IP地址</a:t>
            </a:r>
            <a:r>
              <a:rPr lang="zh-CN" altLang="en-US" sz="2100"/>
              <a:t>。</a:t>
            </a:r>
            <a:endParaRPr lang="zh-CN" altLang="en-US" sz="2100"/>
          </a:p>
          <a:p>
            <a:pPr lvl="1"/>
            <a:r>
              <a:rPr lang="zh-CN" altLang="en-US" sz="2100"/>
              <a:t>一旦浏览器接收到来自DNS的该IP地址， 它能够向位于该IP地址80端口的HTTP服务器进程发起一个TCP连接。</a:t>
            </a:r>
            <a:endParaRPr lang="zh-CN" altLang="en-US" sz="210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2.5.1 DNS提供的服务</a:t>
            </a:r>
            <a:endParaRPr sz="4000"/>
          </a:p>
        </p:txBody>
      </p:sp>
      <p:sp>
        <p:nvSpPr>
          <p:cNvPr id="3" name="内容占位符 2"/>
          <p:cNvSpPr/>
          <p:nvPr>
            <p:ph idx="1"/>
          </p:nvPr>
        </p:nvSpPr>
        <p:spPr>
          <a:xfrm>
            <a:off x="457200" y="1275080"/>
            <a:ext cx="8229600" cy="5194300"/>
          </a:xfrm>
        </p:spPr>
        <p:txBody>
          <a:bodyPr/>
          <a:p>
            <a:r>
              <a:rPr sz="2800"/>
              <a:t>从这个例子中， 我们可以看到DNS给使用它的因特网应用带来了</a:t>
            </a:r>
            <a:r>
              <a:rPr sz="2800">
                <a:solidFill>
                  <a:srgbClr val="FF0000"/>
                </a:solidFill>
              </a:rPr>
              <a:t>额外的时延</a:t>
            </a:r>
            <a:r>
              <a:rPr sz="2800"/>
              <a:t>， 有时还相当可观。</a:t>
            </a:r>
            <a:endParaRPr sz="2800"/>
          </a:p>
          <a:p>
            <a:endParaRPr sz="2800"/>
          </a:p>
          <a:p>
            <a:r>
              <a:rPr sz="2800"/>
              <a:t>幸运的是，如我们下面讨论的那样，想获得的IP地址通常就</a:t>
            </a:r>
            <a:r>
              <a:rPr sz="2800">
                <a:solidFill>
                  <a:srgbClr val="FF0000"/>
                </a:solidFill>
              </a:rPr>
              <a:t>缓存</a:t>
            </a:r>
            <a:r>
              <a:rPr sz="2800"/>
              <a:t>在一个</a:t>
            </a:r>
            <a:r>
              <a:rPr sz="2800">
                <a:solidFill>
                  <a:srgbClr val="FF0000"/>
                </a:solidFill>
              </a:rPr>
              <a:t>“附近的”DNS服务器</a:t>
            </a:r>
            <a:r>
              <a:rPr sz="2800"/>
              <a:t>中， 这有助于减少DNS的网络流量和DNS的平均时延。</a:t>
            </a:r>
            <a:endParaRPr sz="28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2.5.2 DNS工作机制概述</a:t>
            </a:r>
            <a:endParaRPr sz="4000"/>
          </a:p>
        </p:txBody>
      </p:sp>
      <p:sp>
        <p:nvSpPr>
          <p:cNvPr id="3" name="内容占位符 2"/>
          <p:cNvSpPr/>
          <p:nvPr>
            <p:ph idx="1"/>
          </p:nvPr>
        </p:nvSpPr>
        <p:spPr>
          <a:xfrm>
            <a:off x="457200" y="1275080"/>
            <a:ext cx="8229600" cy="5194300"/>
          </a:xfrm>
        </p:spPr>
        <p:txBody>
          <a:bodyPr/>
          <a:p>
            <a:r>
              <a:rPr sz="2400"/>
              <a:t>假设运行在用户主机上的某些应用程序(如Web浏览器) 需要将主机名转换为IP地址。这些应用程序将调用DNS的客户端， 并指明需要被转换的主机名(在很多基于UNIX的机器上， 应用程序为了执行这种转换需要调用函数gethostbyname() ) 。</a:t>
            </a:r>
            <a:endParaRPr sz="2400"/>
          </a:p>
          <a:p>
            <a:endParaRPr sz="2400"/>
          </a:p>
          <a:p>
            <a:r>
              <a:rPr sz="2400"/>
              <a:t>用户主机上的DNS接收到后， 向网络中发送一个DNS查询报文。所有的DNS请求和回答报文使用</a:t>
            </a:r>
            <a:r>
              <a:rPr sz="2400">
                <a:solidFill>
                  <a:srgbClr val="FF0000"/>
                </a:solidFill>
              </a:rPr>
              <a:t>UDP数据报</a:t>
            </a:r>
            <a:r>
              <a:rPr sz="2400"/>
              <a:t>经端口53发送。</a:t>
            </a:r>
            <a:endParaRPr sz="2400"/>
          </a:p>
          <a:p>
            <a:endParaRPr sz="2400"/>
          </a:p>
          <a:p>
            <a:r>
              <a:rPr sz="2400"/>
              <a:t>经过若干毫秒到若干秒的时延后， 用户主机上的DNS接收到一个提供所希望映射的DNS回答报文。这个映射结果则被传递到调用DNS的应用程序。</a:t>
            </a:r>
            <a:endParaRPr sz="24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2.5.2 DNS工作机制概述</a:t>
            </a:r>
            <a:endParaRPr sz="4000"/>
          </a:p>
        </p:txBody>
      </p:sp>
      <p:sp>
        <p:nvSpPr>
          <p:cNvPr id="3" name="内容占位符 2"/>
          <p:cNvSpPr/>
          <p:nvPr>
            <p:ph idx="1"/>
          </p:nvPr>
        </p:nvSpPr>
        <p:spPr>
          <a:xfrm>
            <a:off x="457200" y="1275080"/>
            <a:ext cx="8229600" cy="5194300"/>
          </a:xfrm>
        </p:spPr>
        <p:txBody>
          <a:bodyPr/>
          <a:p>
            <a:r>
              <a:rPr sz="2400"/>
              <a:t>从用户主机上调用应用程序的角度看， DNS是一个提供简单、直接的转换服务的黑盒子。</a:t>
            </a:r>
            <a:endParaRPr sz="2400"/>
          </a:p>
          <a:p>
            <a:endParaRPr sz="2400"/>
          </a:p>
          <a:p>
            <a:r>
              <a:rPr sz="2400"/>
              <a:t>但事实上，实现这个服务的黑盒子非常复杂，它由</a:t>
            </a:r>
            <a:r>
              <a:rPr sz="2400">
                <a:solidFill>
                  <a:srgbClr val="FF0000"/>
                </a:solidFill>
              </a:rPr>
              <a:t>分布于全球</a:t>
            </a:r>
            <a:r>
              <a:rPr sz="2400"/>
              <a:t>的大量DNS服务器以及定义了DNS服务器与查询主机通信方式的</a:t>
            </a:r>
            <a:r>
              <a:rPr sz="2400">
                <a:solidFill>
                  <a:srgbClr val="FF0000"/>
                </a:solidFill>
              </a:rPr>
              <a:t>应用层协议</a:t>
            </a:r>
            <a:r>
              <a:rPr sz="2400"/>
              <a:t>组成。</a:t>
            </a:r>
            <a:endParaRPr sz="24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2.5.2 DNS工作机制概述</a:t>
            </a:r>
            <a:endParaRPr sz="4000"/>
          </a:p>
        </p:txBody>
      </p:sp>
      <p:sp>
        <p:nvSpPr>
          <p:cNvPr id="3" name="内容占位符 2"/>
          <p:cNvSpPr/>
          <p:nvPr>
            <p:ph idx="1"/>
          </p:nvPr>
        </p:nvSpPr>
        <p:spPr>
          <a:xfrm>
            <a:off x="457200" y="1275080"/>
            <a:ext cx="8229600" cy="5194300"/>
          </a:xfrm>
        </p:spPr>
        <p:txBody>
          <a:bodyPr/>
          <a:p>
            <a:r>
              <a:rPr sz="2400"/>
              <a:t>DNS的一种简单设计是在因特网上</a:t>
            </a:r>
            <a:r>
              <a:rPr sz="2400">
                <a:solidFill>
                  <a:srgbClr val="FF0000"/>
                </a:solidFill>
              </a:rPr>
              <a:t>只使用</a:t>
            </a:r>
            <a:r>
              <a:rPr sz="2400"/>
              <a:t>一个DNS服务器， 该服务器包含所有的映射。在这种</a:t>
            </a:r>
            <a:r>
              <a:rPr sz="2400">
                <a:solidFill>
                  <a:srgbClr val="FF0000"/>
                </a:solidFill>
              </a:rPr>
              <a:t>集中式</a:t>
            </a:r>
            <a:r>
              <a:rPr sz="2400"/>
              <a:t>设计中， 客户直接将所有查询直接发往单一的DNS服务器， 同时该DNS服务器直接对所有的查询客户做出响应。</a:t>
            </a:r>
            <a:endParaRPr sz="2400"/>
          </a:p>
          <a:p>
            <a:endParaRPr sz="2400"/>
          </a:p>
          <a:p>
            <a:r>
              <a:rPr sz="2400"/>
              <a:t>尽管这种设计的简单性非常具有吸引力， 但它不适用于当今的因特网，因为因特网有着数量巨大(并持续增长)的主机。</a:t>
            </a:r>
            <a:endParaRPr sz="24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2.5.2 DNS工作机制概述</a:t>
            </a:r>
            <a:endParaRPr sz="4000"/>
          </a:p>
        </p:txBody>
      </p:sp>
      <p:sp>
        <p:nvSpPr>
          <p:cNvPr id="3" name="内容占位符 2"/>
          <p:cNvSpPr/>
          <p:nvPr>
            <p:ph idx="1"/>
          </p:nvPr>
        </p:nvSpPr>
        <p:spPr>
          <a:xfrm>
            <a:off x="457200" y="1275080"/>
            <a:ext cx="8229600" cy="5194300"/>
          </a:xfrm>
        </p:spPr>
        <p:txBody>
          <a:bodyPr/>
          <a:p>
            <a:r>
              <a:rPr sz="2400"/>
              <a:t>这种集中式设计的问题包括：</a:t>
            </a:r>
            <a:endParaRPr sz="2400"/>
          </a:p>
          <a:p>
            <a:pPr lvl="1"/>
            <a:r>
              <a:rPr sz="2100">
                <a:solidFill>
                  <a:srgbClr val="FF0000"/>
                </a:solidFill>
              </a:rPr>
              <a:t>单点故障</a:t>
            </a:r>
            <a:r>
              <a:rPr sz="2100"/>
              <a:t>(a single point of failure) 。如果该DNS服务器崩溃， 整个因特网随之瘫痪!</a:t>
            </a:r>
            <a:endParaRPr sz="2100"/>
          </a:p>
          <a:p>
            <a:pPr lvl="1"/>
            <a:r>
              <a:rPr sz="2100">
                <a:solidFill>
                  <a:srgbClr val="FF0000"/>
                </a:solidFill>
              </a:rPr>
              <a:t>通信容量</a:t>
            </a:r>
            <a:r>
              <a:rPr sz="2100"/>
              <a:t>(traffic volume) 。单个DNS服务器不得不处理所有的DNS查询(用于为上亿台主机产生的所有HTTP请求报文和电子邮件报文服务)。</a:t>
            </a:r>
            <a:endParaRPr sz="2100"/>
          </a:p>
          <a:p>
            <a:pPr lvl="1"/>
            <a:r>
              <a:rPr sz="2100">
                <a:solidFill>
                  <a:srgbClr val="FF0000"/>
                </a:solidFill>
              </a:rPr>
              <a:t>远距离的集中式数据库</a:t>
            </a:r>
            <a:r>
              <a:rPr sz="2100"/>
              <a:t>(distant centralized database) 。单个DNS服务器不可能“邻近”所有查询客户。如果我们将单台DNS服务器放在纽约市， 那么所有来自澳大利亚的查询必须传播到地球的另一边，中间也许还要经过低速和拥塞的链路。这将导致严重的时延。</a:t>
            </a:r>
            <a:endParaRPr sz="2100"/>
          </a:p>
          <a:p>
            <a:pPr lvl="1"/>
            <a:r>
              <a:rPr sz="2100">
                <a:solidFill>
                  <a:srgbClr val="FF0000"/>
                </a:solidFill>
              </a:rPr>
              <a:t>维护</a:t>
            </a:r>
            <a:r>
              <a:rPr sz="2100"/>
              <a:t>(maintenance) 。单个DNS服务器将不得不为所有的因特网主机保留记录。这不仅将使这个</a:t>
            </a:r>
            <a:r>
              <a:rPr sz="2100">
                <a:solidFill>
                  <a:srgbClr val="FF0000"/>
                </a:solidFill>
              </a:rPr>
              <a:t>中央数据库</a:t>
            </a:r>
            <a:r>
              <a:rPr sz="2100"/>
              <a:t>非常庞大，而且它还不得不为解决每个新添加的主机而频繁更新。</a:t>
            </a:r>
            <a:endParaRPr sz="21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2.5.2 DNS工作机制概述</a:t>
            </a:r>
            <a:endParaRPr sz="4000"/>
          </a:p>
        </p:txBody>
      </p:sp>
      <p:sp>
        <p:nvSpPr>
          <p:cNvPr id="3" name="内容占位符 2"/>
          <p:cNvSpPr/>
          <p:nvPr>
            <p:ph idx="1"/>
          </p:nvPr>
        </p:nvSpPr>
        <p:spPr>
          <a:xfrm>
            <a:off x="457200" y="1275080"/>
            <a:ext cx="8229600" cy="5194300"/>
          </a:xfrm>
        </p:spPr>
        <p:txBody>
          <a:bodyPr/>
          <a:p>
            <a:endParaRPr sz="2400"/>
          </a:p>
          <a:p>
            <a:r>
              <a:rPr sz="2400"/>
              <a:t>总的来说， 在单一DNS服务器上运行</a:t>
            </a:r>
            <a:r>
              <a:rPr sz="2400">
                <a:solidFill>
                  <a:srgbClr val="FF0000"/>
                </a:solidFill>
              </a:rPr>
              <a:t>集中式数据库</a:t>
            </a:r>
            <a:r>
              <a:rPr sz="2400"/>
              <a:t>完全没有可扩展能力。</a:t>
            </a:r>
            <a:endParaRPr sz="2400"/>
          </a:p>
          <a:p>
            <a:endParaRPr sz="2400"/>
          </a:p>
          <a:p>
            <a:r>
              <a:rPr sz="2400"/>
              <a:t>因此， DNS采用了</a:t>
            </a:r>
            <a:r>
              <a:rPr sz="2400">
                <a:solidFill>
                  <a:srgbClr val="FF0000"/>
                </a:solidFill>
              </a:rPr>
              <a:t>分布式</a:t>
            </a:r>
            <a:r>
              <a:rPr sz="2400"/>
              <a:t>的设计方案。事实上， DNS是一个在因特网上实现</a:t>
            </a:r>
            <a:r>
              <a:rPr sz="2400">
                <a:solidFill>
                  <a:srgbClr val="FF0000"/>
                </a:solidFill>
              </a:rPr>
              <a:t>分布式数据库</a:t>
            </a:r>
            <a:r>
              <a:rPr sz="2400"/>
              <a:t>的精彩范例。</a:t>
            </a:r>
            <a:endParaRPr sz="24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2.5.2 DNS工作机制概述</a:t>
            </a:r>
            <a:endParaRPr sz="4000"/>
          </a:p>
        </p:txBody>
      </p:sp>
      <p:pic>
        <p:nvPicPr>
          <p:cNvPr id="4" name="内容占位符 3"/>
          <p:cNvPicPr>
            <a:picLocks noChangeAspect="1"/>
          </p:cNvPicPr>
          <p:nvPr>
            <p:ph idx="1"/>
          </p:nvPr>
        </p:nvPicPr>
        <p:blipFill>
          <a:blip r:embed="rId1"/>
          <a:stretch>
            <a:fillRect/>
          </a:stretch>
        </p:blipFill>
        <p:spPr>
          <a:xfrm>
            <a:off x="467995" y="1988820"/>
            <a:ext cx="8214360" cy="34690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1.2.1 接入网</a:t>
            </a:r>
            <a:endParaRPr lang="zh-CN" altLang="en-US"/>
          </a:p>
        </p:txBody>
      </p:sp>
      <p:sp>
        <p:nvSpPr>
          <p:cNvPr id="3" name="内容占位符 2"/>
          <p:cNvSpPr/>
          <p:nvPr>
            <p:ph idx="1"/>
          </p:nvPr>
        </p:nvSpPr>
        <p:spPr>
          <a:xfrm>
            <a:off x="457200" y="1417955"/>
            <a:ext cx="8229600" cy="4708525"/>
          </a:xfrm>
        </p:spPr>
        <p:txBody>
          <a:bodyPr/>
          <a:p>
            <a:r>
              <a:rPr lang="zh-CN" altLang="en-US" sz="2800">
                <a:solidFill>
                  <a:srgbClr val="FF0000"/>
                </a:solidFill>
              </a:rPr>
              <a:t>接入网</a:t>
            </a:r>
            <a:r>
              <a:rPr lang="zh-CN" altLang="en-US" sz="2800"/>
              <a:t>是指将端系统连接到边缘路由器的物理链路。</a:t>
            </a:r>
            <a:endParaRPr lang="zh-CN" altLang="en-US" sz="2800"/>
          </a:p>
          <a:p>
            <a:endParaRPr lang="zh-CN" altLang="en-US" sz="2800"/>
          </a:p>
          <a:p>
            <a:r>
              <a:rPr lang="zh-CN" altLang="en-US" sz="2800">
                <a:solidFill>
                  <a:srgbClr val="FF0000"/>
                </a:solidFill>
              </a:rPr>
              <a:t>边缘路由器</a:t>
            </a:r>
            <a:r>
              <a:rPr lang="zh-CN" altLang="en-US" sz="2800"/>
              <a:t>是端系统到任何其他远程端系统的路径上的</a:t>
            </a:r>
            <a:r>
              <a:rPr lang="zh-CN" altLang="en-US" sz="2800">
                <a:solidFill>
                  <a:srgbClr val="FF0000"/>
                </a:solidFill>
              </a:rPr>
              <a:t>第一台</a:t>
            </a:r>
            <a:r>
              <a:rPr lang="zh-CN" altLang="en-US" sz="2800"/>
              <a:t>路由器。</a:t>
            </a:r>
            <a:endParaRPr lang="zh-CN" altLang="en-US" sz="280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sp>
        <p:nvSpPr>
          <p:cNvPr id="3" name="内容占位符 2"/>
          <p:cNvSpPr/>
          <p:nvPr>
            <p:ph idx="1"/>
          </p:nvPr>
        </p:nvSpPr>
        <p:spPr/>
        <p:txBody>
          <a:bodyPr/>
          <a:p>
            <a:r>
              <a:rPr lang="zh-CN" altLang="en-US" sz="2800"/>
              <a:t>为了处理扩展性问题， DNS使用了大量的DNS服务器， 它们以</a:t>
            </a:r>
            <a:r>
              <a:rPr lang="zh-CN" altLang="en-US" sz="2800">
                <a:solidFill>
                  <a:srgbClr val="FF0000"/>
                </a:solidFill>
              </a:rPr>
              <a:t>层次方式</a:t>
            </a:r>
            <a:r>
              <a:rPr lang="zh-CN" altLang="en-US" sz="2800"/>
              <a:t>组织， 并且</a:t>
            </a:r>
            <a:r>
              <a:rPr lang="zh-CN" altLang="en-US" sz="2800">
                <a:solidFill>
                  <a:srgbClr val="FF0000"/>
                </a:solidFill>
              </a:rPr>
              <a:t>分布在全世界范围</a:t>
            </a:r>
            <a:r>
              <a:rPr lang="zh-CN" altLang="en-US" sz="2800"/>
              <a:t>内。没有一台DNS服务器拥有因特网上所有主机的映射。</a:t>
            </a:r>
            <a:endParaRPr lang="zh-CN" altLang="en-US" sz="2800"/>
          </a:p>
          <a:p>
            <a:endParaRPr lang="zh-CN" altLang="en-US" sz="2800"/>
          </a:p>
          <a:p>
            <a:r>
              <a:rPr lang="zh-CN" altLang="en-US" sz="2800"/>
              <a:t>相反， 该映射分布在所有的DNS服务器上。大致说来， 有3</a:t>
            </a:r>
            <a:r>
              <a:rPr lang="zh-CN" altLang="en-US" sz="2800">
                <a:solidFill>
                  <a:srgbClr val="FF0000"/>
                </a:solidFill>
              </a:rPr>
              <a:t>种类型</a:t>
            </a:r>
            <a:r>
              <a:rPr lang="zh-CN" altLang="en-US" sz="2800"/>
              <a:t>的DNS服务器：</a:t>
            </a:r>
            <a:r>
              <a:rPr lang="zh-CN" altLang="en-US" sz="2800">
                <a:solidFill>
                  <a:srgbClr val="FF0000"/>
                </a:solidFill>
              </a:rPr>
              <a:t>根</a:t>
            </a:r>
            <a:r>
              <a:rPr lang="zh-CN" altLang="en-US" sz="2800"/>
              <a:t>DNS服务器、</a:t>
            </a:r>
            <a:r>
              <a:rPr lang="zh-CN" altLang="en-US" sz="2800">
                <a:solidFill>
                  <a:srgbClr val="FF0000"/>
                </a:solidFill>
              </a:rPr>
              <a:t>顶级域</a:t>
            </a:r>
            <a:r>
              <a:rPr lang="zh-CN" altLang="en-US" sz="2800"/>
              <a:t>(Top-Level Domain， </a:t>
            </a:r>
            <a:r>
              <a:rPr lang="zh-CN" altLang="en-US" sz="2800">
                <a:solidFill>
                  <a:srgbClr val="FF0000"/>
                </a:solidFill>
              </a:rPr>
              <a:t>TLD</a:t>
            </a:r>
            <a:r>
              <a:rPr lang="zh-CN" altLang="en-US" sz="2800"/>
              <a:t>) DNS服务器和</a:t>
            </a:r>
            <a:r>
              <a:rPr lang="zh-CN" altLang="en-US" sz="2800">
                <a:solidFill>
                  <a:srgbClr val="FF0000"/>
                </a:solidFill>
              </a:rPr>
              <a:t>权威</a:t>
            </a:r>
            <a:r>
              <a:rPr lang="zh-CN" altLang="en-US" sz="2800"/>
              <a:t>DNS服务器。</a:t>
            </a:r>
            <a:endParaRPr lang="zh-CN" altLang="en-US" sz="280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sp>
        <p:nvSpPr>
          <p:cNvPr id="3" name="内容占位符 2"/>
          <p:cNvSpPr/>
          <p:nvPr>
            <p:ph idx="1"/>
          </p:nvPr>
        </p:nvSpPr>
        <p:spPr/>
        <p:txBody>
          <a:bodyPr/>
          <a:p>
            <a:r>
              <a:rPr lang="zh-CN" altLang="en-US" sz="2400"/>
              <a:t>这些服务器以图2-19中所示的层次结构组织起来。为了理解这3种类型的DNS服务器交互的方式， 假定一个DNS客户要决定主机名www.amazon.com的IP地址。</a:t>
            </a:r>
            <a:endParaRPr lang="zh-CN" altLang="en-US" sz="2400"/>
          </a:p>
          <a:p>
            <a:endParaRPr lang="zh-CN" altLang="en-US" sz="2400"/>
          </a:p>
          <a:p>
            <a:r>
              <a:rPr lang="zh-CN" altLang="en-US" sz="2400"/>
              <a:t>客户首先与根服务器之一联系， 它将返回</a:t>
            </a:r>
            <a:r>
              <a:rPr lang="zh-CN" altLang="en-US" sz="2400">
                <a:solidFill>
                  <a:srgbClr val="FF0000"/>
                </a:solidFill>
              </a:rPr>
              <a:t>顶级域名com</a:t>
            </a:r>
            <a:r>
              <a:rPr lang="zh-CN" altLang="en-US" sz="2400"/>
              <a:t>的TLD服务器的IP地址。该客户则与这些TLD服务器之一联系，它将为amazon.com返回权威服务器的IP地址。</a:t>
            </a:r>
            <a:endParaRPr lang="zh-CN" altLang="en-US" sz="2400"/>
          </a:p>
          <a:p>
            <a:endParaRPr lang="zh-CN" altLang="en-US" sz="2400"/>
          </a:p>
          <a:p>
            <a:r>
              <a:rPr lang="zh-CN" altLang="en-US" sz="2400"/>
              <a:t>最后， 该客户与amazon.com权威服务器之一联系， 它为主机名www.amazon.com返回其IP地址。我们将很快更为详细地考察DNS查找过程。</a:t>
            </a:r>
            <a:endParaRPr lang="zh-CN" altLang="en-US" sz="240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sp>
        <p:nvSpPr>
          <p:cNvPr id="3" name="内容占位符 2"/>
          <p:cNvSpPr/>
          <p:nvPr>
            <p:ph idx="1"/>
          </p:nvPr>
        </p:nvSpPr>
        <p:spPr/>
        <p:txBody>
          <a:bodyPr/>
          <a:p>
            <a:r>
              <a:rPr lang="zh-CN" altLang="en-US" sz="2400"/>
              <a:t>3种类型的DNS服务器：</a:t>
            </a:r>
            <a:endParaRPr lang="zh-CN" altLang="en-US" sz="2400"/>
          </a:p>
          <a:p>
            <a:endParaRPr lang="zh-CN" altLang="en-US" sz="2400"/>
          </a:p>
          <a:p>
            <a:r>
              <a:rPr lang="zh-CN" altLang="en-US" sz="2400">
                <a:solidFill>
                  <a:srgbClr val="FF0000"/>
                </a:solidFill>
              </a:rPr>
              <a:t>根DNS服务器</a:t>
            </a:r>
            <a:r>
              <a:rPr lang="zh-CN" altLang="en-US" sz="2400"/>
              <a:t>。在因特网上有</a:t>
            </a:r>
            <a:r>
              <a:rPr lang="zh-CN" altLang="en-US" sz="2400">
                <a:solidFill>
                  <a:srgbClr val="FF0000"/>
                </a:solidFill>
              </a:rPr>
              <a:t>13个</a:t>
            </a:r>
            <a:r>
              <a:rPr lang="zh-CN" altLang="en-US" sz="2400"/>
              <a:t>根DNS服务器(标号为A到M) ， 它们中的大部分位于北美洲。图2-20中显示的是一张2012年的根DNS服务器分布图；</a:t>
            </a:r>
            <a:endParaRPr lang="zh-CN" altLang="en-US" sz="2400"/>
          </a:p>
          <a:p>
            <a:endParaRPr lang="zh-CN" altLang="en-US" sz="2400"/>
          </a:p>
          <a:p>
            <a:r>
              <a:rPr lang="zh-CN" altLang="en-US" sz="2400"/>
              <a:t>尽管我们将这13个根DNS服务器中的每个都视为单个的服务器， 但每台“服务器”实际上是一个冗余服务器的网络，以提供安全性和可靠性。</a:t>
            </a:r>
            <a:endParaRPr lang="zh-CN" altLang="en-US" sz="240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sp>
        <p:nvSpPr>
          <p:cNvPr id="3" name="内容占位符 2"/>
          <p:cNvSpPr/>
          <p:nvPr>
            <p:ph idx="1"/>
          </p:nvPr>
        </p:nvSpPr>
        <p:spPr/>
        <p:txBody>
          <a:bodyPr/>
          <a:p>
            <a:r>
              <a:rPr lang="zh-CN" altLang="en-US" sz="2400">
                <a:solidFill>
                  <a:srgbClr val="FF0000"/>
                </a:solidFill>
              </a:rPr>
              <a:t>顶级域(DNS) 服务器</a:t>
            </a:r>
            <a:r>
              <a:rPr lang="zh-CN" altLang="en-US" sz="2400"/>
              <a:t>。这些服务器负责顶级域名如com、org、net、edu和gov，以及所有国家的顶级域名如uk、fr、ca和jp。</a:t>
            </a:r>
            <a:endParaRPr lang="zh-CN" altLang="en-US" sz="2400"/>
          </a:p>
          <a:p>
            <a:endParaRPr lang="zh-CN" altLang="en-US" sz="2400"/>
          </a:p>
          <a:p>
            <a:r>
              <a:rPr lang="zh-CN" altLang="en-US" sz="2400"/>
              <a:t>Verisign Global Registry Services公司维护com顶级域的TLD服务器； Educause公司维护edu顶级域的TLD服务器。</a:t>
            </a:r>
            <a:endParaRPr lang="zh-CN" altLang="en-US" sz="24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sp>
        <p:nvSpPr>
          <p:cNvPr id="3" name="内容占位符 2"/>
          <p:cNvSpPr/>
          <p:nvPr>
            <p:ph idx="1"/>
          </p:nvPr>
        </p:nvSpPr>
        <p:spPr/>
        <p:txBody>
          <a:bodyPr/>
          <a:p>
            <a:r>
              <a:rPr lang="zh-CN" altLang="en-US" sz="2400">
                <a:solidFill>
                  <a:srgbClr val="FF0000"/>
                </a:solidFill>
              </a:rPr>
              <a:t>权威DNS服务器</a:t>
            </a:r>
            <a:r>
              <a:rPr lang="zh-CN" altLang="en-US" sz="2400"/>
              <a:t>。在因特网上具有公共可访问主机(如Web服务器和邮件服务器) 的每个组织机构必须提供公共可访问的DNS记录， 这些记录将这些主机的名字映射为IP地址。</a:t>
            </a:r>
            <a:endParaRPr lang="zh-CN" altLang="en-US" sz="2400"/>
          </a:p>
          <a:p>
            <a:endParaRPr lang="zh-CN" altLang="en-US" sz="2400"/>
          </a:p>
          <a:p>
            <a:r>
              <a:rPr lang="zh-CN" altLang="en-US" sz="2400"/>
              <a:t>一个组织机构的权威DNS服务器收藏了这些DNS记录。一个组织机构能够选择实现它自己的权威DNS服务器以保存这些记录； 另一种方法是， 该组织能够支付费用， 让这些记录存储在某个服务提供商的一个权威DNS服务器中。多数大学和大公司实现和维护它们自己基本和辅助(备份) 的权威DNS服务器。</a:t>
            </a:r>
            <a:endParaRPr lang="zh-CN" altLang="en-US" sz="240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pic>
        <p:nvPicPr>
          <p:cNvPr id="4" name="内容占位符 3"/>
          <p:cNvPicPr>
            <a:picLocks noChangeAspect="1"/>
          </p:cNvPicPr>
          <p:nvPr>
            <p:ph idx="1"/>
          </p:nvPr>
        </p:nvPicPr>
        <p:blipFill>
          <a:blip r:embed="rId1"/>
          <a:stretch>
            <a:fillRect/>
          </a:stretch>
        </p:blipFill>
        <p:spPr>
          <a:xfrm>
            <a:off x="260350" y="1340485"/>
            <a:ext cx="8566785" cy="5057775"/>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sp>
        <p:nvSpPr>
          <p:cNvPr id="3" name="内容占位符 2"/>
          <p:cNvSpPr/>
          <p:nvPr>
            <p:ph idx="1"/>
          </p:nvPr>
        </p:nvSpPr>
        <p:spPr/>
        <p:txBody>
          <a:bodyPr/>
          <a:p>
            <a:r>
              <a:rPr lang="zh-CN" altLang="en-US" sz="2800"/>
              <a:t>根、TLD和权威DNS服务器都处在该DNS服务器的层次结构中， 如图2-19中所示。</a:t>
            </a:r>
            <a:endParaRPr lang="zh-CN" altLang="en-US" sz="2800"/>
          </a:p>
          <a:p>
            <a:endParaRPr lang="zh-CN" altLang="en-US" sz="2800"/>
          </a:p>
          <a:p>
            <a:r>
              <a:rPr lang="zh-CN" altLang="en-US" sz="2800"/>
              <a:t>还有另一类重要的DNS， 称为</a:t>
            </a:r>
            <a:r>
              <a:rPr lang="zh-CN" altLang="en-US" sz="2800">
                <a:solidFill>
                  <a:srgbClr val="FF0000"/>
                </a:solidFill>
              </a:rPr>
              <a:t>本地DNS服务器</a:t>
            </a:r>
            <a:r>
              <a:rPr lang="zh-CN" altLang="en-US" sz="2800"/>
              <a:t>(local DNS server) 。一个本地DNS服务器严格说来并不属于该服务器的层次结构， 但它对DNS层次结构是重要的。每个ISP(如一个大学、一个系、一个公司或一个居民区的ISP) 都有一台本地DNS服务器(也叫默认名字服务器) 。</a:t>
            </a:r>
            <a:endParaRPr lang="zh-CN" altLang="en-US" sz="28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sp>
        <p:nvSpPr>
          <p:cNvPr id="3" name="内容占位符 2"/>
          <p:cNvSpPr/>
          <p:nvPr>
            <p:ph idx="1"/>
          </p:nvPr>
        </p:nvSpPr>
        <p:spPr>
          <a:xfrm>
            <a:off x="457200" y="1600200"/>
            <a:ext cx="8229600" cy="4912360"/>
          </a:xfrm>
        </p:spPr>
        <p:txBody>
          <a:bodyPr/>
          <a:p>
            <a:r>
              <a:rPr lang="zh-CN" altLang="en-US" sz="2800"/>
              <a:t>当主机与某个ISP连接时， 该ISP提供一台主机的IP地址， 该主机具有一台或多台其本地DNS服务器的IP地址。通过访问Windows或UNIX的网络状态窗口， 能够容易地确定你本地DNS服务器的IP地址。主机的本地DNS服务器通常“邻近”本主机。对某机构ISP而言， 本地DNS服务器可能就与主机在同一个局域网中； 对于某居民区ISP来说， 本地DNS服务器通常与主机相隔不超过几台路由器。当主机发出DNS请求时， 该请求被发往本地DNS服务器， 它</a:t>
            </a:r>
            <a:r>
              <a:rPr lang="zh-CN" altLang="en-US" sz="2800">
                <a:solidFill>
                  <a:srgbClr val="FF0000"/>
                </a:solidFill>
              </a:rPr>
              <a:t>起着代理的作用</a:t>
            </a:r>
            <a:r>
              <a:rPr lang="zh-CN" altLang="en-US" sz="2800"/>
              <a:t>，并将该请求转发到DNS服务器层次结构中。</a:t>
            </a:r>
            <a:endParaRPr lang="zh-CN" altLang="en-US" sz="28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sp>
        <p:nvSpPr>
          <p:cNvPr id="3" name="内容占位符 2"/>
          <p:cNvSpPr/>
          <p:nvPr>
            <p:ph idx="1"/>
          </p:nvPr>
        </p:nvSpPr>
        <p:spPr>
          <a:xfrm>
            <a:off x="457200" y="1600200"/>
            <a:ext cx="8229600" cy="4912360"/>
          </a:xfrm>
        </p:spPr>
        <p:txBody>
          <a:bodyPr/>
          <a:p>
            <a:r>
              <a:rPr lang="zh-CN" altLang="en-US" sz="1800"/>
              <a:t>一个简单的例子，假设主机cis.poly.edu想知道主机gaia.cs.umass.edu的IP地址：</a:t>
            </a:r>
            <a:endParaRPr lang="zh-CN" altLang="en-US" sz="1800"/>
          </a:p>
        </p:txBody>
      </p:sp>
      <p:pic>
        <p:nvPicPr>
          <p:cNvPr id="4" name="图片 3"/>
          <p:cNvPicPr>
            <a:picLocks noChangeAspect="1"/>
          </p:cNvPicPr>
          <p:nvPr/>
        </p:nvPicPr>
        <p:blipFill>
          <a:blip r:embed="rId1"/>
          <a:stretch>
            <a:fillRect/>
          </a:stretch>
        </p:blipFill>
        <p:spPr>
          <a:xfrm>
            <a:off x="3345815" y="1988820"/>
            <a:ext cx="3409950" cy="4772025"/>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sp>
        <p:nvSpPr>
          <p:cNvPr id="3" name="内容占位符 2"/>
          <p:cNvSpPr/>
          <p:nvPr>
            <p:ph idx="1"/>
          </p:nvPr>
        </p:nvSpPr>
        <p:spPr>
          <a:xfrm>
            <a:off x="457200" y="1600200"/>
            <a:ext cx="8229600" cy="4912360"/>
          </a:xfrm>
        </p:spPr>
        <p:txBody>
          <a:bodyPr/>
          <a:p>
            <a:r>
              <a:rPr lang="zh-CN" altLang="en-US" sz="2400"/>
              <a:t>图2-21所示的例子利用了</a:t>
            </a:r>
            <a:r>
              <a:rPr lang="zh-CN" altLang="en-US" sz="2400">
                <a:solidFill>
                  <a:srgbClr val="FF0000"/>
                </a:solidFill>
              </a:rPr>
              <a:t>递归查询</a:t>
            </a:r>
            <a:r>
              <a:rPr lang="zh-CN" altLang="en-US" sz="2400"/>
              <a:t>(recursive query)和</a:t>
            </a:r>
            <a:r>
              <a:rPr lang="zh-CN" altLang="en-US" sz="2400">
                <a:solidFill>
                  <a:srgbClr val="FF0000"/>
                </a:solidFill>
              </a:rPr>
              <a:t>迭代查询</a:t>
            </a:r>
            <a:r>
              <a:rPr lang="zh-CN" altLang="en-US" sz="2400"/>
              <a:t>(iterative query) 。从cis.poly.edu到dns.poly.edu发出的查询是递归查询， 因为该查询请求dns.poly.edu以自己的名义获得该映射。</a:t>
            </a:r>
            <a:endParaRPr lang="zh-CN" altLang="en-US" sz="2400"/>
          </a:p>
          <a:p>
            <a:endParaRPr lang="zh-CN" altLang="en-US" sz="2400"/>
          </a:p>
          <a:p>
            <a:r>
              <a:rPr lang="zh-CN" altLang="en-US" sz="2400"/>
              <a:t>而后继的3个查询是迭代查询，因为所有的回答都是直接返回给dns.poly.edu。从理论上讲， 任何DNS查询既可以是迭代的也能是递归的。</a:t>
            </a:r>
            <a:endParaRPr lang="zh-CN"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书籍介绍</a:t>
            </a:r>
            <a:endParaRPr lang="zh-CN" altLang="en-US"/>
          </a:p>
        </p:txBody>
      </p:sp>
      <p:sp>
        <p:nvSpPr>
          <p:cNvPr id="3" name="内容占位符 2"/>
          <p:cNvSpPr>
            <a:spLocks noGrp="1"/>
          </p:cNvSpPr>
          <p:nvPr>
            <p:ph idx="1"/>
          </p:nvPr>
        </p:nvSpPr>
        <p:spPr/>
        <p:txBody>
          <a:bodyPr/>
          <a:p>
            <a:pPr marL="0" indent="0">
              <a:buNone/>
            </a:pPr>
            <a:r>
              <a:rPr lang="en-US" altLang="zh-CN"/>
              <a:t>					</a:t>
            </a:r>
            <a:endParaRPr lang="en-US" altLang="zh-CN"/>
          </a:p>
          <a:p>
            <a:pPr marL="0" indent="0">
              <a:buNone/>
            </a:pPr>
            <a:r>
              <a:rPr lang="en-US" altLang="zh-CN"/>
              <a:t>				</a:t>
            </a:r>
            <a:endParaRPr lang="en-US" altLang="zh-CN"/>
          </a:p>
        </p:txBody>
      </p:sp>
      <p:pic>
        <p:nvPicPr>
          <p:cNvPr id="5" name="图片 4"/>
          <p:cNvPicPr>
            <a:picLocks noChangeAspect="1"/>
          </p:cNvPicPr>
          <p:nvPr/>
        </p:nvPicPr>
        <p:blipFill>
          <a:blip r:embed="rId1"/>
          <a:stretch>
            <a:fillRect/>
          </a:stretch>
        </p:blipFill>
        <p:spPr>
          <a:xfrm>
            <a:off x="755650" y="1628775"/>
            <a:ext cx="3207385" cy="4438015"/>
          </a:xfrm>
          <a:prstGeom prst="rect">
            <a:avLst/>
          </a:prstGeom>
        </p:spPr>
      </p:pic>
      <p:sp>
        <p:nvSpPr>
          <p:cNvPr id="6" name="文本框 5"/>
          <p:cNvSpPr txBox="1"/>
          <p:nvPr/>
        </p:nvSpPr>
        <p:spPr>
          <a:xfrm>
            <a:off x="4140200" y="2277110"/>
            <a:ext cx="4852670" cy="2245360"/>
          </a:xfrm>
          <a:prstGeom prst="rect">
            <a:avLst/>
          </a:prstGeom>
          <a:noFill/>
        </p:spPr>
        <p:txBody>
          <a:bodyPr wrap="square" rtlCol="0">
            <a:spAutoFit/>
          </a:bodyPr>
          <a:p>
            <a:pPr algn="l"/>
            <a:r>
              <a:rPr lang="zh-CN" altLang="en-US" sz="2800"/>
              <a:t>原书第6版</a:t>
            </a:r>
            <a:endParaRPr lang="zh-CN" altLang="en-US" sz="2800"/>
          </a:p>
          <a:p>
            <a:pPr algn="l"/>
            <a:endParaRPr lang="zh-CN" altLang="en-US" sz="2800"/>
          </a:p>
          <a:p>
            <a:pPr algn="l"/>
            <a:r>
              <a:rPr lang="zh-CN" altLang="en-US" sz="2800"/>
              <a:t>作者（美）：</a:t>
            </a:r>
            <a:endParaRPr lang="zh-CN" altLang="en-US" sz="2800"/>
          </a:p>
          <a:p>
            <a:pPr algn="l"/>
            <a:r>
              <a:rPr lang="zh-CN" altLang="en-US" sz="2800"/>
              <a:t>James F.Kurose    </a:t>
            </a:r>
            <a:endParaRPr lang="zh-CN" altLang="en-US" sz="2800"/>
          </a:p>
          <a:p>
            <a:pPr algn="l"/>
            <a:r>
              <a:rPr lang="zh-CN" altLang="en-US" sz="2800"/>
              <a:t>Keith W.Ross</a:t>
            </a:r>
            <a:endParaRPr lang="zh-CN" altLang="en-US"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1.2.1 接入网</a:t>
            </a:r>
            <a:endParaRPr lang="zh-CN" altLang="en-US"/>
          </a:p>
        </p:txBody>
      </p:sp>
      <p:sp>
        <p:nvSpPr>
          <p:cNvPr id="3" name="内容占位符 2"/>
          <p:cNvSpPr/>
          <p:nvPr>
            <p:ph idx="1"/>
          </p:nvPr>
        </p:nvSpPr>
        <p:spPr>
          <a:xfrm>
            <a:off x="457200" y="1417955"/>
            <a:ext cx="8229600" cy="4708525"/>
          </a:xfrm>
        </p:spPr>
        <p:txBody>
          <a:bodyPr/>
          <a:p>
            <a:endParaRPr lang="zh-CN" altLang="en-US" sz="2400"/>
          </a:p>
        </p:txBody>
      </p:sp>
      <p:pic>
        <p:nvPicPr>
          <p:cNvPr id="4" name="图片 3"/>
          <p:cNvPicPr>
            <a:picLocks noChangeAspect="1"/>
          </p:cNvPicPr>
          <p:nvPr/>
        </p:nvPicPr>
        <p:blipFill>
          <a:blip r:embed="rId1"/>
          <a:stretch>
            <a:fillRect/>
          </a:stretch>
        </p:blipFill>
        <p:spPr>
          <a:xfrm>
            <a:off x="2339975" y="1125220"/>
            <a:ext cx="4594860" cy="5664200"/>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sp>
        <p:nvSpPr>
          <p:cNvPr id="3" name="内容占位符 2"/>
          <p:cNvSpPr/>
          <p:nvPr>
            <p:ph idx="1"/>
          </p:nvPr>
        </p:nvSpPr>
        <p:spPr>
          <a:xfrm>
            <a:off x="457200" y="1600200"/>
            <a:ext cx="8229600" cy="4912360"/>
          </a:xfrm>
        </p:spPr>
        <p:txBody>
          <a:bodyPr/>
          <a:p>
            <a:r>
              <a:rPr lang="zh-CN" altLang="en-US" sz="2400"/>
              <a:t>例如，图2-22显示了一条DNS查询链， 其中的</a:t>
            </a:r>
            <a:r>
              <a:rPr lang="zh-CN" altLang="en-US" sz="2400">
                <a:solidFill>
                  <a:srgbClr val="FF0000"/>
                </a:solidFill>
              </a:rPr>
              <a:t>所有查询都是递归的</a:t>
            </a:r>
            <a:r>
              <a:rPr lang="zh-CN" altLang="en-US" sz="2400"/>
              <a:t>。实践中，查询通常遵循图2-21中的模式。从请求主机到本地DNS服务器的查询是递归的，其余的查询是迭代的。</a:t>
            </a:r>
            <a:endParaRPr lang="zh-CN" altLang="en-US" sz="24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1.分布式、层次数据库</a:t>
            </a:r>
            <a:endParaRPr sz="4000"/>
          </a:p>
        </p:txBody>
      </p:sp>
      <p:sp>
        <p:nvSpPr>
          <p:cNvPr id="3" name="内容占位符 2"/>
          <p:cNvSpPr/>
          <p:nvPr>
            <p:ph idx="1"/>
          </p:nvPr>
        </p:nvSpPr>
        <p:spPr>
          <a:xfrm>
            <a:off x="457200" y="1600200"/>
            <a:ext cx="8229600" cy="4912360"/>
          </a:xfrm>
        </p:spPr>
        <p:txBody>
          <a:bodyPr/>
          <a:p>
            <a:endParaRPr lang="zh-CN" altLang="en-US" sz="2400"/>
          </a:p>
        </p:txBody>
      </p:sp>
      <p:pic>
        <p:nvPicPr>
          <p:cNvPr id="4" name="图片 3"/>
          <p:cNvPicPr>
            <a:picLocks noChangeAspect="1"/>
          </p:cNvPicPr>
          <p:nvPr/>
        </p:nvPicPr>
        <p:blipFill>
          <a:blip r:embed="rId1"/>
          <a:stretch>
            <a:fillRect/>
          </a:stretch>
        </p:blipFill>
        <p:spPr>
          <a:xfrm>
            <a:off x="3058795" y="1336675"/>
            <a:ext cx="3457575" cy="5438775"/>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2.DNS缓存</a:t>
            </a:r>
            <a:endParaRPr sz="4000"/>
          </a:p>
        </p:txBody>
      </p:sp>
      <p:sp>
        <p:nvSpPr>
          <p:cNvPr id="3" name="内容占位符 2"/>
          <p:cNvSpPr/>
          <p:nvPr>
            <p:ph idx="1"/>
          </p:nvPr>
        </p:nvSpPr>
        <p:spPr>
          <a:xfrm>
            <a:off x="457200" y="1600200"/>
            <a:ext cx="8229600" cy="4912360"/>
          </a:xfrm>
        </p:spPr>
        <p:txBody>
          <a:bodyPr/>
          <a:p>
            <a:r>
              <a:rPr lang="zh-CN" altLang="en-US" sz="2400"/>
              <a:t>至此我们的讨论还没有涉及DNS系统的一个非常重要特色：</a:t>
            </a:r>
            <a:r>
              <a:rPr lang="zh-CN" altLang="en-US" sz="2400">
                <a:solidFill>
                  <a:srgbClr val="FF0000"/>
                </a:solidFill>
              </a:rPr>
              <a:t>DNS缓存</a:t>
            </a:r>
            <a:r>
              <a:rPr lang="zh-CN" altLang="en-US" sz="2400"/>
              <a:t>(DNS caching) 。</a:t>
            </a:r>
            <a:endParaRPr lang="zh-CN" altLang="en-US" sz="2400"/>
          </a:p>
          <a:p>
            <a:endParaRPr lang="zh-CN" altLang="en-US" sz="2400"/>
          </a:p>
          <a:p>
            <a:r>
              <a:rPr lang="zh-CN" altLang="en-US" sz="2400"/>
              <a:t>实际上， 为了改善时延性能并减少在因特网上到处传输的DNS报文数量，DNS广泛使用了缓存技术。</a:t>
            </a:r>
            <a:endParaRPr lang="zh-CN" altLang="en-US" sz="2400"/>
          </a:p>
          <a:p>
            <a:endParaRPr lang="zh-CN" altLang="en-US" sz="2400"/>
          </a:p>
          <a:p>
            <a:r>
              <a:rPr lang="zh-CN" altLang="en-US" sz="2400"/>
              <a:t>DNS缓存的原理非常简单。在一个请求链中， 当某DNS服务器接收一个DNS回答(例如， 包含主机名到IP地址的映射)时，它能将该回答中的信息</a:t>
            </a:r>
            <a:r>
              <a:rPr lang="zh-CN" altLang="en-US" sz="2400">
                <a:solidFill>
                  <a:srgbClr val="FF0000"/>
                </a:solidFill>
              </a:rPr>
              <a:t>缓存在本地存储器</a:t>
            </a:r>
            <a:r>
              <a:rPr lang="zh-CN" altLang="en-US" sz="2400"/>
              <a:t>中。</a:t>
            </a:r>
            <a:endParaRPr lang="zh-CN" altLang="en-US" sz="24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2.DNS缓存</a:t>
            </a:r>
            <a:endParaRPr sz="4000"/>
          </a:p>
        </p:txBody>
      </p:sp>
      <p:sp>
        <p:nvSpPr>
          <p:cNvPr id="3" name="内容占位符 2"/>
          <p:cNvSpPr/>
          <p:nvPr>
            <p:ph idx="1"/>
          </p:nvPr>
        </p:nvSpPr>
        <p:spPr>
          <a:xfrm>
            <a:off x="457200" y="1600200"/>
            <a:ext cx="8229600" cy="4912360"/>
          </a:xfrm>
        </p:spPr>
        <p:txBody>
          <a:bodyPr/>
          <a:p>
            <a:r>
              <a:rPr lang="zh-CN" altLang="en-US" sz="2400"/>
              <a:t>例如，在图2-21中， 每当本地DNS服务器dns.poly.edu从某个DNS服务器接收到一个回答，它能够缓存包含在该回答中的任何信息。</a:t>
            </a:r>
            <a:endParaRPr lang="zh-CN" altLang="en-US" sz="2400"/>
          </a:p>
          <a:p>
            <a:endParaRPr lang="zh-CN" altLang="en-US" sz="2400"/>
          </a:p>
          <a:p>
            <a:r>
              <a:rPr lang="zh-CN" altLang="en-US" sz="2400"/>
              <a:t>如果在DNS服务器中缓存了一台主机名/IP地址对，另一个对相同主机名的查询到达该DNS服务器时， 该DNS服务器就能够提供所要求的IP地址，即使它不是该主机名的权威服务器。</a:t>
            </a:r>
            <a:endParaRPr lang="zh-CN" altLang="en-US" sz="2400"/>
          </a:p>
          <a:p>
            <a:endParaRPr lang="zh-CN" altLang="en-US" sz="2400"/>
          </a:p>
          <a:p>
            <a:r>
              <a:rPr lang="zh-CN" altLang="en-US" sz="2400"/>
              <a:t>由于主机和主机名与IP地址间的映射并</a:t>
            </a:r>
            <a:r>
              <a:rPr lang="zh-CN" altLang="en-US" sz="2400">
                <a:solidFill>
                  <a:srgbClr val="FF0000"/>
                </a:solidFill>
              </a:rPr>
              <a:t>不是永久的</a:t>
            </a:r>
            <a:r>
              <a:rPr lang="zh-CN" altLang="en-US" sz="2400"/>
              <a:t>， DNS服务器在一段时间后(通常设置为两天) 将丢弃缓存的信息。</a:t>
            </a:r>
            <a:endParaRPr lang="zh-CN" altLang="en-US" sz="24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2.DNS缓存</a:t>
            </a:r>
            <a:endParaRPr sz="4000"/>
          </a:p>
        </p:txBody>
      </p:sp>
      <p:sp>
        <p:nvSpPr>
          <p:cNvPr id="3" name="内容占位符 2"/>
          <p:cNvSpPr/>
          <p:nvPr>
            <p:ph idx="1"/>
          </p:nvPr>
        </p:nvSpPr>
        <p:spPr>
          <a:xfrm>
            <a:off x="457200" y="1600200"/>
            <a:ext cx="8229600" cy="4912360"/>
          </a:xfrm>
        </p:spPr>
        <p:txBody>
          <a:bodyPr/>
          <a:p>
            <a:r>
              <a:rPr lang="zh-CN" altLang="en-US" sz="2400"/>
              <a:t>举一个例子，假定主机apricot.poly.edu向dns.poly.edu查询主机名cnn.com的IP地址。</a:t>
            </a:r>
            <a:endParaRPr lang="zh-CN" altLang="en-US" sz="2400"/>
          </a:p>
          <a:p>
            <a:endParaRPr lang="zh-CN" altLang="en-US" sz="2400"/>
          </a:p>
          <a:p>
            <a:r>
              <a:rPr lang="zh-CN" altLang="en-US" sz="2400"/>
              <a:t>此后， 假定过了几个小时， Polytechnic理工大学的另外一台主机如kiwi.poly.edu也向dns.poly.edu查询相同的主机名。</a:t>
            </a:r>
            <a:endParaRPr lang="zh-CN" altLang="en-US" sz="2400"/>
          </a:p>
          <a:p>
            <a:endParaRPr lang="zh-CN" altLang="en-US" sz="2400"/>
          </a:p>
          <a:p>
            <a:r>
              <a:rPr lang="zh-CN" altLang="en-US" sz="2400"/>
              <a:t>因为有了缓存， 该本地DNS服务器可以立即返回cnn.com的IP地址， 而不必查询任何其他DNS服务器。本地DNS服务器也能够缓存TLD服务器的IP地址， 因而允许本地DNS绕过查询链中的根DNS服务器(这经常发生) 。</a:t>
            </a:r>
            <a:endParaRPr lang="zh-CN" altLang="en-US" sz="24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2.5.3 DNS记录和报文</a:t>
            </a:r>
            <a:endParaRPr sz="4000"/>
          </a:p>
        </p:txBody>
      </p:sp>
      <p:sp>
        <p:nvSpPr>
          <p:cNvPr id="3" name="内容占位符 2"/>
          <p:cNvSpPr/>
          <p:nvPr>
            <p:ph idx="1"/>
          </p:nvPr>
        </p:nvSpPr>
        <p:spPr>
          <a:xfrm>
            <a:off x="457200" y="1600200"/>
            <a:ext cx="8229600" cy="4912360"/>
          </a:xfrm>
        </p:spPr>
        <p:txBody>
          <a:bodyPr/>
          <a:p>
            <a:r>
              <a:rPr lang="zh-CN" altLang="en-US" sz="2400"/>
              <a:t>共同实现DNS分布式数据库的所有DNS服务器存储了</a:t>
            </a:r>
            <a:r>
              <a:rPr lang="zh-CN" altLang="en-US" sz="2400">
                <a:solidFill>
                  <a:srgbClr val="FF0000"/>
                </a:solidFill>
              </a:rPr>
              <a:t>资源记录</a:t>
            </a:r>
            <a:r>
              <a:rPr lang="zh-CN" altLang="en-US" sz="2400"/>
              <a:t>(Resource Record，</a:t>
            </a:r>
            <a:r>
              <a:rPr lang="zh-CN" altLang="en-US" sz="2400">
                <a:solidFill>
                  <a:srgbClr val="FF0000"/>
                </a:solidFill>
              </a:rPr>
              <a:t>RR</a:t>
            </a:r>
            <a:r>
              <a:rPr lang="zh-CN" altLang="en-US" sz="2400"/>
              <a:t>) ， RR提供了主机名到IP地址的映射。</a:t>
            </a:r>
            <a:endParaRPr lang="zh-CN" altLang="en-US" sz="2400"/>
          </a:p>
          <a:p>
            <a:endParaRPr lang="zh-CN" altLang="en-US" sz="2400"/>
          </a:p>
          <a:p>
            <a:r>
              <a:rPr lang="zh-CN" altLang="en-US" sz="2400"/>
              <a:t>每个DNS回答报文包含了一条或多条资源记录。</a:t>
            </a:r>
            <a:endParaRPr lang="zh-CN" altLang="en-US" sz="2400"/>
          </a:p>
          <a:p>
            <a:endParaRPr lang="zh-CN" altLang="en-US" sz="2400"/>
          </a:p>
          <a:p>
            <a:r>
              <a:rPr lang="zh-CN" altLang="en-US" sz="2400"/>
              <a:t>资源记录是一个包含了下列字段的4元组：</a:t>
            </a:r>
            <a:endParaRPr lang="zh-CN" altLang="en-US" sz="2400"/>
          </a:p>
          <a:p>
            <a:pPr marL="0" indent="0">
              <a:buNone/>
            </a:pPr>
            <a:r>
              <a:rPr lang="en-US" altLang="zh-CN" sz="2400"/>
              <a:t>		</a:t>
            </a:r>
            <a:r>
              <a:rPr lang="zh-CN" altLang="en-US" sz="2400"/>
              <a:t>(Name， Value， Type， TTL)</a:t>
            </a:r>
            <a:endParaRPr lang="zh-CN" altLang="en-US" sz="2400"/>
          </a:p>
          <a:p>
            <a:pPr marL="0" indent="0">
              <a:buNone/>
            </a:pPr>
            <a:endParaRPr lang="zh-CN" altLang="en-US" sz="2400"/>
          </a:p>
          <a:p>
            <a:pPr marL="0" indent="0">
              <a:buNone/>
            </a:pPr>
            <a:r>
              <a:rPr lang="zh-CN" altLang="en-US" sz="2400">
                <a:solidFill>
                  <a:srgbClr val="FF0000"/>
                </a:solidFill>
                <a:sym typeface="+mn-ea"/>
              </a:rPr>
              <a:t>TTL</a:t>
            </a:r>
            <a:r>
              <a:rPr lang="zh-CN" altLang="en-US" sz="2400">
                <a:sym typeface="+mn-ea"/>
              </a:rPr>
              <a:t>是该记录的</a:t>
            </a:r>
            <a:r>
              <a:rPr lang="zh-CN" altLang="en-US" sz="2400">
                <a:solidFill>
                  <a:srgbClr val="FF0000"/>
                </a:solidFill>
                <a:sym typeface="+mn-ea"/>
              </a:rPr>
              <a:t>生存时间</a:t>
            </a:r>
            <a:r>
              <a:rPr lang="zh-CN" altLang="en-US" sz="2400">
                <a:sym typeface="+mn-ea"/>
              </a:rPr>
              <a:t>， 它决定了资源记录应当从缓存中删除的时间。</a:t>
            </a:r>
            <a:endParaRPr lang="zh-CN" altLang="en-US" sz="24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2.5.3 DNS记录和报文</a:t>
            </a:r>
            <a:endParaRPr sz="4000"/>
          </a:p>
        </p:txBody>
      </p:sp>
      <p:sp>
        <p:nvSpPr>
          <p:cNvPr id="3" name="内容占位符 2"/>
          <p:cNvSpPr/>
          <p:nvPr>
            <p:ph idx="1"/>
          </p:nvPr>
        </p:nvSpPr>
        <p:spPr>
          <a:xfrm>
            <a:off x="457200" y="1241425"/>
            <a:ext cx="8229600" cy="5271135"/>
          </a:xfrm>
        </p:spPr>
        <p:txBody>
          <a:bodyPr/>
          <a:p>
            <a:r>
              <a:rPr lang="zh-CN" altLang="en-US" sz="2800"/>
              <a:t>在下面给出的记录例子中， 我们忽略掉TTL字段。Name和Value的值取决于Type：</a:t>
            </a:r>
            <a:endParaRPr lang="zh-CN" altLang="en-US"/>
          </a:p>
          <a:p>
            <a:pPr lvl="1"/>
            <a:r>
              <a:rPr lang="zh-CN" altLang="en-US" sz="2400"/>
              <a:t>如果</a:t>
            </a:r>
            <a:r>
              <a:rPr lang="zh-CN" altLang="en-US" sz="2400">
                <a:solidFill>
                  <a:srgbClr val="FF0000"/>
                </a:solidFill>
              </a:rPr>
              <a:t>Type=A</a:t>
            </a:r>
            <a:r>
              <a:rPr lang="zh-CN" altLang="en-US" sz="2400"/>
              <a:t>， 则Name是主机名， Value是该主机名对应的IP地址。因此， 一条类型为A的资源记录提供了标准的主机名到IP地址的映射。例如(relay l.bar.foo.com， 145.37.93.126， A) 就是一条类型A记录。</a:t>
            </a:r>
            <a:endParaRPr lang="zh-CN" altLang="en-US" sz="2400"/>
          </a:p>
          <a:p>
            <a:pPr lvl="1"/>
            <a:r>
              <a:rPr lang="zh-CN" altLang="en-US" sz="2400"/>
              <a:t>如果</a:t>
            </a:r>
            <a:r>
              <a:rPr lang="zh-CN" altLang="en-US" sz="2400">
                <a:solidFill>
                  <a:srgbClr val="FF0000"/>
                </a:solidFill>
              </a:rPr>
              <a:t>Type=NS</a:t>
            </a:r>
            <a:r>
              <a:rPr lang="zh-CN" altLang="en-US" sz="2400"/>
              <a:t>，则Name是个域(如foo.com) ， 而Value是个知道如何获得该域中主机IP地址的权威DNS服务器的主机名。这个记录用于沿着查询链来路由DNS查询。例如(foo.com，dns.foo.com， NS) 就是一条类型为NS的记录。</a:t>
            </a:r>
            <a:endParaRPr lang="zh-CN" altLang="en-US" sz="2400"/>
          </a:p>
          <a:p>
            <a:pPr marL="457200" lvl="1" indent="0">
              <a:buNone/>
            </a:pPr>
            <a:endParaRPr lang="zh-CN" altLang="en-US" sz="2400"/>
          </a:p>
          <a:p>
            <a:pPr marL="457200" lvl="1" indent="0">
              <a:buNone/>
            </a:pPr>
            <a:endParaRPr lang="zh-CN" altLang="en-US" sz="24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2.5.3 DNS记录和报文</a:t>
            </a:r>
            <a:endParaRPr sz="4000"/>
          </a:p>
        </p:txBody>
      </p:sp>
      <p:sp>
        <p:nvSpPr>
          <p:cNvPr id="3" name="内容占位符 2"/>
          <p:cNvSpPr/>
          <p:nvPr>
            <p:ph idx="1"/>
          </p:nvPr>
        </p:nvSpPr>
        <p:spPr>
          <a:xfrm>
            <a:off x="457200" y="1362710"/>
            <a:ext cx="8229600" cy="5149850"/>
          </a:xfrm>
        </p:spPr>
        <p:txBody>
          <a:bodyPr/>
          <a:p>
            <a:r>
              <a:rPr lang="zh-CN" altLang="en-US" sz="2800"/>
              <a:t>在下面给出的记录例子中， 我们忽略掉TTL字段。Name和Value的值取决于Type：</a:t>
            </a:r>
            <a:endParaRPr lang="zh-CN" altLang="en-US" sz="2800"/>
          </a:p>
          <a:p>
            <a:pPr lvl="1"/>
            <a:r>
              <a:rPr lang="zh-CN" altLang="en-US" sz="2400"/>
              <a:t>如果</a:t>
            </a:r>
            <a:r>
              <a:rPr lang="zh-CN" altLang="en-US" sz="2400">
                <a:solidFill>
                  <a:srgbClr val="FF0000"/>
                </a:solidFill>
              </a:rPr>
              <a:t>Type=CNAME</a:t>
            </a:r>
            <a:r>
              <a:rPr lang="zh-CN" altLang="en-US" sz="2400"/>
              <a:t>， 则Value是别名为Name的主机对应的规范主机名。该记录能够向查询的主机提供一个主机名对应的规范主机名，例如(foo.com， relay l.bar.foo.com， CNAME) 就是一条CNAME类型的记录。</a:t>
            </a:r>
            <a:endParaRPr lang="zh-CN" altLang="en-US" sz="2400"/>
          </a:p>
          <a:p>
            <a:pPr lvl="1"/>
            <a:endParaRPr lang="zh-CN" altLang="en-US" sz="2400"/>
          </a:p>
          <a:p>
            <a:pPr marL="457200" lvl="1" indent="0">
              <a:buNone/>
            </a:pPr>
            <a:endParaRPr lang="zh-CN" altLang="en-US" sz="24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2.5.3 DNS记录和报文</a:t>
            </a:r>
            <a:endParaRPr sz="4000"/>
          </a:p>
        </p:txBody>
      </p:sp>
      <p:sp>
        <p:nvSpPr>
          <p:cNvPr id="3" name="内容占位符 2"/>
          <p:cNvSpPr/>
          <p:nvPr>
            <p:ph idx="1"/>
          </p:nvPr>
        </p:nvSpPr>
        <p:spPr>
          <a:xfrm>
            <a:off x="457200" y="1362710"/>
            <a:ext cx="8229600" cy="5149850"/>
          </a:xfrm>
        </p:spPr>
        <p:txBody>
          <a:bodyPr/>
          <a:p>
            <a:r>
              <a:rPr lang="zh-CN" altLang="en-US" sz="2800"/>
              <a:t>在下面给出的记录例子中， 我们忽略掉TTL字段。Name和Value的值取决于Type：</a:t>
            </a:r>
            <a:endParaRPr lang="zh-CN" altLang="en-US"/>
          </a:p>
          <a:p>
            <a:pPr lvl="1"/>
            <a:r>
              <a:rPr lang="zh-CN" altLang="en-US" sz="2400"/>
              <a:t>如果</a:t>
            </a:r>
            <a:r>
              <a:rPr lang="zh-CN" altLang="en-US" sz="2400">
                <a:solidFill>
                  <a:srgbClr val="FF0000"/>
                </a:solidFill>
              </a:rPr>
              <a:t>Type=MX</a:t>
            </a:r>
            <a:r>
              <a:rPr lang="zh-CN" altLang="en-US" sz="2400"/>
              <a:t>， 则Value是个别名为Name的邮件服务器的规范主机名。举例来说，(foo.com，mail.bar.foo.com， MX) 就是一条MX记录。MX记录允许邮件服务器主机名具有简单的别名。值得注意的是，通过使用MX记录，一个公司的邮件服务器和其他服务器(如它的Web服务器) 可以使用相同的别名。为了获得邮件服务器的规范主机名， DNS客户应当请求一条MX记录； 而为了获得其他服务器的规范主机名， DNS客户应当请求CNAME记录。</a:t>
            </a:r>
            <a:endParaRPr lang="zh-CN" altLang="en-US" sz="240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2.5.3 DNS记录和报文</a:t>
            </a:r>
            <a:endParaRPr sz="4000"/>
          </a:p>
        </p:txBody>
      </p:sp>
      <p:sp>
        <p:nvSpPr>
          <p:cNvPr id="3" name="内容占位符 2"/>
          <p:cNvSpPr/>
          <p:nvPr>
            <p:ph idx="1"/>
          </p:nvPr>
        </p:nvSpPr>
        <p:spPr>
          <a:xfrm>
            <a:off x="457200" y="1600200"/>
            <a:ext cx="8229600" cy="4912360"/>
          </a:xfrm>
        </p:spPr>
        <p:txBody>
          <a:bodyPr/>
          <a:p>
            <a:r>
              <a:rPr lang="zh-CN" altLang="en-US" sz="2400"/>
              <a:t>如果一台DNS服务器是用于某特定主机名的权威DNS服务器， 那么该DNS服务器会有一条包含该主机名的类型A记录(即使该DNS服务器不是其权威DNS服务器， 它也可能在缓存中包含有一条类型A记录)。</a:t>
            </a:r>
            <a:endParaRPr lang="zh-CN" altLang="en-US" sz="2400"/>
          </a:p>
          <a:p>
            <a:endParaRPr lang="zh-CN" altLang="en-US" sz="2400"/>
          </a:p>
          <a:p>
            <a:r>
              <a:rPr lang="zh-CN" altLang="en-US" sz="2400"/>
              <a:t>如果服务器不是用于某主机名的权威服务器，那么该服务器将包含一条类型NS记录，该记录对应于包含主机名的域；它还将包括一条类型A记录， 该记录提供了在NS记录的Value字段中的DNS服务器的IP地址。</a:t>
            </a:r>
            <a:endParaRPr lang="zh-CN" alt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1.2.1 接入网</a:t>
            </a:r>
            <a:endParaRPr lang="zh-CN" altLang="en-US"/>
          </a:p>
        </p:txBody>
      </p:sp>
      <p:sp>
        <p:nvSpPr>
          <p:cNvPr id="3" name="内容占位符 2"/>
          <p:cNvSpPr/>
          <p:nvPr>
            <p:ph idx="1"/>
          </p:nvPr>
        </p:nvSpPr>
        <p:spPr>
          <a:xfrm>
            <a:off x="457200" y="1417955"/>
            <a:ext cx="8229600" cy="4708525"/>
          </a:xfrm>
        </p:spPr>
        <p:txBody>
          <a:bodyPr/>
          <a:p>
            <a:r>
              <a:rPr lang="zh-CN" altLang="en-US" sz="2400"/>
              <a:t>1.家庭接入：DSL、电缆、FTTH、拨号和卫星</a:t>
            </a:r>
            <a:endParaRPr lang="zh-CN" altLang="en-US" sz="2400"/>
          </a:p>
          <a:p>
            <a:endParaRPr lang="zh-CN" altLang="en-US" sz="2400"/>
          </a:p>
          <a:p>
            <a:endParaRPr lang="zh-CN" altLang="en-US" sz="2400"/>
          </a:p>
        </p:txBody>
      </p:sp>
      <p:pic>
        <p:nvPicPr>
          <p:cNvPr id="5" name="图片 4"/>
          <p:cNvPicPr>
            <a:picLocks noChangeAspect="1"/>
          </p:cNvPicPr>
          <p:nvPr/>
        </p:nvPicPr>
        <p:blipFill>
          <a:blip r:embed="rId1"/>
          <a:stretch>
            <a:fillRect/>
          </a:stretch>
        </p:blipFill>
        <p:spPr>
          <a:xfrm>
            <a:off x="1115695" y="2277110"/>
            <a:ext cx="6488430" cy="3265170"/>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2.5.3 DNS记录和报文</a:t>
            </a:r>
            <a:endParaRPr sz="4000"/>
          </a:p>
        </p:txBody>
      </p:sp>
      <p:sp>
        <p:nvSpPr>
          <p:cNvPr id="3" name="内容占位符 2"/>
          <p:cNvSpPr/>
          <p:nvPr>
            <p:ph idx="1"/>
          </p:nvPr>
        </p:nvSpPr>
        <p:spPr>
          <a:xfrm>
            <a:off x="457200" y="1600200"/>
            <a:ext cx="8229600" cy="4912360"/>
          </a:xfrm>
        </p:spPr>
        <p:txBody>
          <a:bodyPr/>
          <a:p>
            <a:r>
              <a:rPr lang="zh-CN" altLang="en-US" sz="2400"/>
              <a:t>假设一台edu TLD服务器不是主机gaia.cs.umass.edu的权威DNS服务器， 则该服务器将包含一条包括主机cs.umass.edu的域记录， 如(umass.edu， dns.umass.edu， NS) ； 该edu TLD服务器还将包含一条类型A记录， 如(dns.umass.edu， 128.119.40.111， A) ， 该记录将名字dns.umass.edu映射为一个IP地址。</a:t>
            </a:r>
            <a:endParaRPr lang="zh-CN" altLang="en-US" sz="240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1.DNS报文</a:t>
            </a:r>
            <a:endParaRPr sz="4000"/>
          </a:p>
        </p:txBody>
      </p:sp>
      <p:sp>
        <p:nvSpPr>
          <p:cNvPr id="3" name="内容占位符 2"/>
          <p:cNvSpPr/>
          <p:nvPr>
            <p:ph idx="1"/>
          </p:nvPr>
        </p:nvSpPr>
        <p:spPr>
          <a:xfrm>
            <a:off x="457200" y="1600200"/>
            <a:ext cx="8229600" cy="4912360"/>
          </a:xfrm>
        </p:spPr>
        <p:txBody>
          <a:bodyPr/>
          <a:p>
            <a:r>
              <a:rPr lang="zh-CN" altLang="en-US" sz="2400"/>
              <a:t>在本节前面， 我们提到了DNS查询和回答报文。DNS只有这两种报文， 并且， 查询和回答报文有着相同的格式， 如图2-23所示。DNS报文中各字段的语义如下：</a:t>
            </a:r>
            <a:endParaRPr lang="zh-CN" altLang="en-US" sz="2400"/>
          </a:p>
        </p:txBody>
      </p:sp>
      <p:pic>
        <p:nvPicPr>
          <p:cNvPr id="4" name="图片 3"/>
          <p:cNvPicPr>
            <a:picLocks noChangeAspect="1"/>
          </p:cNvPicPr>
          <p:nvPr/>
        </p:nvPicPr>
        <p:blipFill>
          <a:blip r:embed="rId1"/>
          <a:stretch>
            <a:fillRect/>
          </a:stretch>
        </p:blipFill>
        <p:spPr>
          <a:xfrm>
            <a:off x="1475105" y="2780665"/>
            <a:ext cx="6334125" cy="3648075"/>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1.DNS报文</a:t>
            </a:r>
            <a:endParaRPr sz="4000"/>
          </a:p>
        </p:txBody>
      </p:sp>
      <p:sp>
        <p:nvSpPr>
          <p:cNvPr id="3" name="内容占位符 2"/>
          <p:cNvSpPr/>
          <p:nvPr>
            <p:ph idx="1"/>
          </p:nvPr>
        </p:nvSpPr>
        <p:spPr>
          <a:xfrm>
            <a:off x="457200" y="1600200"/>
            <a:ext cx="8229600" cy="4912360"/>
          </a:xfrm>
        </p:spPr>
        <p:txBody>
          <a:bodyPr/>
          <a:p>
            <a:r>
              <a:rPr lang="zh-CN" altLang="en-US" sz="2400"/>
              <a:t>前12个字节是</a:t>
            </a:r>
            <a:r>
              <a:rPr lang="zh-CN" altLang="en-US" sz="2400">
                <a:solidFill>
                  <a:srgbClr val="FF0000"/>
                </a:solidFill>
              </a:rPr>
              <a:t>首部区域</a:t>
            </a:r>
            <a:r>
              <a:rPr lang="zh-CN" altLang="en-US" sz="2400"/>
              <a:t>，其中有几个字段。第一个字段(标识符)是一个16比特的数，用于标识该查询。这个标识符会被复制到对查询的回答报文中，以便让客户用它来匹配发送的请求和接收到的回答。</a:t>
            </a:r>
            <a:endParaRPr lang="zh-CN" altLang="en-US" sz="2400"/>
          </a:p>
          <a:p>
            <a:endParaRPr lang="zh-CN" altLang="en-US" sz="2400"/>
          </a:p>
          <a:p>
            <a:r>
              <a:rPr lang="zh-CN" altLang="en-US" sz="2400"/>
              <a:t>标志字段中含有</a:t>
            </a:r>
            <a:r>
              <a:rPr lang="zh-CN" altLang="en-US" sz="2400">
                <a:solidFill>
                  <a:srgbClr val="FF0000"/>
                </a:solidFill>
              </a:rPr>
              <a:t>若干标志</a:t>
            </a:r>
            <a:r>
              <a:rPr lang="zh-CN" altLang="en-US" sz="2400"/>
              <a:t>。1比特的“查询/回答”标志位指出报文是查询报文(0) 还是回答报文(1) 。当某DNS服务器是所请求名字的权威DNS服务器时， 1比特的“权威的”标志位被置在回答报文中。</a:t>
            </a:r>
            <a:endParaRPr lang="zh-CN" altLang="en-US" sz="240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1.DNS报文</a:t>
            </a:r>
            <a:endParaRPr sz="4000"/>
          </a:p>
        </p:txBody>
      </p:sp>
      <p:sp>
        <p:nvSpPr>
          <p:cNvPr id="3" name="内容占位符 2"/>
          <p:cNvSpPr/>
          <p:nvPr>
            <p:ph idx="1"/>
          </p:nvPr>
        </p:nvSpPr>
        <p:spPr>
          <a:xfrm>
            <a:off x="457200" y="1600200"/>
            <a:ext cx="8229600" cy="4912360"/>
          </a:xfrm>
        </p:spPr>
        <p:txBody>
          <a:bodyPr/>
          <a:p>
            <a:r>
              <a:rPr lang="zh-CN" altLang="en-US" sz="2400"/>
              <a:t>如果客户(主机或者DNS服务器) 在该DNS服务器没有某记录时希望它执行递归查询， 将设置1比特的“希望递归”标志位。如果该DNS服务器支持递归查询，在它的回答报文中会对1比特的“递归可用”标志位置位。</a:t>
            </a:r>
            <a:endParaRPr lang="zh-CN" altLang="en-US" sz="2400"/>
          </a:p>
          <a:p>
            <a:endParaRPr lang="zh-CN" altLang="en-US" sz="2400"/>
          </a:p>
          <a:p>
            <a:r>
              <a:rPr lang="zh-CN" altLang="en-US" sz="2400"/>
              <a:t>在该首部中，还有4个有关数量的字段，这些字段指出了在首部后的4类数据区域出现的数量。</a:t>
            </a:r>
            <a:endParaRPr lang="zh-CN" altLang="en-US" sz="24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1.DNS报文</a:t>
            </a:r>
            <a:endParaRPr sz="4000"/>
          </a:p>
        </p:txBody>
      </p:sp>
      <p:sp>
        <p:nvSpPr>
          <p:cNvPr id="3" name="内容占位符 2"/>
          <p:cNvSpPr/>
          <p:nvPr>
            <p:ph idx="1"/>
          </p:nvPr>
        </p:nvSpPr>
        <p:spPr>
          <a:xfrm>
            <a:off x="457200" y="1600200"/>
            <a:ext cx="8229600" cy="4912360"/>
          </a:xfrm>
        </p:spPr>
        <p:txBody>
          <a:bodyPr/>
          <a:p>
            <a:r>
              <a:rPr lang="zh-CN" altLang="en-US" sz="2400">
                <a:solidFill>
                  <a:srgbClr val="FF0000"/>
                </a:solidFill>
              </a:rPr>
              <a:t>问题区域</a:t>
            </a:r>
            <a:r>
              <a:rPr lang="zh-CN" altLang="en-US" sz="2400"/>
              <a:t>包含着正在进行的查询信息。</a:t>
            </a:r>
            <a:endParaRPr lang="zh-CN" altLang="en-US" sz="2400"/>
          </a:p>
          <a:p>
            <a:endParaRPr lang="zh-CN" altLang="en-US" sz="2400"/>
          </a:p>
          <a:p>
            <a:r>
              <a:rPr lang="zh-CN" altLang="en-US" sz="2400"/>
              <a:t>该区域包括：①名字字段，指出正在被查询的主机名字；②类型字段，它指出有关该名字的正被询问的问题类型，例如主机地址是与一个名字相关联(类型A)还是与某个名字的邮件服务器相关联(类型MX)。</a:t>
            </a:r>
            <a:endParaRPr lang="zh-CN" altLang="en-US" sz="240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1.DNS报文</a:t>
            </a:r>
            <a:endParaRPr sz="4000"/>
          </a:p>
        </p:txBody>
      </p:sp>
      <p:sp>
        <p:nvSpPr>
          <p:cNvPr id="3" name="内容占位符 2"/>
          <p:cNvSpPr/>
          <p:nvPr>
            <p:ph idx="1"/>
          </p:nvPr>
        </p:nvSpPr>
        <p:spPr>
          <a:xfrm>
            <a:off x="457200" y="1600200"/>
            <a:ext cx="8229600" cy="4912360"/>
          </a:xfrm>
        </p:spPr>
        <p:txBody>
          <a:bodyPr/>
          <a:p>
            <a:r>
              <a:rPr lang="zh-CN" altLang="en-US" sz="2400"/>
              <a:t>在来自DNS服务器的回答中， 回答区域包含了对最初请求的名字的资源记录。前面讲过每个资源记录中有Type(如A、NS、CNAME和MX) 字段、Value字段和TTL字段。</a:t>
            </a:r>
            <a:endParaRPr lang="zh-CN" altLang="en-US" sz="2400"/>
          </a:p>
          <a:p>
            <a:endParaRPr lang="zh-CN" altLang="en-US" sz="2400"/>
          </a:p>
          <a:p>
            <a:r>
              <a:rPr lang="zh-CN" altLang="en-US" sz="2400"/>
              <a:t>在回答报文的回答区域中可以包含多条RR， 因此一个主机名能够有多个IP地址(例如， 就像本节前面讨论的冗余Web服务器) 。</a:t>
            </a:r>
            <a:endParaRPr lang="zh-CN" altLang="en-US" sz="240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1.DNS报文</a:t>
            </a:r>
            <a:endParaRPr sz="4000"/>
          </a:p>
        </p:txBody>
      </p:sp>
      <p:sp>
        <p:nvSpPr>
          <p:cNvPr id="3" name="内容占位符 2"/>
          <p:cNvSpPr/>
          <p:nvPr>
            <p:ph idx="1"/>
          </p:nvPr>
        </p:nvSpPr>
        <p:spPr>
          <a:xfrm>
            <a:off x="457200" y="1600200"/>
            <a:ext cx="8229600" cy="4912360"/>
          </a:xfrm>
        </p:spPr>
        <p:txBody>
          <a:bodyPr/>
          <a:p>
            <a:r>
              <a:rPr lang="zh-CN" altLang="en-US" sz="2400">
                <a:solidFill>
                  <a:srgbClr val="FF0000"/>
                </a:solidFill>
              </a:rPr>
              <a:t>权威区域</a:t>
            </a:r>
            <a:r>
              <a:rPr lang="zh-CN" altLang="en-US" sz="2400"/>
              <a:t>包含了其他权威服务器的记录。</a:t>
            </a:r>
            <a:endParaRPr lang="zh-CN" altLang="en-US" sz="2400"/>
          </a:p>
          <a:p>
            <a:endParaRPr lang="zh-CN" altLang="en-US" sz="2400"/>
          </a:p>
          <a:p>
            <a:r>
              <a:rPr lang="zh-CN" altLang="en-US" sz="2400">
                <a:solidFill>
                  <a:srgbClr val="FF0000"/>
                </a:solidFill>
              </a:rPr>
              <a:t>附加区域</a:t>
            </a:r>
            <a:r>
              <a:rPr lang="zh-CN" altLang="en-US" sz="2400"/>
              <a:t>包含了其他有帮助的记录。例如，对于一个MX请求的回答报文的回答区域包含了一条资源记录，该记录提供了邮件服务器的规范主机名。该附加区域包含一个类型A记录，该记录提供了用于该邮件服务器的规范主机名的IP地址。</a:t>
            </a:r>
            <a:endParaRPr lang="zh-CN" altLang="en-US" sz="240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2.在DNS数据库中插</a:t>
            </a:r>
            <a:r>
              <a:rPr lang="zh-CN" sz="4000"/>
              <a:t>入</a:t>
            </a:r>
            <a:r>
              <a:rPr sz="4000"/>
              <a:t>记录</a:t>
            </a:r>
            <a:endParaRPr sz="4000"/>
          </a:p>
        </p:txBody>
      </p:sp>
      <p:sp>
        <p:nvSpPr>
          <p:cNvPr id="3" name="内容占位符 2"/>
          <p:cNvSpPr/>
          <p:nvPr>
            <p:ph idx="1"/>
          </p:nvPr>
        </p:nvSpPr>
        <p:spPr>
          <a:xfrm>
            <a:off x="457200" y="1600200"/>
            <a:ext cx="8229600" cy="4912360"/>
          </a:xfrm>
        </p:spPr>
        <p:txBody>
          <a:bodyPr/>
          <a:p>
            <a:r>
              <a:rPr lang="zh-CN" altLang="en-US" sz="2400"/>
              <a:t>上面的讨论只是关注如何从DNS数据库中取数据。这些数据最初是怎么进入数据库中的？</a:t>
            </a:r>
            <a:endParaRPr lang="zh-CN" altLang="en-US" sz="2400"/>
          </a:p>
          <a:p>
            <a:r>
              <a:rPr lang="zh-CN" altLang="en-US" sz="2400"/>
              <a:t>我们在一个特定的例子中看看这是如何完成的。假定你刚刚创建一个称为</a:t>
            </a:r>
            <a:r>
              <a:rPr lang="zh-CN" altLang="en-US" sz="2400">
                <a:solidFill>
                  <a:srgbClr val="FF0000"/>
                </a:solidFill>
              </a:rPr>
              <a:t>网络乌托邦</a:t>
            </a:r>
            <a:r>
              <a:rPr lang="zh-CN" altLang="en-US" sz="2400"/>
              <a:t>(Network Utopia)的令人兴奋的新创业公司。</a:t>
            </a:r>
            <a:endParaRPr lang="zh-CN" altLang="en-US" sz="2400"/>
          </a:p>
          <a:p>
            <a:endParaRPr lang="zh-CN" altLang="en-US" sz="2400"/>
          </a:p>
          <a:p>
            <a:r>
              <a:rPr lang="zh-CN" altLang="en-US" sz="2400"/>
              <a:t>你必定要做的第一件事是在注册登记机构</a:t>
            </a:r>
            <a:r>
              <a:rPr lang="zh-CN" altLang="en-US" sz="2400">
                <a:solidFill>
                  <a:srgbClr val="FF0000"/>
                </a:solidFill>
              </a:rPr>
              <a:t>注册域名</a:t>
            </a:r>
            <a:r>
              <a:rPr lang="zh-CN" altLang="en-US" sz="2400"/>
              <a:t>networkutopia.com。注册登记机构(registrar) 是一个商业实体，它验证该域名的唯一性， 将该域名输</a:t>
            </a:r>
            <a:r>
              <a:rPr lang="zh-CN" altLang="en-US" sz="2400">
                <a:sym typeface="+mn-ea"/>
              </a:rPr>
              <a:t>入</a:t>
            </a:r>
            <a:r>
              <a:rPr lang="zh-CN" altLang="en-US" sz="2400"/>
              <a:t>DNS数据库(如下面所讨论的那样) ， 对提供的服务</a:t>
            </a:r>
            <a:r>
              <a:rPr lang="zh-CN" altLang="en-US" sz="2400">
                <a:solidFill>
                  <a:srgbClr val="FF0000"/>
                </a:solidFill>
              </a:rPr>
              <a:t>收取少量费用</a:t>
            </a:r>
            <a:r>
              <a:rPr lang="zh-CN" altLang="en-US" sz="2400"/>
              <a:t>。</a:t>
            </a:r>
            <a:endParaRPr lang="zh-CN" altLang="en-US" sz="24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2.在DNS数据库中插</a:t>
            </a:r>
            <a:r>
              <a:rPr lang="zh-CN" sz="4000">
                <a:sym typeface="+mn-ea"/>
              </a:rPr>
              <a:t>入</a:t>
            </a:r>
            <a:r>
              <a:rPr sz="4000"/>
              <a:t>记录</a:t>
            </a:r>
            <a:endParaRPr sz="4000"/>
          </a:p>
        </p:txBody>
      </p:sp>
      <p:sp>
        <p:nvSpPr>
          <p:cNvPr id="3" name="内容占位符 2"/>
          <p:cNvSpPr/>
          <p:nvPr>
            <p:ph idx="1"/>
          </p:nvPr>
        </p:nvSpPr>
        <p:spPr>
          <a:xfrm>
            <a:off x="457200" y="1600200"/>
            <a:ext cx="8229600" cy="4912360"/>
          </a:xfrm>
        </p:spPr>
        <p:txBody>
          <a:bodyPr/>
          <a:p>
            <a:r>
              <a:rPr lang="zh-CN" altLang="en-US" sz="2400"/>
              <a:t>1999年前， 唯一的注册登记机构是Nework Solution，它独家经营对于com、net和org域名的注册。</a:t>
            </a:r>
            <a:endParaRPr lang="zh-CN" altLang="en-US" sz="2400"/>
          </a:p>
          <a:p>
            <a:endParaRPr lang="zh-CN" altLang="en-US" sz="2400"/>
          </a:p>
          <a:p>
            <a:r>
              <a:rPr lang="zh-CN" altLang="en-US" sz="2400"/>
              <a:t>但是现在有许多注册登记机构竞争客户， 因特网名字和地址分配机构(Internet Corporation for Assigned Names and Numbers， ICANN)向各种注册登记机构授权。</a:t>
            </a:r>
            <a:endParaRPr lang="zh-CN" altLang="en-US" sz="2400"/>
          </a:p>
          <a:p>
            <a:endParaRPr lang="zh-CN" altLang="en-US" sz="2400"/>
          </a:p>
          <a:p>
            <a:r>
              <a:rPr lang="zh-CN" altLang="en-US" sz="2400"/>
              <a:t>在http</a:t>
            </a:r>
            <a:r>
              <a:rPr lang="en-US" altLang="zh-CN" sz="2400"/>
              <a:t>:</a:t>
            </a:r>
            <a:r>
              <a:rPr lang="zh-CN" altLang="en-US" sz="2400"/>
              <a:t>//www.internic.net上可以找到授权的注册登记机构的列表。</a:t>
            </a:r>
            <a:endParaRPr lang="zh-CN" altLang="en-US" sz="240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2.在DNS数据库中插</a:t>
            </a:r>
            <a:r>
              <a:rPr lang="zh-CN" sz="4000">
                <a:sym typeface="+mn-ea"/>
              </a:rPr>
              <a:t>入</a:t>
            </a:r>
            <a:r>
              <a:rPr sz="4000"/>
              <a:t>记录</a:t>
            </a:r>
            <a:endParaRPr sz="4000"/>
          </a:p>
        </p:txBody>
      </p:sp>
      <p:sp>
        <p:nvSpPr>
          <p:cNvPr id="3" name="内容占位符 2"/>
          <p:cNvSpPr/>
          <p:nvPr>
            <p:ph idx="1"/>
          </p:nvPr>
        </p:nvSpPr>
        <p:spPr>
          <a:xfrm>
            <a:off x="457200" y="1600200"/>
            <a:ext cx="8229600" cy="4912360"/>
          </a:xfrm>
        </p:spPr>
        <p:txBody>
          <a:bodyPr/>
          <a:p>
            <a:r>
              <a:rPr lang="zh-CN" altLang="en-US" sz="2400"/>
              <a:t>当向某些注册登记机构注册域名networkutopia.com时，需要向该机构提供你的基本和辅助权威DNS服务器的名字和IP地址。假定该名字和IP地址dns1.networkutopia.com和dns2.networkutopia.com及212.212.212.1和212.212.212.2。</a:t>
            </a:r>
            <a:endParaRPr lang="zh-CN" altLang="en-US" sz="2400"/>
          </a:p>
          <a:p>
            <a:endParaRPr lang="zh-CN" altLang="en-US" sz="2400"/>
          </a:p>
          <a:p>
            <a:r>
              <a:rPr lang="zh-CN" altLang="en-US" sz="2400"/>
              <a:t>对这两个权威DNS服务器的每一个， 该注册登记机构确保将一个类型NS和一个类型A的记录输</a:t>
            </a:r>
            <a:r>
              <a:rPr lang="zh-CN" altLang="en-US" sz="2400">
                <a:sym typeface="+mn-ea"/>
              </a:rPr>
              <a:t>入</a:t>
            </a:r>
            <a:r>
              <a:rPr lang="zh-CN" altLang="en-US" sz="2400"/>
              <a:t>TLD com服务器。</a:t>
            </a:r>
            <a:endParaRPr lang="zh-CN"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1.2.1 接入网</a:t>
            </a:r>
            <a:endParaRPr lang="zh-CN" altLang="en-US"/>
          </a:p>
        </p:txBody>
      </p:sp>
      <p:sp>
        <p:nvSpPr>
          <p:cNvPr id="3" name="内容占位符 2"/>
          <p:cNvSpPr/>
          <p:nvPr>
            <p:ph idx="1"/>
          </p:nvPr>
        </p:nvSpPr>
        <p:spPr>
          <a:xfrm>
            <a:off x="457200" y="1417955"/>
            <a:ext cx="8229600" cy="4708525"/>
          </a:xfrm>
        </p:spPr>
        <p:txBody>
          <a:bodyPr/>
          <a:p>
            <a:r>
              <a:rPr lang="zh-CN" altLang="en-US" sz="2400"/>
              <a:t>2.企业接入：以太网和WiFi</a:t>
            </a:r>
            <a:endParaRPr lang="zh-CN" altLang="en-US" sz="2400"/>
          </a:p>
          <a:p>
            <a:pPr marL="0" indent="0">
              <a:buNone/>
            </a:pPr>
            <a:r>
              <a:rPr lang="en-US" altLang="zh-CN" sz="2100"/>
              <a:t>        </a:t>
            </a:r>
            <a:r>
              <a:rPr lang="zh-CN" altLang="en-US" sz="2100"/>
              <a:t>一般通过局域网（LAN）将端用户接入到边缘路由器。</a:t>
            </a:r>
            <a:endParaRPr lang="zh-CN" altLang="en-US" sz="2100"/>
          </a:p>
          <a:p>
            <a:endParaRPr lang="zh-CN" altLang="en-US" sz="2400"/>
          </a:p>
          <a:p>
            <a:endParaRPr lang="zh-CN" altLang="en-US" sz="2400"/>
          </a:p>
          <a:p>
            <a:endParaRPr lang="zh-CN" altLang="en-US" sz="2400"/>
          </a:p>
        </p:txBody>
      </p:sp>
      <p:pic>
        <p:nvPicPr>
          <p:cNvPr id="4" name="图片 3"/>
          <p:cNvPicPr>
            <a:picLocks noChangeAspect="1"/>
          </p:cNvPicPr>
          <p:nvPr/>
        </p:nvPicPr>
        <p:blipFill>
          <a:blip r:embed="rId1"/>
          <a:stretch>
            <a:fillRect/>
          </a:stretch>
        </p:blipFill>
        <p:spPr>
          <a:xfrm>
            <a:off x="1355090" y="2493010"/>
            <a:ext cx="6434455" cy="3724275"/>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2.在DNS数据库中插</a:t>
            </a:r>
            <a:r>
              <a:rPr lang="zh-CN" sz="4000">
                <a:sym typeface="+mn-ea"/>
              </a:rPr>
              <a:t>入</a:t>
            </a:r>
            <a:r>
              <a:rPr sz="4000"/>
              <a:t>记录</a:t>
            </a:r>
            <a:endParaRPr sz="4000"/>
          </a:p>
        </p:txBody>
      </p:sp>
      <p:sp>
        <p:nvSpPr>
          <p:cNvPr id="3" name="内容占位符 2"/>
          <p:cNvSpPr/>
          <p:nvPr>
            <p:ph idx="1"/>
          </p:nvPr>
        </p:nvSpPr>
        <p:spPr>
          <a:xfrm>
            <a:off x="457200" y="1600200"/>
            <a:ext cx="8229600" cy="4912360"/>
          </a:xfrm>
        </p:spPr>
        <p:txBody>
          <a:bodyPr/>
          <a:p>
            <a:r>
              <a:rPr lang="zh-CN" altLang="en-US" sz="2400"/>
              <a:t>特别是对于用于networkutopia.com的基本权威服务器，该注册登记机构将下列两条资源记录插</a:t>
            </a:r>
            <a:r>
              <a:rPr lang="zh-CN" altLang="en-US" sz="2400">
                <a:sym typeface="+mn-ea"/>
              </a:rPr>
              <a:t>入</a:t>
            </a:r>
            <a:r>
              <a:rPr lang="zh-CN" altLang="en-US" sz="2400"/>
              <a:t>该DNS系统中：</a:t>
            </a:r>
            <a:endParaRPr lang="zh-CN" altLang="en-US" sz="2400"/>
          </a:p>
          <a:p>
            <a:pPr marL="0" indent="0">
              <a:buNone/>
            </a:pPr>
            <a:r>
              <a:rPr lang="en-US" altLang="zh-CN" sz="2400"/>
              <a:t>    </a:t>
            </a:r>
            <a:endParaRPr lang="en-US" altLang="zh-CN" sz="2400"/>
          </a:p>
          <a:p>
            <a:pPr marL="0" indent="0">
              <a:buNone/>
            </a:pPr>
            <a:r>
              <a:rPr lang="en-US" altLang="zh-CN" sz="2400"/>
              <a:t>    </a:t>
            </a:r>
            <a:r>
              <a:rPr lang="zh-CN" altLang="en-US" sz="2400"/>
              <a:t>(networkutopia.com，dnsl.networkutopia.com， NS)</a:t>
            </a:r>
            <a:endParaRPr lang="zh-CN" altLang="en-US" sz="2400"/>
          </a:p>
          <a:p>
            <a:pPr marL="0" indent="0">
              <a:buNone/>
            </a:pPr>
            <a:r>
              <a:rPr lang="en-US" altLang="zh-CN" sz="2400"/>
              <a:t>    </a:t>
            </a:r>
            <a:r>
              <a:rPr lang="zh-CN" altLang="en-US" sz="2400"/>
              <a:t>(dnsl.networkutopia.com， 212.212.212.1， A)</a:t>
            </a:r>
            <a:endParaRPr lang="zh-CN" altLang="en-US" sz="240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2.在DNS数据库中插</a:t>
            </a:r>
            <a:r>
              <a:rPr lang="zh-CN" sz="4000">
                <a:sym typeface="+mn-ea"/>
              </a:rPr>
              <a:t>入</a:t>
            </a:r>
            <a:r>
              <a:rPr sz="4000"/>
              <a:t>记录</a:t>
            </a:r>
            <a:endParaRPr sz="4000"/>
          </a:p>
        </p:txBody>
      </p:sp>
      <p:sp>
        <p:nvSpPr>
          <p:cNvPr id="3" name="内容占位符 2"/>
          <p:cNvSpPr/>
          <p:nvPr>
            <p:ph idx="1"/>
          </p:nvPr>
        </p:nvSpPr>
        <p:spPr>
          <a:xfrm>
            <a:off x="457200" y="1600200"/>
            <a:ext cx="8229600" cy="4912360"/>
          </a:xfrm>
        </p:spPr>
        <p:txBody>
          <a:bodyPr/>
          <a:p>
            <a:r>
              <a:rPr lang="zh-CN" altLang="en-US" sz="2400"/>
              <a:t>还必须确保用于Web服务器www.networkutopia.com的</a:t>
            </a:r>
            <a:r>
              <a:rPr lang="zh-CN" altLang="en-US" sz="2400">
                <a:solidFill>
                  <a:srgbClr val="FF0000"/>
                </a:solidFill>
              </a:rPr>
              <a:t>类型A</a:t>
            </a:r>
            <a:r>
              <a:rPr lang="zh-CN" altLang="en-US" sz="2400"/>
              <a:t>资源记录和用于邮件服务器mail.networkutopia.com的</a:t>
            </a:r>
            <a:r>
              <a:rPr lang="zh-CN" altLang="en-US" sz="2400">
                <a:solidFill>
                  <a:srgbClr val="FF0000"/>
                </a:solidFill>
              </a:rPr>
              <a:t>类型MX</a:t>
            </a:r>
            <a:r>
              <a:rPr lang="zh-CN" altLang="en-US" sz="2400"/>
              <a:t>资源记录被输入你的权威DNS服务器中。</a:t>
            </a:r>
            <a:endParaRPr lang="zh-CN" altLang="en-US" sz="2400"/>
          </a:p>
          <a:p>
            <a:endParaRPr lang="zh-CN" altLang="en-US" sz="2400"/>
          </a:p>
          <a:p>
            <a:endParaRPr lang="zh-CN" altLang="en-US" sz="2400"/>
          </a:p>
          <a:p>
            <a:r>
              <a:rPr lang="zh-CN" altLang="en-US" sz="2400"/>
              <a:t>(直到最近， 每个DNS服务器中的内容都是静态配置的， 例如来自系统管理员创建的配置文件。最近， 在DNS协议中添加了一个更新(UPDATE) 选项， 允许通过DNS报文对数据库中的内容进行动态添加或者删除。</a:t>
            </a:r>
            <a:r>
              <a:rPr lang="en-US" altLang="zh-CN" sz="2400"/>
              <a:t>)</a:t>
            </a:r>
            <a:endParaRPr lang="en-US" altLang="zh-CN" sz="240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2.7 TCP套接字编程</a:t>
            </a:r>
            <a:endParaRPr sz="4000"/>
          </a:p>
        </p:txBody>
      </p:sp>
      <p:sp>
        <p:nvSpPr>
          <p:cNvPr id="3" name="内容占位符 2"/>
          <p:cNvSpPr/>
          <p:nvPr>
            <p:ph idx="1"/>
          </p:nvPr>
        </p:nvSpPr>
        <p:spPr>
          <a:xfrm>
            <a:off x="457200" y="1600200"/>
            <a:ext cx="8229600" cy="4912360"/>
          </a:xfrm>
        </p:spPr>
        <p:txBody>
          <a:bodyPr/>
          <a:p>
            <a:r>
              <a:rPr lang="en-US" altLang="zh-CN" sz="2400"/>
              <a:t>2.7.1 UDP套接字编程</a:t>
            </a:r>
            <a:endParaRPr lang="en-US" altLang="zh-CN" sz="2400"/>
          </a:p>
          <a:p>
            <a:r>
              <a:rPr lang="en-US" altLang="zh-CN" sz="2400"/>
              <a:t>2.7.2 TCP套接字编程</a:t>
            </a:r>
            <a:endParaRPr lang="en-US" altLang="zh-CN" sz="2400"/>
          </a:p>
        </p:txBody>
      </p:sp>
      <p:pic>
        <p:nvPicPr>
          <p:cNvPr id="4" name="图片 3"/>
          <p:cNvPicPr>
            <a:picLocks noChangeAspect="1"/>
          </p:cNvPicPr>
          <p:nvPr>
            <p:custDataLst>
              <p:tags r:id="rId1"/>
            </p:custDataLst>
          </p:nvPr>
        </p:nvPicPr>
        <p:blipFill>
          <a:blip r:embed="rId2"/>
          <a:stretch>
            <a:fillRect/>
          </a:stretch>
        </p:blipFill>
        <p:spPr>
          <a:xfrm>
            <a:off x="3996055" y="1412875"/>
            <a:ext cx="4781550" cy="4600575"/>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第3章    运输层</a:t>
            </a:r>
            <a:endParaRPr sz="4000"/>
          </a:p>
        </p:txBody>
      </p:sp>
      <p:sp>
        <p:nvSpPr>
          <p:cNvPr id="3" name="内容占位符 2"/>
          <p:cNvSpPr/>
          <p:nvPr>
            <p:ph idx="1"/>
          </p:nvPr>
        </p:nvSpPr>
        <p:spPr>
          <a:xfrm>
            <a:off x="457200" y="1600200"/>
            <a:ext cx="8229600" cy="4912360"/>
          </a:xfrm>
        </p:spPr>
        <p:txBody>
          <a:bodyPr/>
          <a:p>
            <a:endParaRPr lang="en-US" altLang="zh-CN" sz="2400"/>
          </a:p>
          <a:p>
            <a:r>
              <a:rPr lang="en-US" altLang="zh-CN" sz="2400"/>
              <a:t>主要关注</a:t>
            </a:r>
            <a:r>
              <a:rPr lang="en-US" altLang="zh-CN" sz="2400">
                <a:solidFill>
                  <a:srgbClr val="FF0000"/>
                </a:solidFill>
              </a:rPr>
              <a:t>TCP</a:t>
            </a:r>
            <a:r>
              <a:rPr lang="en-US" altLang="zh-CN" sz="2400"/>
              <a:t>和</a:t>
            </a:r>
            <a:r>
              <a:rPr lang="en-US" altLang="zh-CN" sz="2400">
                <a:solidFill>
                  <a:srgbClr val="FF0000"/>
                </a:solidFill>
              </a:rPr>
              <a:t>UDP</a:t>
            </a:r>
            <a:r>
              <a:rPr lang="en-US" altLang="zh-CN" sz="2400"/>
              <a:t>协议。</a:t>
            </a:r>
            <a:endParaRPr lang="en-US" altLang="zh-CN" sz="240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 概述和运输层服务</a:t>
            </a:r>
            <a:endParaRPr sz="4000"/>
          </a:p>
        </p:txBody>
      </p:sp>
      <p:sp>
        <p:nvSpPr>
          <p:cNvPr id="3" name="内容占位符 2"/>
          <p:cNvSpPr/>
          <p:nvPr>
            <p:ph idx="1"/>
          </p:nvPr>
        </p:nvSpPr>
        <p:spPr>
          <a:xfrm>
            <a:off x="457200" y="1600200"/>
            <a:ext cx="8229600" cy="4912360"/>
          </a:xfrm>
        </p:spPr>
        <p:txBody>
          <a:bodyPr/>
          <a:p>
            <a:r>
              <a:rPr lang="en-US" altLang="zh-CN" sz="2400"/>
              <a:t>运输层协议为运行在不同主机上的应用进程之间提供了</a:t>
            </a:r>
            <a:r>
              <a:rPr lang="en-US" altLang="zh-CN" sz="2400">
                <a:solidFill>
                  <a:srgbClr val="FF0000"/>
                </a:solidFill>
              </a:rPr>
              <a:t>逻辑通信</a:t>
            </a:r>
            <a:r>
              <a:rPr lang="en-US" altLang="zh-CN" sz="2400"/>
              <a:t>(logic communication)功能。</a:t>
            </a:r>
            <a:endParaRPr lang="en-US" altLang="zh-CN" sz="2400"/>
          </a:p>
          <a:p>
            <a:endParaRPr lang="en-US" altLang="zh-CN" sz="2400"/>
          </a:p>
          <a:p>
            <a:r>
              <a:rPr lang="en-US" altLang="zh-CN" sz="2400"/>
              <a:t>从应用程序的角度看，</a:t>
            </a:r>
            <a:r>
              <a:rPr lang="en-US" altLang="zh-CN" sz="2400">
                <a:solidFill>
                  <a:srgbClr val="FF0000"/>
                </a:solidFill>
              </a:rPr>
              <a:t>通过逻辑通信</a:t>
            </a:r>
            <a:r>
              <a:rPr lang="en-US" altLang="zh-CN" sz="2400"/>
              <a:t>，运行不同进程的主机好像直接相连一样；实际上，这些主机也许位于地球的两侧，通过很多路由器及多种不同类型的链路相连。</a:t>
            </a:r>
            <a:endParaRPr lang="en-US" altLang="zh-CN" sz="2400"/>
          </a:p>
          <a:p>
            <a:endParaRPr lang="en-US" altLang="zh-CN" sz="2400"/>
          </a:p>
          <a:p>
            <a:r>
              <a:rPr lang="en-US" altLang="zh-CN" sz="2400"/>
              <a:t>应用进程使用运输层提供的逻辑通信功能彼此发送报文，而</a:t>
            </a:r>
            <a:r>
              <a:rPr lang="en-US" altLang="zh-CN" sz="2400">
                <a:solidFill>
                  <a:srgbClr val="FF0000"/>
                </a:solidFill>
              </a:rPr>
              <a:t>无需考虑</a:t>
            </a:r>
            <a:r>
              <a:rPr lang="en-US" altLang="zh-CN" sz="2400"/>
              <a:t>承载这些报文的物理基础设施的细节。</a:t>
            </a:r>
            <a:endParaRPr lang="en-US" altLang="zh-CN" sz="240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 概述和运输层服务</a:t>
            </a:r>
            <a:endParaRPr sz="4000"/>
          </a:p>
        </p:txBody>
      </p:sp>
      <p:sp>
        <p:nvSpPr>
          <p:cNvPr id="3" name="内容占位符 2"/>
          <p:cNvSpPr/>
          <p:nvPr>
            <p:ph idx="1"/>
          </p:nvPr>
        </p:nvSpPr>
        <p:spPr>
          <a:xfrm>
            <a:off x="457200" y="1600200"/>
            <a:ext cx="8229600" cy="4912360"/>
          </a:xfrm>
        </p:spPr>
        <p:txBody>
          <a:bodyPr/>
          <a:p>
            <a:r>
              <a:rPr lang="en-US" altLang="zh-CN" sz="2400"/>
              <a:t>图3-1图示了</a:t>
            </a:r>
            <a:endParaRPr lang="en-US" altLang="zh-CN" sz="2400"/>
          </a:p>
          <a:p>
            <a:pPr marL="0" indent="0">
              <a:buNone/>
            </a:pPr>
            <a:r>
              <a:rPr lang="en-US" altLang="zh-CN" sz="2400">
                <a:solidFill>
                  <a:srgbClr val="FF0000"/>
                </a:solidFill>
              </a:rPr>
              <a:t>逻辑通信</a:t>
            </a:r>
            <a:r>
              <a:rPr lang="en-US" altLang="zh-CN" sz="2400"/>
              <a:t>的概念：</a:t>
            </a:r>
            <a:endParaRPr lang="en-US" altLang="zh-CN" sz="2400"/>
          </a:p>
        </p:txBody>
      </p:sp>
      <p:pic>
        <p:nvPicPr>
          <p:cNvPr id="4" name="图片 3"/>
          <p:cNvPicPr>
            <a:picLocks noChangeAspect="1"/>
          </p:cNvPicPr>
          <p:nvPr/>
        </p:nvPicPr>
        <p:blipFill>
          <a:blip r:embed="rId1"/>
          <a:stretch>
            <a:fillRect/>
          </a:stretch>
        </p:blipFill>
        <p:spPr>
          <a:xfrm>
            <a:off x="3203575" y="1124585"/>
            <a:ext cx="4829175" cy="550545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 概述和运输层服务</a:t>
            </a:r>
            <a:endParaRPr sz="4000"/>
          </a:p>
        </p:txBody>
      </p:sp>
      <p:sp>
        <p:nvSpPr>
          <p:cNvPr id="3" name="内容占位符 2"/>
          <p:cNvSpPr/>
          <p:nvPr>
            <p:ph idx="1"/>
          </p:nvPr>
        </p:nvSpPr>
        <p:spPr>
          <a:xfrm>
            <a:off x="457200" y="1600200"/>
            <a:ext cx="8229600" cy="4912360"/>
          </a:xfrm>
        </p:spPr>
        <p:txBody>
          <a:bodyPr/>
          <a:p>
            <a:r>
              <a:rPr lang="en-US" altLang="zh-CN" sz="2400"/>
              <a:t>如图3-1所示，运输层协议是在端系统中而不是在路由器中实现的。</a:t>
            </a:r>
            <a:endParaRPr lang="en-US" altLang="zh-CN" sz="2400"/>
          </a:p>
          <a:p>
            <a:endParaRPr lang="en-US" altLang="zh-CN" sz="2400"/>
          </a:p>
          <a:p>
            <a:r>
              <a:rPr lang="en-US" altLang="zh-CN" sz="2400"/>
              <a:t>在发送端，运输层将从发送应用程序进程接收到的报文转换成运输层分组，用因特网术语来讲该分组称为</a:t>
            </a:r>
            <a:r>
              <a:rPr lang="en-US" altLang="zh-CN" sz="2400">
                <a:solidFill>
                  <a:srgbClr val="FF0000"/>
                </a:solidFill>
              </a:rPr>
              <a:t>运输层报文段(segment) </a:t>
            </a:r>
            <a:r>
              <a:rPr lang="en-US" altLang="zh-CN" sz="2400"/>
              <a:t>。</a:t>
            </a:r>
            <a:endParaRPr lang="en-US" altLang="zh-CN" sz="2400"/>
          </a:p>
          <a:p>
            <a:endParaRPr lang="en-US" altLang="zh-CN" sz="2400"/>
          </a:p>
          <a:p>
            <a:r>
              <a:rPr lang="en-US" altLang="zh-CN" sz="2400"/>
              <a:t>实现的方法是将应用报文</a:t>
            </a:r>
            <a:r>
              <a:rPr lang="en-US" altLang="zh-CN" sz="2400">
                <a:solidFill>
                  <a:srgbClr val="FF0000"/>
                </a:solidFill>
              </a:rPr>
              <a:t>划分</a:t>
            </a:r>
            <a:r>
              <a:rPr lang="en-US" altLang="zh-CN" sz="2400"/>
              <a:t>为较小的块， 并为每块加上一个</a:t>
            </a:r>
            <a:r>
              <a:rPr lang="en-US" altLang="zh-CN" sz="2400">
                <a:solidFill>
                  <a:srgbClr val="FF0000"/>
                </a:solidFill>
              </a:rPr>
              <a:t>运输层首部</a:t>
            </a:r>
            <a:r>
              <a:rPr lang="en-US" altLang="zh-CN" sz="2400"/>
              <a:t>以生成运输层报文段。然后，在发送端系统中，运输层将这些报文段传递给网络层，网路层将其封装成</a:t>
            </a:r>
            <a:r>
              <a:rPr lang="en-US" altLang="zh-CN" sz="2400">
                <a:solidFill>
                  <a:srgbClr val="FF0000"/>
                </a:solidFill>
              </a:rPr>
              <a:t>网络层分组(即数据报)</a:t>
            </a:r>
            <a:r>
              <a:rPr lang="en-US" altLang="zh-CN" sz="2400"/>
              <a:t>并向目的地发送。</a:t>
            </a:r>
            <a:endParaRPr lang="en-US" altLang="zh-CN" sz="240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 概述和运输层服务</a:t>
            </a:r>
            <a:endParaRPr sz="4000"/>
          </a:p>
        </p:txBody>
      </p:sp>
      <p:sp>
        <p:nvSpPr>
          <p:cNvPr id="3" name="内容占位符 2"/>
          <p:cNvSpPr/>
          <p:nvPr>
            <p:ph idx="1"/>
          </p:nvPr>
        </p:nvSpPr>
        <p:spPr>
          <a:xfrm>
            <a:off x="457200" y="1600200"/>
            <a:ext cx="8229600" cy="4912360"/>
          </a:xfrm>
        </p:spPr>
        <p:txBody>
          <a:bodyPr/>
          <a:p>
            <a:r>
              <a:rPr lang="en-US" altLang="zh-CN" sz="2400"/>
              <a:t>网络路由器仅作用于该数据报的网络层字段；即它们</a:t>
            </a:r>
            <a:r>
              <a:rPr lang="en-US" altLang="zh-CN" sz="2400">
                <a:solidFill>
                  <a:srgbClr val="FF0000"/>
                </a:solidFill>
              </a:rPr>
              <a:t>不检查</a:t>
            </a:r>
            <a:r>
              <a:rPr lang="en-US" altLang="zh-CN" sz="2400"/>
              <a:t>封装在该数据报的运输层报文段的字段。</a:t>
            </a:r>
            <a:endParaRPr lang="en-US" altLang="zh-CN" sz="2400"/>
          </a:p>
          <a:p>
            <a:endParaRPr lang="en-US" altLang="zh-CN" sz="2400"/>
          </a:p>
          <a:p>
            <a:r>
              <a:rPr lang="en-US" altLang="zh-CN" sz="2400"/>
              <a:t>在接收端，网络层从数据报中提取运输层报文段，并将该报文段向上交给运输层。运输层则处理接收到的报文段，使该报文段中的数据为接收应用进程使用。</a:t>
            </a:r>
            <a:endParaRPr lang="en-US" altLang="zh-CN" sz="2400"/>
          </a:p>
          <a:p>
            <a:endParaRPr lang="en-US" altLang="zh-CN" sz="2400"/>
          </a:p>
          <a:p>
            <a:r>
              <a:rPr lang="en-US" altLang="zh-CN" sz="2400"/>
              <a:t>网络应用程序可以使用多种的运输层协议。例如， 因特网有两种协议， 即TCP和UDP。每种协议都能为调用的应用程序提供一组不同的运输层服务。</a:t>
            </a:r>
            <a:endParaRPr lang="en-US" altLang="zh-CN" sz="240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3.1.1 运输层和网络层的关系</a:t>
            </a:r>
            <a:endParaRPr sz="4000"/>
          </a:p>
        </p:txBody>
      </p:sp>
      <p:sp>
        <p:nvSpPr>
          <p:cNvPr id="3" name="内容占位符 2"/>
          <p:cNvSpPr/>
          <p:nvPr>
            <p:ph idx="1"/>
          </p:nvPr>
        </p:nvSpPr>
        <p:spPr>
          <a:xfrm>
            <a:off x="457200" y="1600200"/>
            <a:ext cx="8229600" cy="4912360"/>
          </a:xfrm>
        </p:spPr>
        <p:txBody>
          <a:bodyPr/>
          <a:p>
            <a:r>
              <a:rPr lang="en-US" altLang="zh-CN" sz="2400"/>
              <a:t>在协议栈中，运输层刚好</a:t>
            </a:r>
            <a:r>
              <a:rPr lang="en-US" altLang="zh-CN" sz="2400">
                <a:solidFill>
                  <a:srgbClr val="FF0000"/>
                </a:solidFill>
              </a:rPr>
              <a:t>位于网络层之上</a:t>
            </a:r>
            <a:r>
              <a:rPr lang="en-US" altLang="zh-CN" sz="2400"/>
              <a:t>。网络层提供了主机之间的</a:t>
            </a:r>
            <a:r>
              <a:rPr lang="en-US" altLang="zh-CN" sz="2400">
                <a:solidFill>
                  <a:srgbClr val="FF0000"/>
                </a:solidFill>
              </a:rPr>
              <a:t>逻辑通信</a:t>
            </a:r>
            <a:r>
              <a:rPr lang="en-US" altLang="zh-CN" sz="2400"/>
              <a:t>，而运输层为运行在不同主机上的进程之间提供了</a:t>
            </a:r>
            <a:r>
              <a:rPr lang="en-US" altLang="zh-CN" sz="2400">
                <a:solidFill>
                  <a:srgbClr val="FF0000"/>
                </a:solidFill>
              </a:rPr>
              <a:t>逻辑通信</a:t>
            </a:r>
            <a:r>
              <a:rPr lang="en-US" altLang="zh-CN" sz="2400"/>
              <a:t>。</a:t>
            </a:r>
            <a:endParaRPr lang="en-US" altLang="zh-CN" sz="2400"/>
          </a:p>
          <a:p>
            <a:endParaRPr lang="en-US" altLang="zh-CN" sz="2400"/>
          </a:p>
          <a:p>
            <a:r>
              <a:rPr lang="en-US" altLang="zh-CN" sz="2400"/>
              <a:t>运输层协议只工作在端系统中。在端系统中，运输层协议将来自应用进程的报文移动到网络边缘（即网络层），反过来也一样，但对有关这些报文在</a:t>
            </a:r>
            <a:r>
              <a:rPr lang="en-US" altLang="zh-CN" sz="2400">
                <a:solidFill>
                  <a:srgbClr val="FF0000"/>
                </a:solidFill>
              </a:rPr>
              <a:t>网络核心</a:t>
            </a:r>
            <a:r>
              <a:rPr lang="en-US" altLang="zh-CN" sz="2400"/>
              <a:t>如何移动并不做任何规定。如图3-1所示，中间路由器</a:t>
            </a:r>
            <a:r>
              <a:rPr lang="en-US" altLang="zh-CN" sz="2400">
                <a:solidFill>
                  <a:srgbClr val="FF0000"/>
                </a:solidFill>
              </a:rPr>
              <a:t>既不处理也不识别</a:t>
            </a:r>
            <a:r>
              <a:rPr lang="en-US" altLang="zh-CN" sz="2400"/>
              <a:t>运输层加在应用层报文的任何信息。</a:t>
            </a:r>
            <a:endParaRPr lang="en-US" altLang="zh-CN" sz="240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3.1.1 运输层和网络层的关系</a:t>
            </a:r>
            <a:endParaRPr sz="4000"/>
          </a:p>
        </p:txBody>
      </p:sp>
      <p:sp>
        <p:nvSpPr>
          <p:cNvPr id="3" name="内容占位符 2"/>
          <p:cNvSpPr/>
          <p:nvPr>
            <p:ph idx="1"/>
          </p:nvPr>
        </p:nvSpPr>
        <p:spPr>
          <a:xfrm>
            <a:off x="457200" y="1600200"/>
            <a:ext cx="8229600" cy="4912360"/>
          </a:xfrm>
        </p:spPr>
        <p:txBody>
          <a:bodyPr/>
          <a:p>
            <a:r>
              <a:rPr lang="en-US" altLang="zh-CN" sz="2400"/>
              <a:t>计算机网络中可以安排多种运输协议，每种协议为应用程序提供不同的服务类型。</a:t>
            </a:r>
            <a:endParaRPr lang="en-US" altLang="zh-CN" sz="2400"/>
          </a:p>
          <a:p>
            <a:endParaRPr lang="en-US" altLang="zh-CN" sz="2400"/>
          </a:p>
          <a:p>
            <a:r>
              <a:rPr lang="en-US" altLang="zh-CN" sz="2400"/>
              <a:t>运输协议能够提供的服务常常</a:t>
            </a:r>
            <a:r>
              <a:rPr lang="en-US" altLang="zh-CN" sz="2400">
                <a:solidFill>
                  <a:srgbClr val="FF0000"/>
                </a:solidFill>
              </a:rPr>
              <a:t>受限于</a:t>
            </a:r>
            <a:r>
              <a:rPr lang="en-US" altLang="zh-CN" sz="2400"/>
              <a:t>底层网络层协议的服务模型。</a:t>
            </a:r>
            <a:endParaRPr lang="en-US" altLang="zh-CN" sz="2400"/>
          </a:p>
          <a:p>
            <a:endParaRPr lang="en-US" altLang="zh-CN" sz="2400"/>
          </a:p>
          <a:p>
            <a:r>
              <a:rPr lang="en-US" altLang="zh-CN" sz="2400"/>
              <a:t>如果网络层协议无法为主机之间发送的运输层报文段提供时延或带宽保证的话，运输层也就无法为进程之间发送的应用程序报文提供时延或带宽保证。</a:t>
            </a:r>
            <a:endParaRPr lang="en-US" altLang="zh-CN"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1.2.1 接入网</a:t>
            </a:r>
            <a:endParaRPr lang="zh-CN" altLang="en-US"/>
          </a:p>
        </p:txBody>
      </p:sp>
      <p:sp>
        <p:nvSpPr>
          <p:cNvPr id="3" name="内容占位符 2"/>
          <p:cNvSpPr/>
          <p:nvPr>
            <p:ph idx="1"/>
          </p:nvPr>
        </p:nvSpPr>
        <p:spPr>
          <a:xfrm>
            <a:off x="457200" y="1417955"/>
            <a:ext cx="8229600" cy="4708525"/>
          </a:xfrm>
        </p:spPr>
        <p:txBody>
          <a:bodyPr/>
          <a:p>
            <a:endParaRPr lang="zh-CN" altLang="en-US" sz="2400"/>
          </a:p>
          <a:p>
            <a:r>
              <a:rPr lang="zh-CN" altLang="en-US" sz="2400"/>
              <a:t>3.广域无线接入：3G和LTE</a:t>
            </a:r>
            <a:endParaRPr lang="zh-CN" altLang="en-US" sz="2400"/>
          </a:p>
          <a:p>
            <a:endParaRPr lang="zh-CN" altLang="en-US" sz="240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3.1.1 运输层和网络层的关系</a:t>
            </a:r>
            <a:endParaRPr sz="4000"/>
          </a:p>
        </p:txBody>
      </p:sp>
      <p:sp>
        <p:nvSpPr>
          <p:cNvPr id="3" name="内容占位符 2"/>
          <p:cNvSpPr/>
          <p:nvPr>
            <p:ph idx="1"/>
          </p:nvPr>
        </p:nvSpPr>
        <p:spPr>
          <a:xfrm>
            <a:off x="457200" y="1600200"/>
            <a:ext cx="8229600" cy="4912360"/>
          </a:xfrm>
        </p:spPr>
        <p:txBody>
          <a:bodyPr/>
          <a:p>
            <a:r>
              <a:rPr lang="en-US" altLang="zh-CN" sz="2400"/>
              <a:t>然而，即使底层网络协议不能在网络层提供相应的服务，运输层协议也能提供某些服务。</a:t>
            </a:r>
            <a:endParaRPr lang="en-US" altLang="zh-CN" sz="2400"/>
          </a:p>
          <a:p>
            <a:endParaRPr lang="en-US" altLang="zh-CN" sz="2400"/>
          </a:p>
          <a:p>
            <a:r>
              <a:rPr lang="en-US" altLang="zh-CN" sz="2400"/>
              <a:t>如，底层</a:t>
            </a:r>
            <a:r>
              <a:rPr lang="en-US" altLang="zh-CN" sz="2400">
                <a:solidFill>
                  <a:srgbClr val="FF0000"/>
                </a:solidFill>
              </a:rPr>
              <a:t>网络层协议是不可靠的</a:t>
            </a:r>
            <a:r>
              <a:rPr lang="en-US" altLang="zh-CN" sz="2400"/>
              <a:t>，也就是网络层协议会使分组丢失、篡改和冗余，运输协议也能为应用程序</a:t>
            </a:r>
            <a:r>
              <a:rPr lang="en-US" altLang="zh-CN" sz="2400">
                <a:solidFill>
                  <a:srgbClr val="FF0000"/>
                </a:solidFill>
              </a:rPr>
              <a:t>提供可靠的数据传输服务</a:t>
            </a:r>
            <a:r>
              <a:rPr lang="en-US" altLang="zh-CN" sz="2400"/>
              <a:t>。</a:t>
            </a:r>
            <a:endParaRPr lang="en-US" altLang="zh-CN" sz="2400"/>
          </a:p>
          <a:p>
            <a:endParaRPr lang="en-US" altLang="zh-CN" sz="2400"/>
          </a:p>
          <a:p>
            <a:r>
              <a:rPr lang="en-US" altLang="zh-CN" sz="2400"/>
              <a:t>再如，即使网络层不能保证运输层报文报文段的</a:t>
            </a:r>
            <a:r>
              <a:rPr lang="en-US" altLang="zh-CN" sz="2400">
                <a:solidFill>
                  <a:srgbClr val="FF0000"/>
                </a:solidFill>
              </a:rPr>
              <a:t>机密性</a:t>
            </a:r>
            <a:r>
              <a:rPr lang="en-US" altLang="zh-CN" sz="2400"/>
              <a:t>，运输层协议也能使用加密来保证应用程序报文不被入侵者读取。</a:t>
            </a:r>
            <a:endParaRPr lang="en-US" altLang="zh-CN" sz="240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3.1.2 因特网运输层概述</a:t>
            </a:r>
            <a:endParaRPr sz="4000"/>
          </a:p>
        </p:txBody>
      </p:sp>
      <p:sp>
        <p:nvSpPr>
          <p:cNvPr id="3" name="内容占位符 2"/>
          <p:cNvSpPr/>
          <p:nvPr>
            <p:ph idx="1"/>
          </p:nvPr>
        </p:nvSpPr>
        <p:spPr>
          <a:xfrm>
            <a:off x="457200" y="1600200"/>
            <a:ext cx="8229600" cy="4912360"/>
          </a:xfrm>
        </p:spPr>
        <p:txBody>
          <a:bodyPr/>
          <a:p>
            <a:r>
              <a:rPr lang="en-US" altLang="zh-CN" sz="2400"/>
              <a:t>一种是</a:t>
            </a:r>
            <a:r>
              <a:rPr lang="en-US" altLang="zh-CN" sz="2400">
                <a:solidFill>
                  <a:srgbClr val="FF0000"/>
                </a:solidFill>
              </a:rPr>
              <a:t>UDP（用户数据报协议）</a:t>
            </a:r>
            <a:r>
              <a:rPr lang="en-US" altLang="zh-CN" sz="2400"/>
              <a:t>，为调用它的应用程序提供了一种</a:t>
            </a:r>
            <a:r>
              <a:rPr lang="en-US" altLang="zh-CN" sz="2400">
                <a:solidFill>
                  <a:srgbClr val="FF0000"/>
                </a:solidFill>
              </a:rPr>
              <a:t>不可靠、无连接</a:t>
            </a:r>
            <a:r>
              <a:rPr lang="en-US" altLang="zh-CN" sz="2400"/>
              <a:t>的服务。另一种是</a:t>
            </a:r>
            <a:r>
              <a:rPr lang="en-US" altLang="zh-CN" sz="2400">
                <a:solidFill>
                  <a:srgbClr val="FF0000"/>
                </a:solidFill>
              </a:rPr>
              <a:t>TCP（传输控制协议）</a:t>
            </a:r>
            <a:r>
              <a:rPr lang="en-US" altLang="zh-CN" sz="2400"/>
              <a:t>，为调用它的应用程序提供一种</a:t>
            </a:r>
            <a:r>
              <a:rPr lang="en-US" altLang="zh-CN" sz="2400">
                <a:solidFill>
                  <a:srgbClr val="FF0000"/>
                </a:solidFill>
              </a:rPr>
              <a:t>可靠、面向连接的</a:t>
            </a:r>
            <a:r>
              <a:rPr lang="en-US" altLang="zh-CN" sz="2400"/>
              <a:t>服务。</a:t>
            </a:r>
            <a:endParaRPr lang="en-US" altLang="zh-CN" sz="2400"/>
          </a:p>
          <a:p>
            <a:endParaRPr lang="en-US" altLang="zh-CN" sz="2400"/>
          </a:p>
          <a:p>
            <a:r>
              <a:rPr lang="en-US" altLang="zh-CN" sz="2400"/>
              <a:t>应用程序使用哪种运输层协议，要按需求而定，另外应用程序开发者在生成套接字时必须指定是选择UDP还是TCP。</a:t>
            </a:r>
            <a:endParaRPr lang="en-US" altLang="zh-CN" sz="240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3.1.2 因特网运输层概述</a:t>
            </a:r>
            <a:endParaRPr sz="4000"/>
          </a:p>
        </p:txBody>
      </p:sp>
      <p:sp>
        <p:nvSpPr>
          <p:cNvPr id="3" name="内容占位符 2"/>
          <p:cNvSpPr/>
          <p:nvPr>
            <p:ph idx="1"/>
          </p:nvPr>
        </p:nvSpPr>
        <p:spPr>
          <a:xfrm>
            <a:off x="457200" y="1600200"/>
            <a:ext cx="8229600" cy="4912360"/>
          </a:xfrm>
        </p:spPr>
        <p:txBody>
          <a:bodyPr/>
          <a:p>
            <a:r>
              <a:rPr lang="en-US" altLang="zh-CN" sz="2400"/>
              <a:t>在对UDP和TCP进行简要介绍之前， 简单介绍一下因特网的网络层是有用的。</a:t>
            </a:r>
            <a:endParaRPr lang="en-US" altLang="zh-CN" sz="2400"/>
          </a:p>
          <a:p>
            <a:endParaRPr lang="en-US" altLang="zh-CN" sz="2400"/>
          </a:p>
          <a:p>
            <a:r>
              <a:rPr lang="en-US" altLang="zh-CN" sz="2400"/>
              <a:t>因特网网络层协议有一个名字叫</a:t>
            </a:r>
            <a:r>
              <a:rPr lang="en-US" altLang="zh-CN" sz="2400">
                <a:solidFill>
                  <a:srgbClr val="FF0000"/>
                </a:solidFill>
              </a:rPr>
              <a:t>IP</a:t>
            </a:r>
            <a:r>
              <a:rPr lang="zh-CN" altLang="en-US" sz="2400">
                <a:solidFill>
                  <a:srgbClr val="FF0000"/>
                </a:solidFill>
              </a:rPr>
              <a:t>协议</a:t>
            </a:r>
            <a:r>
              <a:rPr lang="en-US" altLang="zh-CN" sz="2400"/>
              <a:t>，即</a:t>
            </a:r>
            <a:r>
              <a:rPr lang="en-US" altLang="zh-CN" sz="2400">
                <a:solidFill>
                  <a:srgbClr val="FF0000"/>
                </a:solidFill>
              </a:rPr>
              <a:t>网际协议</a:t>
            </a:r>
            <a:r>
              <a:rPr lang="en-US" altLang="zh-CN" sz="2400"/>
              <a:t>。IP为主机之间提供了逻辑通信。IP的服务模型是</a:t>
            </a:r>
            <a:r>
              <a:rPr lang="en-US" altLang="zh-CN" sz="2400">
                <a:solidFill>
                  <a:srgbClr val="FF0000"/>
                </a:solidFill>
              </a:rPr>
              <a:t>尽力而为交付服务</a:t>
            </a:r>
            <a:r>
              <a:rPr lang="en-US" altLang="zh-CN" sz="2400"/>
              <a:t>(best-effort delivery service) 。这意味着IP尽它“最大的努力”在通信的主机之间交付报文段，但它并不做任何确保。</a:t>
            </a:r>
            <a:endParaRPr lang="en-US" altLang="zh-CN" sz="240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3.1.2 因特网运输层概述</a:t>
            </a:r>
            <a:endParaRPr sz="4000"/>
          </a:p>
        </p:txBody>
      </p:sp>
      <p:sp>
        <p:nvSpPr>
          <p:cNvPr id="3" name="内容占位符 2"/>
          <p:cNvSpPr/>
          <p:nvPr>
            <p:ph idx="1"/>
          </p:nvPr>
        </p:nvSpPr>
        <p:spPr>
          <a:xfrm>
            <a:off x="457200" y="1600200"/>
            <a:ext cx="8229600" cy="4912360"/>
          </a:xfrm>
        </p:spPr>
        <p:txBody>
          <a:bodyPr/>
          <a:p>
            <a:r>
              <a:rPr lang="en-US" altLang="zh-CN" sz="2400"/>
              <a:t>特别是，它不确保报文段的交付，不保证报文段的</a:t>
            </a:r>
            <a:r>
              <a:rPr lang="en-US" altLang="zh-CN" sz="2400">
                <a:solidFill>
                  <a:srgbClr val="FF0000"/>
                </a:solidFill>
              </a:rPr>
              <a:t>按序交付</a:t>
            </a:r>
            <a:r>
              <a:rPr lang="en-US" altLang="zh-CN" sz="2400"/>
              <a:t>，不保证报文段中</a:t>
            </a:r>
            <a:r>
              <a:rPr lang="en-US" altLang="zh-CN" sz="2400">
                <a:solidFill>
                  <a:srgbClr val="FF0000"/>
                </a:solidFill>
              </a:rPr>
              <a:t>数据的完整性</a:t>
            </a:r>
            <a:r>
              <a:rPr lang="en-US" altLang="zh-CN" sz="2400"/>
              <a:t>。由于这些原因， IP被称为</a:t>
            </a:r>
            <a:r>
              <a:rPr lang="en-US" altLang="zh-CN" sz="2400">
                <a:solidFill>
                  <a:srgbClr val="FF0000"/>
                </a:solidFill>
              </a:rPr>
              <a:t>不可靠服务</a:t>
            </a:r>
            <a:r>
              <a:rPr lang="en-US" altLang="zh-CN" sz="2400"/>
              <a:t>(unreliable service) 。在此还要指出的是， 每台主机至少有一个网络层地址，即所谓的IP地址。目前，我们只需要记住每台主机有一个IP地址。</a:t>
            </a:r>
            <a:endParaRPr lang="en-US" altLang="zh-CN" sz="2400"/>
          </a:p>
          <a:p>
            <a:endParaRPr lang="en-US" altLang="zh-CN" sz="2400"/>
          </a:p>
          <a:p>
            <a:r>
              <a:rPr lang="en-US" altLang="zh-CN" sz="2400"/>
              <a:t>UDP和TCP最基本的责任是， 将两个端系统间IP的交付服务扩展为运行在端系统上的两个进程之间的交付服务。将主机间交付扩展到进程间交付被称为运输层的</a:t>
            </a:r>
            <a:r>
              <a:rPr lang="en-US" altLang="zh-CN" sz="2400">
                <a:solidFill>
                  <a:srgbClr val="FF0000"/>
                </a:solidFill>
              </a:rPr>
              <a:t>多路复用</a:t>
            </a:r>
            <a:r>
              <a:rPr lang="en-US" altLang="zh-CN" sz="2400"/>
              <a:t>(transport-layer multiplexing) 与</a:t>
            </a:r>
            <a:r>
              <a:rPr lang="en-US" altLang="zh-CN" sz="2400">
                <a:solidFill>
                  <a:srgbClr val="FF0000"/>
                </a:solidFill>
              </a:rPr>
              <a:t>多路分解</a:t>
            </a:r>
            <a:r>
              <a:rPr lang="en-US" altLang="zh-CN" sz="2400"/>
              <a:t>(demultiplexing) 。</a:t>
            </a:r>
            <a:endParaRPr lang="en-US" altLang="zh-CN" sz="240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3.1.2 因特网运输层概述</a:t>
            </a:r>
            <a:endParaRPr sz="4000"/>
          </a:p>
        </p:txBody>
      </p:sp>
      <p:sp>
        <p:nvSpPr>
          <p:cNvPr id="3" name="内容占位符 2"/>
          <p:cNvSpPr/>
          <p:nvPr>
            <p:ph idx="1"/>
          </p:nvPr>
        </p:nvSpPr>
        <p:spPr>
          <a:xfrm>
            <a:off x="457200" y="1600200"/>
            <a:ext cx="8229600" cy="4912360"/>
          </a:xfrm>
        </p:spPr>
        <p:txBody>
          <a:bodyPr/>
          <a:p>
            <a:r>
              <a:rPr lang="en-US" altLang="zh-CN" sz="2400"/>
              <a:t>UDP和TCP还可以通过在其</a:t>
            </a:r>
            <a:r>
              <a:rPr lang="en-US" altLang="zh-CN" sz="2400">
                <a:solidFill>
                  <a:srgbClr val="FF0000"/>
                </a:solidFill>
              </a:rPr>
              <a:t>报文段首部</a:t>
            </a:r>
            <a:r>
              <a:rPr lang="en-US" altLang="zh-CN" sz="2400"/>
              <a:t>中包括</a:t>
            </a:r>
            <a:r>
              <a:rPr lang="en-US" altLang="zh-CN" sz="2400">
                <a:solidFill>
                  <a:srgbClr val="FF0000"/>
                </a:solidFill>
              </a:rPr>
              <a:t>差错检查字段</a:t>
            </a:r>
            <a:r>
              <a:rPr lang="en-US" altLang="zh-CN" sz="2400"/>
              <a:t>而提供完整性检查。</a:t>
            </a:r>
            <a:endParaRPr lang="en-US" altLang="zh-CN" sz="2400"/>
          </a:p>
          <a:p>
            <a:endParaRPr lang="en-US" altLang="zh-CN" sz="2400"/>
          </a:p>
          <a:p>
            <a:r>
              <a:rPr lang="en-US" altLang="zh-CN" sz="2400"/>
              <a:t>进程到进程的</a:t>
            </a:r>
            <a:r>
              <a:rPr lang="en-US" altLang="zh-CN" sz="2400">
                <a:solidFill>
                  <a:srgbClr val="FF0000"/>
                </a:solidFill>
              </a:rPr>
              <a:t>数据交付</a:t>
            </a:r>
            <a:r>
              <a:rPr lang="en-US" altLang="zh-CN" sz="2400"/>
              <a:t>和</a:t>
            </a:r>
            <a:r>
              <a:rPr lang="en-US" altLang="zh-CN" sz="2400">
                <a:solidFill>
                  <a:srgbClr val="FF0000"/>
                </a:solidFill>
              </a:rPr>
              <a:t>差错检查</a:t>
            </a:r>
            <a:r>
              <a:rPr lang="en-US" altLang="zh-CN" sz="2400"/>
              <a:t>是两种最低限度的运输层服务，也是UDP所能提供的</a:t>
            </a:r>
            <a:r>
              <a:rPr lang="en-US" altLang="zh-CN" sz="2400">
                <a:solidFill>
                  <a:srgbClr val="FF0000"/>
                </a:solidFill>
              </a:rPr>
              <a:t>仅有</a:t>
            </a:r>
            <a:r>
              <a:rPr lang="en-US" altLang="zh-CN" sz="2400"/>
              <a:t>的两种服务。 </a:t>
            </a:r>
            <a:endParaRPr lang="en-US" altLang="zh-CN" sz="2400"/>
          </a:p>
          <a:p>
            <a:endParaRPr lang="en-US" altLang="zh-CN" sz="2400"/>
          </a:p>
          <a:p>
            <a:r>
              <a:rPr lang="en-US" altLang="zh-CN" sz="2400"/>
              <a:t>与IP一样， UDP也是一种不可靠的服务， 即</a:t>
            </a:r>
            <a:r>
              <a:rPr lang="en-US" altLang="zh-CN" sz="2400">
                <a:solidFill>
                  <a:srgbClr val="FF0000"/>
                </a:solidFill>
              </a:rPr>
              <a:t>不能保证</a:t>
            </a:r>
            <a:r>
              <a:rPr lang="en-US" altLang="zh-CN" sz="2400"/>
              <a:t>一个进程所发送的数据能够完整无缺地(或全部!)到达目的进程。</a:t>
            </a:r>
            <a:endParaRPr lang="en-US" altLang="zh-CN" sz="240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3.1.2 因特网运输层概述</a:t>
            </a:r>
            <a:endParaRPr sz="4000"/>
          </a:p>
        </p:txBody>
      </p:sp>
      <p:sp>
        <p:nvSpPr>
          <p:cNvPr id="3" name="内容占位符 2"/>
          <p:cNvSpPr/>
          <p:nvPr>
            <p:ph idx="1"/>
          </p:nvPr>
        </p:nvSpPr>
        <p:spPr>
          <a:xfrm>
            <a:off x="457200" y="1600200"/>
            <a:ext cx="8229600" cy="4912360"/>
          </a:xfrm>
        </p:spPr>
        <p:txBody>
          <a:bodyPr/>
          <a:p>
            <a:r>
              <a:rPr lang="en-US" altLang="zh-CN" sz="2400"/>
              <a:t>另一方面， TCP为应用程序提供了几种附加服务。</a:t>
            </a:r>
            <a:endParaRPr lang="en-US" altLang="zh-CN" sz="2400"/>
          </a:p>
          <a:p>
            <a:endParaRPr lang="en-US" altLang="zh-CN" sz="2400"/>
          </a:p>
          <a:p>
            <a:r>
              <a:rPr lang="en-US" altLang="zh-CN" sz="2400"/>
              <a:t>首先， 它提供可靠数据传输(reliabledata transfer) 。通过使用</a:t>
            </a:r>
            <a:r>
              <a:rPr lang="en-US" altLang="zh-CN" sz="2400">
                <a:solidFill>
                  <a:srgbClr val="FF0000"/>
                </a:solidFill>
              </a:rPr>
              <a:t>流量控制、序号、确认和定时器</a:t>
            </a:r>
            <a:r>
              <a:rPr lang="en-US" altLang="zh-CN" sz="2400"/>
              <a:t>(本章将详细介绍这些技术) ， TCP确保</a:t>
            </a:r>
            <a:r>
              <a:rPr lang="en-US" altLang="zh-CN" sz="2400">
                <a:solidFill>
                  <a:srgbClr val="FF0000"/>
                </a:solidFill>
              </a:rPr>
              <a:t>正确地、按序地</a:t>
            </a:r>
            <a:r>
              <a:rPr lang="en-US" altLang="zh-CN" sz="2400"/>
              <a:t>将数据从发送进程交付给接收进程。</a:t>
            </a:r>
            <a:endParaRPr lang="en-US" altLang="zh-CN" sz="2400"/>
          </a:p>
          <a:p>
            <a:endParaRPr lang="en-US" altLang="zh-CN" sz="2400"/>
          </a:p>
          <a:p>
            <a:r>
              <a:rPr lang="en-US" altLang="zh-CN" sz="2400"/>
              <a:t>这样， TCP就将两个端系统间的不可靠IP服务转换成了一种进程间的可靠数据传输服务。</a:t>
            </a:r>
            <a:endParaRPr lang="en-US" altLang="zh-CN" sz="240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3.1.2 因特网运输层概述</a:t>
            </a:r>
            <a:endParaRPr sz="4000"/>
          </a:p>
        </p:txBody>
      </p:sp>
      <p:sp>
        <p:nvSpPr>
          <p:cNvPr id="3" name="内容占位符 2"/>
          <p:cNvSpPr/>
          <p:nvPr>
            <p:ph idx="1"/>
          </p:nvPr>
        </p:nvSpPr>
        <p:spPr>
          <a:xfrm>
            <a:off x="457200" y="1600200"/>
            <a:ext cx="8229600" cy="4912360"/>
          </a:xfrm>
        </p:spPr>
        <p:txBody>
          <a:bodyPr/>
          <a:p>
            <a:r>
              <a:rPr lang="en-US" altLang="zh-CN" sz="2400"/>
              <a:t>TCP还提供</a:t>
            </a:r>
            <a:r>
              <a:rPr lang="en-US" altLang="zh-CN" sz="2400">
                <a:solidFill>
                  <a:srgbClr val="FF0000"/>
                </a:solidFill>
              </a:rPr>
              <a:t>拥塞控制</a:t>
            </a:r>
            <a:r>
              <a:rPr lang="en-US" altLang="zh-CN" sz="2400"/>
              <a:t>(conges-tion control) 。拥塞控制与其说是一种提供给调用它的应用程序的服务， 不如说是一种提供给整个因特网的服务， 这是一种带来通用好处的服务。</a:t>
            </a:r>
            <a:endParaRPr lang="en-US" altLang="zh-CN" sz="2400"/>
          </a:p>
          <a:p>
            <a:endParaRPr lang="en-US" altLang="zh-CN" sz="2400"/>
          </a:p>
          <a:p>
            <a:r>
              <a:rPr lang="en-US" altLang="zh-CN" sz="2400"/>
              <a:t>不太严格地说， TCP拥塞控制</a:t>
            </a:r>
            <a:r>
              <a:rPr lang="en-US" altLang="zh-CN" sz="2400">
                <a:solidFill>
                  <a:srgbClr val="FF0000"/>
                </a:solidFill>
              </a:rPr>
              <a:t>防止</a:t>
            </a:r>
            <a:r>
              <a:rPr lang="en-US" altLang="zh-CN" sz="2400"/>
              <a:t>任何一条TCP连接用</a:t>
            </a:r>
            <a:r>
              <a:rPr lang="en-US" altLang="zh-CN" sz="2400">
                <a:solidFill>
                  <a:srgbClr val="FF0000"/>
                </a:solidFill>
              </a:rPr>
              <a:t>过多流量</a:t>
            </a:r>
            <a:r>
              <a:rPr lang="en-US" altLang="zh-CN" sz="2400"/>
              <a:t>来淹没通信主机之间的链路和交换设备。</a:t>
            </a:r>
            <a:endParaRPr lang="en-US" altLang="zh-CN" sz="240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3.1.2 因特网运输层概述</a:t>
            </a:r>
            <a:endParaRPr sz="4000"/>
          </a:p>
        </p:txBody>
      </p:sp>
      <p:sp>
        <p:nvSpPr>
          <p:cNvPr id="3" name="内容占位符 2"/>
          <p:cNvSpPr/>
          <p:nvPr>
            <p:ph idx="1"/>
          </p:nvPr>
        </p:nvSpPr>
        <p:spPr>
          <a:xfrm>
            <a:off x="457200" y="1600200"/>
            <a:ext cx="8229600" cy="4912360"/>
          </a:xfrm>
        </p:spPr>
        <p:txBody>
          <a:bodyPr/>
          <a:p>
            <a:r>
              <a:rPr lang="en-US" altLang="zh-CN" sz="2400"/>
              <a:t>TCP力求为每个通过一条拥塞网络链路的连接平等地共享网络链路带宽。这可以通过调节TCP连接的发送端发送进网络的</a:t>
            </a:r>
            <a:r>
              <a:rPr lang="en-US" altLang="zh-CN" sz="2400">
                <a:solidFill>
                  <a:srgbClr val="FF0000"/>
                </a:solidFill>
              </a:rPr>
              <a:t>流量速率</a:t>
            </a:r>
            <a:r>
              <a:rPr lang="en-US" altLang="zh-CN" sz="2400"/>
              <a:t>来做到。</a:t>
            </a:r>
            <a:endParaRPr lang="en-US" altLang="zh-CN" sz="2400"/>
          </a:p>
          <a:p>
            <a:endParaRPr lang="en-US" altLang="zh-CN" sz="2400"/>
          </a:p>
          <a:p>
            <a:r>
              <a:rPr lang="en-US" altLang="zh-CN" sz="2400"/>
              <a:t>在另一方面， </a:t>
            </a:r>
            <a:r>
              <a:rPr lang="en-US" altLang="zh-CN" sz="2400">
                <a:solidFill>
                  <a:srgbClr val="FF0000"/>
                </a:solidFill>
              </a:rPr>
              <a:t>UDP流量是不可调节的</a:t>
            </a:r>
            <a:r>
              <a:rPr lang="en-US" altLang="zh-CN" sz="2400"/>
              <a:t>。使用UDP传输的应用程序可以根据其需要以其愿意的</a:t>
            </a:r>
            <a:r>
              <a:rPr lang="en-US" altLang="zh-CN" sz="2400">
                <a:solidFill>
                  <a:srgbClr val="FF0000"/>
                </a:solidFill>
              </a:rPr>
              <a:t>任何速率</a:t>
            </a:r>
            <a:r>
              <a:rPr lang="en-US" altLang="zh-CN" sz="2400"/>
              <a:t>发送数据。一个能提供可靠数据传输和拥塞控制的协议必定是复杂的。</a:t>
            </a:r>
            <a:endParaRPr lang="en-US" altLang="zh-CN" sz="240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3.2 多路复用与多路分解</a:t>
            </a:r>
            <a:endParaRPr sz="4000"/>
          </a:p>
        </p:txBody>
      </p:sp>
      <p:sp>
        <p:nvSpPr>
          <p:cNvPr id="3" name="内容占位符 2"/>
          <p:cNvSpPr/>
          <p:nvPr>
            <p:ph idx="1"/>
          </p:nvPr>
        </p:nvSpPr>
        <p:spPr>
          <a:xfrm>
            <a:off x="457200" y="1600200"/>
            <a:ext cx="8229600" cy="4912360"/>
          </a:xfrm>
        </p:spPr>
        <p:txBody>
          <a:bodyPr/>
          <a:p>
            <a:r>
              <a:rPr lang="en-US" altLang="zh-CN" sz="2400"/>
              <a:t>一个进程(作为网络应用的一部分)有</a:t>
            </a:r>
            <a:r>
              <a:rPr lang="en-US" altLang="zh-CN" sz="2400">
                <a:solidFill>
                  <a:srgbClr val="FF0000"/>
                </a:solidFill>
              </a:rPr>
              <a:t>一个或多个</a:t>
            </a:r>
            <a:r>
              <a:rPr lang="en-US" altLang="zh-CN" sz="2400"/>
              <a:t>套接字(socket) ， 它相当于从网络向进程传递数据和从进程向网络传递数据的门户。</a:t>
            </a:r>
            <a:endParaRPr lang="en-US" altLang="zh-CN" sz="2400"/>
          </a:p>
          <a:p>
            <a:endParaRPr lang="en-US" altLang="zh-CN" sz="2400"/>
          </a:p>
          <a:p>
            <a:r>
              <a:rPr lang="en-US" altLang="zh-CN" sz="2400"/>
              <a:t>因此， 如图3-2所示，在接收主机中的运输层实际上并没有直接将数据交付给进程，而是将数据交给了一个</a:t>
            </a:r>
            <a:r>
              <a:rPr lang="en-US" altLang="zh-CN" sz="2400">
                <a:solidFill>
                  <a:srgbClr val="FF0000"/>
                </a:solidFill>
              </a:rPr>
              <a:t>中间的套接字</a:t>
            </a:r>
            <a:r>
              <a:rPr lang="en-US" altLang="zh-CN" sz="2400"/>
              <a:t>。</a:t>
            </a:r>
            <a:endParaRPr lang="en-US" altLang="zh-CN" sz="2400"/>
          </a:p>
          <a:p>
            <a:endParaRPr lang="en-US" altLang="zh-CN" sz="2400"/>
          </a:p>
          <a:p>
            <a:r>
              <a:rPr lang="en-US" altLang="zh-CN" sz="2400"/>
              <a:t>由于在任一时刻，在接收主机上可能有</a:t>
            </a:r>
            <a:r>
              <a:rPr lang="en-US" altLang="zh-CN" sz="2400">
                <a:solidFill>
                  <a:srgbClr val="FF0000"/>
                </a:solidFill>
              </a:rPr>
              <a:t>不止一个</a:t>
            </a:r>
            <a:r>
              <a:rPr lang="en-US" altLang="zh-CN" sz="2400"/>
              <a:t>套接字，所以每个套接字都有</a:t>
            </a:r>
            <a:r>
              <a:rPr lang="en-US" altLang="zh-CN" sz="2400">
                <a:solidFill>
                  <a:srgbClr val="FF0000"/>
                </a:solidFill>
              </a:rPr>
              <a:t>唯一的标识符</a:t>
            </a:r>
            <a:r>
              <a:rPr lang="en-US" altLang="zh-CN" sz="2400"/>
              <a:t>。标识符的格式取决于它是UDP还是TCP套接字。</a:t>
            </a:r>
            <a:endParaRPr lang="en-US" altLang="zh-CN" sz="240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3.2 多路复用与多路分解</a:t>
            </a:r>
            <a:endParaRPr sz="4000"/>
          </a:p>
        </p:txBody>
      </p:sp>
      <p:pic>
        <p:nvPicPr>
          <p:cNvPr id="4" name="内容占位符 3"/>
          <p:cNvPicPr>
            <a:picLocks noChangeAspect="1"/>
          </p:cNvPicPr>
          <p:nvPr>
            <p:ph idx="1"/>
          </p:nvPr>
        </p:nvPicPr>
        <p:blipFill>
          <a:blip r:embed="rId1"/>
          <a:stretch>
            <a:fillRect/>
          </a:stretch>
        </p:blipFill>
        <p:spPr>
          <a:xfrm>
            <a:off x="971550" y="1700530"/>
            <a:ext cx="7134225" cy="37719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1.2.2 物理媒体</a:t>
            </a:r>
            <a:endParaRPr lang="zh-CN" altLang="en-US"/>
          </a:p>
        </p:txBody>
      </p:sp>
      <p:sp>
        <p:nvSpPr>
          <p:cNvPr id="3" name="内容占位符 2"/>
          <p:cNvSpPr/>
          <p:nvPr>
            <p:ph idx="1"/>
          </p:nvPr>
        </p:nvSpPr>
        <p:spPr>
          <a:xfrm>
            <a:off x="457200" y="1417955"/>
            <a:ext cx="8229600" cy="4708525"/>
          </a:xfrm>
        </p:spPr>
        <p:txBody>
          <a:bodyPr/>
          <a:p>
            <a:r>
              <a:rPr lang="zh-CN" altLang="en-US" sz="2800"/>
              <a:t>双绞铜线：短距离媒介</a:t>
            </a:r>
            <a:r>
              <a:rPr lang="en-US" altLang="zh-CN" sz="2800"/>
              <a:t>,</a:t>
            </a:r>
            <a:r>
              <a:rPr lang="zh-CN" altLang="en-US" sz="2800"/>
              <a:t>一般小于</a:t>
            </a:r>
            <a:r>
              <a:rPr lang="en-US" altLang="zh-CN" sz="2800"/>
              <a:t>100</a:t>
            </a:r>
            <a:r>
              <a:rPr lang="zh-CN" altLang="en-US" sz="2800"/>
              <a:t>米</a:t>
            </a:r>
            <a:endParaRPr lang="zh-CN" altLang="en-US" sz="2800"/>
          </a:p>
          <a:p>
            <a:r>
              <a:rPr lang="zh-CN" altLang="en-US" sz="2800"/>
              <a:t>同轴电缆</a:t>
            </a:r>
            <a:endParaRPr lang="zh-CN" altLang="en-US" sz="2800"/>
          </a:p>
          <a:p>
            <a:r>
              <a:rPr lang="zh-CN" altLang="en-US" sz="2800"/>
              <a:t>光纤：远距离，高宽带</a:t>
            </a:r>
            <a:endParaRPr lang="zh-CN" altLang="en-US" sz="2800"/>
          </a:p>
          <a:p>
            <a:r>
              <a:rPr lang="zh-CN" altLang="en-US" sz="2800"/>
              <a:t>陆地无线电信道</a:t>
            </a:r>
            <a:endParaRPr lang="zh-CN" altLang="en-US" sz="2800"/>
          </a:p>
          <a:p>
            <a:r>
              <a:rPr lang="zh-CN" altLang="en-US" sz="2800"/>
              <a:t>卫星无线电信道：同步卫星和近地轨道卫星</a:t>
            </a:r>
            <a:endParaRPr lang="zh-CN" altLang="en-US" sz="280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3.2 多路复用与多路分解</a:t>
            </a:r>
            <a:endParaRPr sz="4000"/>
          </a:p>
        </p:txBody>
      </p:sp>
      <p:sp>
        <p:nvSpPr>
          <p:cNvPr id="3" name="内容占位符 2"/>
          <p:cNvSpPr/>
          <p:nvPr>
            <p:ph idx="1"/>
          </p:nvPr>
        </p:nvSpPr>
        <p:spPr/>
        <p:txBody>
          <a:bodyPr/>
          <a:p>
            <a:r>
              <a:rPr lang="zh-CN" altLang="en-US" sz="2400"/>
              <a:t>主机怎样将一个到达的运输层报文段定向到</a:t>
            </a:r>
            <a:r>
              <a:rPr lang="zh-CN" altLang="en-US" sz="2400">
                <a:solidFill>
                  <a:srgbClr val="FF0000"/>
                </a:solidFill>
              </a:rPr>
              <a:t>适当的</a:t>
            </a:r>
            <a:r>
              <a:rPr lang="zh-CN" altLang="en-US" sz="2400"/>
              <a:t>套接字？</a:t>
            </a:r>
            <a:endParaRPr lang="zh-CN" altLang="en-US" sz="2400"/>
          </a:p>
          <a:p>
            <a:endParaRPr lang="zh-CN" altLang="en-US" sz="2400"/>
          </a:p>
          <a:p>
            <a:r>
              <a:rPr lang="zh-CN" altLang="en-US" sz="2400"/>
              <a:t>每个运输层报文段中具有几个字段。在接收端，运输层检查这些字段，标识出接收套接字，进而将报文段定向到该套接字。将运输层报文段中的数据交付到</a:t>
            </a:r>
            <a:r>
              <a:rPr lang="zh-CN" altLang="en-US" sz="2400">
                <a:solidFill>
                  <a:srgbClr val="FF0000"/>
                </a:solidFill>
              </a:rPr>
              <a:t>正确的</a:t>
            </a:r>
            <a:r>
              <a:rPr lang="zh-CN" altLang="en-US" sz="2400"/>
              <a:t>套接字的工作称为</a:t>
            </a:r>
            <a:r>
              <a:rPr lang="zh-CN" altLang="en-US" sz="2400">
                <a:solidFill>
                  <a:srgbClr val="FF0000"/>
                </a:solidFill>
              </a:rPr>
              <a:t>多路分解</a:t>
            </a:r>
            <a:r>
              <a:rPr lang="zh-CN" altLang="en-US" sz="2400"/>
              <a:t> 。</a:t>
            </a:r>
            <a:endParaRPr lang="zh-CN" altLang="en-US" sz="2400"/>
          </a:p>
          <a:p>
            <a:endParaRPr lang="zh-CN" altLang="en-US" sz="2400"/>
          </a:p>
          <a:p>
            <a:r>
              <a:rPr lang="zh-CN" altLang="en-US" sz="2400"/>
              <a:t>在源主机从不同套接字中收集数据块， 并为每个数据块封装上</a:t>
            </a:r>
            <a:r>
              <a:rPr lang="zh-CN" altLang="en-US" sz="2400">
                <a:solidFill>
                  <a:srgbClr val="FF0000"/>
                </a:solidFill>
              </a:rPr>
              <a:t>首部信息</a:t>
            </a:r>
            <a:r>
              <a:rPr lang="zh-CN" altLang="en-US" sz="2400"/>
              <a:t>(这将在以后用于分解)从而生成报文段，然后将报文段传递到网络层，所有这些工作称为</a:t>
            </a:r>
            <a:r>
              <a:rPr lang="zh-CN" altLang="en-US" sz="2400">
                <a:solidFill>
                  <a:srgbClr val="FF0000"/>
                </a:solidFill>
              </a:rPr>
              <a:t>多路复用</a:t>
            </a:r>
            <a:r>
              <a:rPr lang="zh-CN" altLang="en-US" sz="2400"/>
              <a:t>。</a:t>
            </a:r>
            <a:endParaRPr lang="zh-CN" altLang="en-US" sz="240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3.2 多路复用与多路分解</a:t>
            </a:r>
            <a:endParaRPr sz="4000"/>
          </a:p>
        </p:txBody>
      </p:sp>
      <p:sp>
        <p:nvSpPr>
          <p:cNvPr id="3" name="内容占位符 2"/>
          <p:cNvSpPr/>
          <p:nvPr>
            <p:ph idx="1"/>
          </p:nvPr>
        </p:nvSpPr>
        <p:spPr/>
        <p:txBody>
          <a:bodyPr/>
          <a:p>
            <a:r>
              <a:rPr lang="zh-CN" altLang="en-US" sz="2400"/>
              <a:t>运输层多路复用要求：</a:t>
            </a:r>
            <a:endParaRPr lang="zh-CN" altLang="en-US" sz="2400"/>
          </a:p>
          <a:p>
            <a:pPr lvl="1"/>
            <a:r>
              <a:rPr lang="zh-CN" altLang="en-US" sz="2100"/>
              <a:t>1. 套接字有</a:t>
            </a:r>
            <a:r>
              <a:rPr lang="zh-CN" altLang="en-US" sz="2100">
                <a:solidFill>
                  <a:srgbClr val="FF0000"/>
                </a:solidFill>
              </a:rPr>
              <a:t>唯一标识符</a:t>
            </a:r>
            <a:endParaRPr lang="zh-CN" altLang="en-US" sz="2100"/>
          </a:p>
          <a:p>
            <a:pPr lvl="1"/>
            <a:r>
              <a:rPr lang="zh-CN" altLang="en-US" sz="2100"/>
              <a:t>2. 每个报文段有特殊字段来指示该报文段所要交付到的套接字</a:t>
            </a:r>
            <a:endParaRPr lang="zh-CN" altLang="en-US" sz="2400"/>
          </a:p>
          <a:p>
            <a:r>
              <a:rPr lang="zh-CN" altLang="en-US" sz="2400"/>
              <a:t>这些特殊字段是</a:t>
            </a:r>
            <a:r>
              <a:rPr lang="zh-CN" altLang="en-US" sz="2400">
                <a:solidFill>
                  <a:srgbClr val="FF0000"/>
                </a:solidFill>
              </a:rPr>
              <a:t>源端口号</a:t>
            </a:r>
            <a:r>
              <a:rPr lang="zh-CN" altLang="en-US" sz="2400"/>
              <a:t>字段和</a:t>
            </a:r>
            <a:r>
              <a:rPr lang="zh-CN" altLang="en-US" sz="2400">
                <a:solidFill>
                  <a:srgbClr val="FF0000"/>
                </a:solidFill>
              </a:rPr>
              <a:t>目的端口号</a:t>
            </a:r>
            <a:r>
              <a:rPr lang="zh-CN" altLang="en-US" sz="2400"/>
              <a:t>字段。</a:t>
            </a:r>
            <a:endParaRPr lang="zh-CN" altLang="en-US" sz="2400"/>
          </a:p>
        </p:txBody>
      </p:sp>
      <p:pic>
        <p:nvPicPr>
          <p:cNvPr id="4" name="图片 3"/>
          <p:cNvPicPr>
            <a:picLocks noChangeAspect="1"/>
          </p:cNvPicPr>
          <p:nvPr/>
        </p:nvPicPr>
        <p:blipFill>
          <a:blip r:embed="rId1"/>
          <a:stretch>
            <a:fillRect/>
          </a:stretch>
        </p:blipFill>
        <p:spPr>
          <a:xfrm>
            <a:off x="3060065" y="3284855"/>
            <a:ext cx="2800350" cy="3257550"/>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3.2 多路复用与多路分解</a:t>
            </a:r>
            <a:endParaRPr sz="4000"/>
          </a:p>
        </p:txBody>
      </p:sp>
      <p:sp>
        <p:nvSpPr>
          <p:cNvPr id="3" name="内容占位符 2"/>
          <p:cNvSpPr/>
          <p:nvPr>
            <p:ph idx="1"/>
          </p:nvPr>
        </p:nvSpPr>
        <p:spPr/>
        <p:txBody>
          <a:bodyPr/>
          <a:p>
            <a:r>
              <a:rPr lang="zh-CN" altLang="en-US" sz="2400"/>
              <a:t>运输层</a:t>
            </a:r>
            <a:r>
              <a:rPr lang="zh-CN" altLang="en-US" sz="2400">
                <a:solidFill>
                  <a:srgbClr val="FF0000"/>
                </a:solidFill>
              </a:rPr>
              <a:t>实现分解服务</a:t>
            </a:r>
            <a:r>
              <a:rPr lang="zh-CN" altLang="en-US" sz="2400"/>
              <a:t>：在主机上的每个套接字能够分配一个端口号，当报文段到达主机时，运输层检查报文段中的目的端口号，并将其定向到相应的套接字。然后报文段中的数据通过套接字进入其所连接的进程。</a:t>
            </a:r>
            <a:endParaRPr lang="zh-CN" altLang="en-US" sz="2400"/>
          </a:p>
          <a:p>
            <a:endParaRPr lang="zh-CN" altLang="en-US" sz="2400"/>
          </a:p>
          <a:p>
            <a:r>
              <a:rPr lang="zh-CN" altLang="en-US" sz="2400"/>
              <a:t>UDP基本上是这样做的。然而，TCP中的多路复用与多路分解更为复杂。</a:t>
            </a:r>
            <a:endParaRPr lang="zh-CN" altLang="en-US" sz="240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1.无连接的多路复用与多路分解</a:t>
            </a:r>
            <a:endParaRPr sz="4000"/>
          </a:p>
        </p:txBody>
      </p:sp>
      <p:sp>
        <p:nvSpPr>
          <p:cNvPr id="3" name="内容占位符 2"/>
          <p:cNvSpPr/>
          <p:nvPr>
            <p:ph idx="1"/>
          </p:nvPr>
        </p:nvSpPr>
        <p:spPr/>
        <p:txBody>
          <a:bodyPr/>
          <a:p>
            <a:r>
              <a:rPr lang="zh-CN" altLang="en-US" sz="2400"/>
              <a:t>如果应用程序开发者所编写的代码实现的是一个“</a:t>
            </a:r>
            <a:r>
              <a:rPr lang="zh-CN" altLang="en-US" sz="2400">
                <a:solidFill>
                  <a:srgbClr val="FF0000"/>
                </a:solidFill>
              </a:rPr>
              <a:t>周知协议</a:t>
            </a:r>
            <a:r>
              <a:rPr lang="zh-CN" altLang="en-US" sz="2400"/>
              <a:t>”的服务器端，那么开发者就必须为其分配一个相应的</a:t>
            </a:r>
            <a:r>
              <a:rPr lang="zh-CN" altLang="en-US" sz="2400">
                <a:solidFill>
                  <a:srgbClr val="FF0000"/>
                </a:solidFill>
              </a:rPr>
              <a:t>周知端口号</a:t>
            </a:r>
            <a:r>
              <a:rPr lang="zh-CN" altLang="en-US" sz="2400"/>
              <a:t>。</a:t>
            </a:r>
            <a:endParaRPr lang="zh-CN" altLang="en-US" sz="2400"/>
          </a:p>
          <a:p>
            <a:endParaRPr lang="zh-CN" altLang="en-US" sz="2400"/>
          </a:p>
          <a:p>
            <a:r>
              <a:rPr lang="zh-CN" altLang="en-US" sz="2400"/>
              <a:t>通常，应用程序的</a:t>
            </a:r>
            <a:r>
              <a:rPr lang="zh-CN" altLang="en-US" sz="2400">
                <a:solidFill>
                  <a:srgbClr val="FF0000"/>
                </a:solidFill>
              </a:rPr>
              <a:t>客户端</a:t>
            </a:r>
            <a:r>
              <a:rPr lang="zh-CN" altLang="en-US" sz="2400"/>
              <a:t>让运输层</a:t>
            </a:r>
            <a:r>
              <a:rPr lang="zh-CN" altLang="en-US" sz="2400">
                <a:solidFill>
                  <a:srgbClr val="FF0000"/>
                </a:solidFill>
              </a:rPr>
              <a:t>自动地</a:t>
            </a:r>
            <a:r>
              <a:rPr lang="zh-CN" altLang="en-US" sz="2400"/>
              <a:t>(并且是透明地)分配端口号，而</a:t>
            </a:r>
            <a:r>
              <a:rPr lang="zh-CN" altLang="en-US" sz="2400">
                <a:solidFill>
                  <a:srgbClr val="FF0000"/>
                </a:solidFill>
              </a:rPr>
              <a:t>服务器端</a:t>
            </a:r>
            <a:r>
              <a:rPr lang="zh-CN" altLang="en-US" sz="2400"/>
              <a:t>则分配一个</a:t>
            </a:r>
            <a:r>
              <a:rPr lang="zh-CN" altLang="en-US" sz="2400">
                <a:solidFill>
                  <a:srgbClr val="FF0000"/>
                </a:solidFill>
              </a:rPr>
              <a:t>特定的</a:t>
            </a:r>
            <a:r>
              <a:rPr lang="zh-CN" altLang="en-US" sz="2400"/>
              <a:t>端口号。</a:t>
            </a:r>
            <a:endParaRPr lang="zh-CN" altLang="en-US" sz="240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1.无连接的多路复用与多路分解</a:t>
            </a:r>
            <a:endParaRPr sz="4000"/>
          </a:p>
        </p:txBody>
      </p:sp>
      <p:sp>
        <p:nvSpPr>
          <p:cNvPr id="3" name="内容占位符 2"/>
          <p:cNvSpPr/>
          <p:nvPr>
            <p:ph idx="1"/>
          </p:nvPr>
        </p:nvSpPr>
        <p:spPr>
          <a:xfrm>
            <a:off x="457200" y="1217930"/>
            <a:ext cx="8229600" cy="5280660"/>
          </a:xfrm>
        </p:spPr>
        <p:txBody>
          <a:bodyPr/>
          <a:p>
            <a:r>
              <a:rPr lang="zh-CN" altLang="en-US" sz="2400"/>
              <a:t>假定在主机A中的一个进程具有UDP端口19157， 它要发送一个应用程序数据块给位于主机B中的另一进程， 该进程具有UDP端口46428。</a:t>
            </a:r>
            <a:endParaRPr lang="zh-CN" altLang="en-US" sz="2400"/>
          </a:p>
          <a:p>
            <a:endParaRPr lang="zh-CN" altLang="en-US" sz="2400"/>
          </a:p>
          <a:p>
            <a:r>
              <a:rPr lang="zh-CN" altLang="en-US" sz="2400"/>
              <a:t>主机A中的运输层创建一个运输层报文段，其中包括应用程序数据、</a:t>
            </a:r>
            <a:r>
              <a:rPr lang="zh-CN" altLang="en-US" sz="2400">
                <a:solidFill>
                  <a:srgbClr val="FF0000"/>
                </a:solidFill>
              </a:rPr>
              <a:t>源端口号(19157)、目的端口号(46428)</a:t>
            </a:r>
            <a:r>
              <a:rPr lang="zh-CN" altLang="en-US" sz="2400"/>
              <a:t>和两个其他值。然后，运输层将得到的报文段传递到网络层。网络层将该报文段封装到一个IP数据报中，并尽力而为地将报文段交付给接收主机。</a:t>
            </a:r>
            <a:endParaRPr lang="zh-CN" altLang="en-US" sz="2400"/>
          </a:p>
          <a:p>
            <a:endParaRPr lang="zh-CN" altLang="en-US" sz="2400"/>
          </a:p>
          <a:p>
            <a:r>
              <a:rPr lang="zh-CN" altLang="en-US" sz="2400"/>
              <a:t>如果该报文段到达接收主机B，接收主机运输层就检查该报文段中的目的端口号(46428)并将该报文段交付给端口号46428所标识的套接字。</a:t>
            </a:r>
            <a:endParaRPr lang="zh-CN" altLang="en-US" sz="240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1.无连接的多路复用与多路分解</a:t>
            </a:r>
            <a:endParaRPr sz="4000"/>
          </a:p>
        </p:txBody>
      </p:sp>
      <p:sp>
        <p:nvSpPr>
          <p:cNvPr id="3" name="内容占位符 2"/>
          <p:cNvSpPr/>
          <p:nvPr>
            <p:ph idx="1"/>
          </p:nvPr>
        </p:nvSpPr>
        <p:spPr>
          <a:xfrm>
            <a:off x="457200" y="1217930"/>
            <a:ext cx="8229600" cy="5280660"/>
          </a:xfrm>
        </p:spPr>
        <p:txBody>
          <a:bodyPr/>
          <a:p>
            <a:r>
              <a:rPr lang="zh-CN" altLang="en-US" sz="2400"/>
              <a:t>值得注意的是， 主机B可能运行多个进程， 每个进程都具有其自己的UDP套接字和相联系的端口号。当从网络到达UDP报文段时，主机B通过检查该报文段中的目的端口号，将每个报文段定向(分解)到相应的套接字。</a:t>
            </a:r>
            <a:endParaRPr lang="zh-CN" altLang="en-US" sz="2400"/>
          </a:p>
          <a:p>
            <a:endParaRPr lang="zh-CN" altLang="en-US" sz="2400"/>
          </a:p>
          <a:p>
            <a:r>
              <a:rPr lang="zh-CN" altLang="en-US" sz="2400"/>
              <a:t>一个UDP套接字是由一个</a:t>
            </a:r>
            <a:r>
              <a:rPr lang="zh-CN" altLang="en-US" sz="2400">
                <a:solidFill>
                  <a:srgbClr val="FF0000"/>
                </a:solidFill>
              </a:rPr>
              <a:t>二元组</a:t>
            </a:r>
            <a:r>
              <a:rPr lang="zh-CN" altLang="en-US" sz="2400"/>
              <a:t>来全面标识的， 该二元组包含一个</a:t>
            </a:r>
            <a:r>
              <a:rPr lang="zh-CN" altLang="en-US" sz="2400">
                <a:solidFill>
                  <a:srgbClr val="FF0000"/>
                </a:solidFill>
              </a:rPr>
              <a:t>目的IP地址</a:t>
            </a:r>
            <a:r>
              <a:rPr lang="zh-CN" altLang="en-US" sz="2400"/>
              <a:t>和一个</a:t>
            </a:r>
            <a:r>
              <a:rPr lang="zh-CN" altLang="en-US" sz="2400">
                <a:solidFill>
                  <a:srgbClr val="FF0000"/>
                </a:solidFill>
              </a:rPr>
              <a:t>目的端口号</a:t>
            </a:r>
            <a:r>
              <a:rPr lang="zh-CN" altLang="en-US" sz="2400"/>
              <a:t>。因此， 如果两个UDP报文段有不同的源IP地址/源端口号，但具有相同的目的IP地址和目的端口号，那么这两个报文段将通过相同的目的套接字被定向到相同的目的进程。</a:t>
            </a:r>
            <a:endParaRPr lang="zh-CN" altLang="en-US" sz="2400"/>
          </a:p>
          <a:p>
            <a:endParaRPr lang="zh-CN" altLang="en-US" sz="2400"/>
          </a:p>
          <a:p>
            <a:pPr marL="0" indent="0">
              <a:buNone/>
            </a:pPr>
            <a:endParaRPr lang="zh-CN" altLang="en-US" sz="240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1.无连接的多路复用与多路分解</a:t>
            </a:r>
            <a:endParaRPr sz="4000"/>
          </a:p>
        </p:txBody>
      </p:sp>
      <p:sp>
        <p:nvSpPr>
          <p:cNvPr id="3" name="内容占位符 2"/>
          <p:cNvSpPr/>
          <p:nvPr>
            <p:ph idx="1"/>
          </p:nvPr>
        </p:nvSpPr>
        <p:spPr>
          <a:xfrm>
            <a:off x="457200" y="1217930"/>
            <a:ext cx="8229600" cy="5280660"/>
          </a:xfrm>
        </p:spPr>
        <p:txBody>
          <a:bodyPr/>
          <a:p>
            <a:r>
              <a:rPr lang="zh-CN" altLang="en-US" sz="2400"/>
              <a:t>报文段中的</a:t>
            </a:r>
            <a:r>
              <a:rPr lang="zh-CN" altLang="en-US" sz="2400">
                <a:solidFill>
                  <a:srgbClr val="FF0000"/>
                </a:solidFill>
              </a:rPr>
              <a:t>源端口号</a:t>
            </a:r>
            <a:r>
              <a:rPr lang="zh-CN" altLang="en-US" sz="2400"/>
              <a:t>的作用是什么？</a:t>
            </a:r>
            <a:endParaRPr lang="zh-CN" altLang="en-US" sz="2400"/>
          </a:p>
          <a:p>
            <a:pPr marL="0" indent="0">
              <a:buNone/>
            </a:pPr>
            <a:endParaRPr lang="zh-CN" altLang="en-US" sz="2400"/>
          </a:p>
        </p:txBody>
      </p:sp>
      <p:pic>
        <p:nvPicPr>
          <p:cNvPr id="4" name="图片 3"/>
          <p:cNvPicPr>
            <a:picLocks noChangeAspect="1"/>
          </p:cNvPicPr>
          <p:nvPr/>
        </p:nvPicPr>
        <p:blipFill>
          <a:blip r:embed="rId1"/>
          <a:stretch>
            <a:fillRect/>
          </a:stretch>
        </p:blipFill>
        <p:spPr>
          <a:xfrm>
            <a:off x="1259840" y="1844675"/>
            <a:ext cx="6591300" cy="4219575"/>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2.面向连接的多路复用与多路分解</a:t>
            </a:r>
            <a:endParaRPr sz="4000"/>
          </a:p>
        </p:txBody>
      </p:sp>
      <p:sp>
        <p:nvSpPr>
          <p:cNvPr id="3" name="内容占位符 2"/>
          <p:cNvSpPr/>
          <p:nvPr>
            <p:ph idx="1"/>
          </p:nvPr>
        </p:nvSpPr>
        <p:spPr>
          <a:xfrm>
            <a:off x="457200" y="1503045"/>
            <a:ext cx="8229600" cy="4995545"/>
          </a:xfrm>
        </p:spPr>
        <p:txBody>
          <a:bodyPr/>
          <a:p>
            <a:r>
              <a:rPr lang="zh-CN" altLang="en-US" sz="2400"/>
              <a:t>TCP套接字和UDP套接字之间的一个细微差别是， TCP套接字是由一个</a:t>
            </a:r>
            <a:r>
              <a:rPr lang="zh-CN" altLang="en-US" sz="2400">
                <a:solidFill>
                  <a:srgbClr val="FF0000"/>
                </a:solidFill>
              </a:rPr>
              <a:t>四元组</a:t>
            </a:r>
            <a:r>
              <a:rPr lang="zh-CN" altLang="en-US" sz="2400"/>
              <a:t>(源IP地址， 源端口号， 目的IP地址， 目的端口号) 来标识的。</a:t>
            </a:r>
            <a:endParaRPr lang="zh-CN" altLang="en-US" sz="2400"/>
          </a:p>
          <a:p>
            <a:endParaRPr lang="zh-CN" altLang="en-US" sz="2400"/>
          </a:p>
          <a:p>
            <a:r>
              <a:rPr lang="zh-CN" altLang="en-US" sz="2400"/>
              <a:t>这样， 当一个TCP报文段从网络到达一台主机时， 该主机使用</a:t>
            </a:r>
            <a:r>
              <a:rPr lang="zh-CN" altLang="en-US" sz="2400">
                <a:solidFill>
                  <a:srgbClr val="FF0000"/>
                </a:solidFill>
              </a:rPr>
              <a:t>全部4个值</a:t>
            </a:r>
            <a:r>
              <a:rPr lang="zh-CN" altLang="en-US" sz="2400"/>
              <a:t>来将报文段定向(分解) 到相应的套接字。</a:t>
            </a:r>
            <a:endParaRPr lang="zh-CN" altLang="en-US" sz="2400"/>
          </a:p>
          <a:p>
            <a:endParaRPr lang="zh-CN" altLang="en-US" sz="2400"/>
          </a:p>
          <a:p>
            <a:r>
              <a:rPr lang="zh-CN" altLang="en-US" sz="2400"/>
              <a:t>特别与UDP不同的是， 两个具有不同源IP地址或源端口号的到达TCP报文段将被定向到两个不同的套接字， 除非TCP报文段携带了初始创建连接的请求。</a:t>
            </a:r>
            <a:endParaRPr lang="zh-CN" altLang="en-US" sz="240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2.面向连接的多路复用与多路分解</a:t>
            </a:r>
            <a:endParaRPr sz="4000"/>
          </a:p>
        </p:txBody>
      </p:sp>
      <p:sp>
        <p:nvSpPr>
          <p:cNvPr id="3" name="内容占位符 2"/>
          <p:cNvSpPr/>
          <p:nvPr>
            <p:ph idx="1"/>
          </p:nvPr>
        </p:nvSpPr>
        <p:spPr>
          <a:xfrm>
            <a:off x="457200" y="1503045"/>
            <a:ext cx="8229600" cy="4995545"/>
          </a:xfrm>
        </p:spPr>
        <p:txBody>
          <a:bodyPr/>
          <a:p>
            <a:r>
              <a:rPr lang="zh-CN" altLang="en-US" sz="2400"/>
              <a:t>服务器主机可以支持很多并行的TCP套接字， 每个套接字与一个进程相联系， 并由其四元组来标识每个套接字。当一个TCP报文段到达主机时， 所有</a:t>
            </a:r>
            <a:r>
              <a:rPr lang="zh-CN" altLang="en-US" sz="2400">
                <a:solidFill>
                  <a:srgbClr val="FF0000"/>
                </a:solidFill>
              </a:rPr>
              <a:t>4个字段(源IP地址，源端口，目的IP地址，目的端口)</a:t>
            </a:r>
            <a:r>
              <a:rPr lang="zh-CN" altLang="en-US" sz="2400"/>
              <a:t>被用来将报文段定向(分解)到相应的套接字。</a:t>
            </a:r>
            <a:endParaRPr lang="zh-CN" altLang="en-US" sz="240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2.面向连接的多路复用与多路分解</a:t>
            </a:r>
            <a:endParaRPr sz="4000"/>
          </a:p>
        </p:txBody>
      </p:sp>
      <p:sp>
        <p:nvSpPr>
          <p:cNvPr id="3" name="内容占位符 2"/>
          <p:cNvSpPr/>
          <p:nvPr>
            <p:ph idx="1"/>
          </p:nvPr>
        </p:nvSpPr>
        <p:spPr>
          <a:xfrm>
            <a:off x="457200" y="1503045"/>
            <a:ext cx="8229600" cy="4995545"/>
          </a:xfrm>
        </p:spPr>
        <p:txBody>
          <a:bodyPr/>
          <a:p>
            <a:r>
              <a:rPr lang="zh-CN" altLang="en-US" sz="2400"/>
              <a:t>图3-5图示了这种情况， 图中主机C向服务器B发起了两个HTTP会话， 主机A向服务器B发起了一个HTTP会话。</a:t>
            </a:r>
            <a:endParaRPr lang="zh-CN" altLang="en-US" sz="2400"/>
          </a:p>
          <a:p>
            <a:endParaRPr lang="zh-CN" altLang="en-US" sz="2400"/>
          </a:p>
          <a:p>
            <a:r>
              <a:rPr lang="zh-CN" altLang="en-US" sz="2400"/>
              <a:t>主机A与主机C及服务器B都有自己唯一的IP地址， 它们分别是A、C、B。主机C为其两个HTTP连接分配了两个不同的源端口号(26145和7532)。因为主机A选择源端口号时与主机C互不相干，因此它也可以将源端口号26145分配给其HTTP连接。</a:t>
            </a:r>
            <a:endParaRPr lang="zh-CN" altLang="en-US" sz="2400"/>
          </a:p>
          <a:p>
            <a:endParaRPr lang="zh-CN" altLang="en-US" sz="2400"/>
          </a:p>
          <a:p>
            <a:r>
              <a:rPr lang="zh-CN" altLang="en-US" sz="2400"/>
              <a:t>但这不是问题， 即服务器B仍然能够正确地分解这两个具有相同源端口号的连接，因为这两条连接有不同的源IP地址。</a:t>
            </a:r>
            <a:endParaRPr lang="zh-CN" altLang="en-US"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1.3 网络核心</a:t>
            </a:r>
            <a:endParaRPr lang="zh-CN" altLang="en-US"/>
          </a:p>
        </p:txBody>
      </p:sp>
      <p:sp>
        <p:nvSpPr>
          <p:cNvPr id="3" name="内容占位符 2"/>
          <p:cNvSpPr/>
          <p:nvPr>
            <p:ph idx="1"/>
          </p:nvPr>
        </p:nvSpPr>
        <p:spPr>
          <a:xfrm>
            <a:off x="457200" y="1417955"/>
            <a:ext cx="8229600" cy="4708525"/>
          </a:xfrm>
        </p:spPr>
        <p:txBody>
          <a:bodyPr/>
          <a:p>
            <a:r>
              <a:t>在了解了因特网边缘之后，现在进一步了解网络核心。即由互联因特网端系统的分组交换机和链路构成的</a:t>
            </a:r>
            <a:r>
              <a:rPr>
                <a:solidFill>
                  <a:srgbClr val="FF0000"/>
                </a:solidFill>
              </a:rPr>
              <a:t>网状网络</a:t>
            </a:r>
            <a:r>
              <a:t>。</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2.面向连接的多路复用与多路分解</a:t>
            </a:r>
            <a:endParaRPr sz="4000"/>
          </a:p>
        </p:txBody>
      </p:sp>
      <p:pic>
        <p:nvPicPr>
          <p:cNvPr id="4" name="内容占位符 3"/>
          <p:cNvPicPr>
            <a:picLocks noChangeAspect="1"/>
          </p:cNvPicPr>
          <p:nvPr>
            <p:ph idx="1"/>
          </p:nvPr>
        </p:nvPicPr>
        <p:blipFill>
          <a:blip r:embed="rId1"/>
          <a:stretch>
            <a:fillRect/>
          </a:stretch>
        </p:blipFill>
        <p:spPr>
          <a:xfrm>
            <a:off x="1259840" y="1197610"/>
            <a:ext cx="7208520" cy="5074285"/>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3.3 无连接运输：UDP</a:t>
            </a:r>
            <a:endParaRPr sz="4000"/>
          </a:p>
        </p:txBody>
      </p:sp>
      <p:sp>
        <p:nvSpPr>
          <p:cNvPr id="3" name="内容占位符 2"/>
          <p:cNvSpPr/>
          <p:nvPr>
            <p:ph idx="1"/>
          </p:nvPr>
        </p:nvSpPr>
        <p:spPr/>
        <p:txBody>
          <a:bodyPr/>
          <a:p>
            <a:r>
              <a:rPr lang="zh-CN" altLang="en-US"/>
              <a:t>UDP只是做了运输协议能够做的</a:t>
            </a:r>
            <a:r>
              <a:rPr lang="zh-CN" altLang="en-US">
                <a:solidFill>
                  <a:srgbClr val="FF0000"/>
                </a:solidFill>
              </a:rPr>
              <a:t>最少工作</a:t>
            </a:r>
            <a:r>
              <a:rPr lang="zh-CN" altLang="en-US"/>
              <a:t>。除了复用/分解功能及少量的</a:t>
            </a:r>
            <a:r>
              <a:rPr lang="zh-CN" altLang="en-US">
                <a:solidFill>
                  <a:srgbClr val="FF0000"/>
                </a:solidFill>
              </a:rPr>
              <a:t>差错检测</a:t>
            </a:r>
            <a:r>
              <a:rPr lang="zh-CN" altLang="en-US"/>
              <a:t>外，它几乎没有对IP增加别的东西。</a:t>
            </a:r>
            <a:endParaRPr lang="zh-CN" altLang="en-US"/>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3.3 无连接运输：UDP</a:t>
            </a:r>
            <a:endParaRPr sz="4000"/>
          </a:p>
        </p:txBody>
      </p:sp>
      <p:sp>
        <p:nvSpPr>
          <p:cNvPr id="3" name="内容占位符 2"/>
          <p:cNvSpPr/>
          <p:nvPr>
            <p:ph idx="1"/>
          </p:nvPr>
        </p:nvSpPr>
        <p:spPr/>
        <p:txBody>
          <a:bodyPr/>
          <a:p>
            <a:r>
              <a:rPr lang="zh-CN" altLang="en-US" sz="2400"/>
              <a:t>实际上，如果应用程序开发人员选择UDP而不是TCP， 则该应用程序差不多就是直接与IP打交道。UDP从应用进程得到数据，附加上用于多路复用/分解服务的源和目的端口号字段，以及两个其他的小字段，然后将形成的报文段交给网络层。网络层将该运输层报文段封装到一个IP数据报中，然后尽力而为地尝试将此报文段交付给接收主机。</a:t>
            </a:r>
            <a:endParaRPr lang="zh-CN" altLang="en-US" sz="2400"/>
          </a:p>
          <a:p>
            <a:endParaRPr lang="zh-CN" altLang="en-US" sz="2400"/>
          </a:p>
          <a:p>
            <a:r>
              <a:rPr lang="zh-CN" altLang="en-US" sz="2400"/>
              <a:t>如果该报文段到达接收主机， UDP使用目的端口号将报文段中的数据交付给正确的应用进程。值得注意的是， 使用UDP时， 在发送报文段之前， 发送方和接收方的运输层实体之间</a:t>
            </a:r>
            <a:r>
              <a:rPr lang="zh-CN" altLang="en-US" sz="2400">
                <a:solidFill>
                  <a:srgbClr val="FF0000"/>
                </a:solidFill>
              </a:rPr>
              <a:t>没有握手</a:t>
            </a:r>
            <a:r>
              <a:rPr lang="zh-CN" altLang="en-US" sz="2400"/>
              <a:t>。正因为如此，</a:t>
            </a:r>
            <a:r>
              <a:rPr lang="zh-CN" altLang="en-US" sz="2400">
                <a:solidFill>
                  <a:srgbClr val="FF0000"/>
                </a:solidFill>
              </a:rPr>
              <a:t> UDP被称为是无连接的</a:t>
            </a:r>
            <a:r>
              <a:rPr lang="zh-CN" altLang="en-US" sz="2400"/>
              <a:t>。</a:t>
            </a:r>
            <a:endParaRPr lang="zh-CN" altLang="en-US" sz="240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3.3 无连接运输：UDP</a:t>
            </a:r>
            <a:endParaRPr sz="4000"/>
          </a:p>
        </p:txBody>
      </p:sp>
      <p:sp>
        <p:nvSpPr>
          <p:cNvPr id="3" name="内容占位符 2"/>
          <p:cNvSpPr/>
          <p:nvPr>
            <p:ph idx="1"/>
          </p:nvPr>
        </p:nvSpPr>
        <p:spPr/>
        <p:txBody>
          <a:bodyPr/>
          <a:p>
            <a:r>
              <a:rPr lang="zh-CN" altLang="en-US"/>
              <a:t>许多应用程序更适合使用UDP，主要原因：</a:t>
            </a:r>
            <a:endParaRPr lang="zh-CN" altLang="en-US"/>
          </a:p>
          <a:p>
            <a:pPr lvl="1"/>
            <a:r>
              <a:rPr lang="zh-CN" altLang="en-US"/>
              <a:t>关于何时、发送什么数据的应用层控制更为精细</a:t>
            </a:r>
            <a:endParaRPr lang="zh-CN" altLang="en-US"/>
          </a:p>
          <a:p>
            <a:pPr lvl="1"/>
            <a:r>
              <a:rPr lang="zh-CN" altLang="en-US"/>
              <a:t>无需连接建立</a:t>
            </a:r>
            <a:endParaRPr lang="zh-CN" altLang="en-US"/>
          </a:p>
          <a:p>
            <a:pPr lvl="1"/>
            <a:r>
              <a:rPr lang="zh-CN" altLang="en-US"/>
              <a:t>无连接状态</a:t>
            </a:r>
            <a:endParaRPr lang="zh-CN" altLang="en-US"/>
          </a:p>
          <a:p>
            <a:pPr lvl="1"/>
            <a:r>
              <a:rPr lang="zh-CN" altLang="en-US"/>
              <a:t>分组首部开销小</a:t>
            </a:r>
            <a:endParaRPr lang="zh-CN" altLang="en-US"/>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3.3 无连接运输：UDP</a:t>
            </a:r>
            <a:endParaRPr sz="4000"/>
          </a:p>
        </p:txBody>
      </p:sp>
      <p:pic>
        <p:nvPicPr>
          <p:cNvPr id="4" name="内容占位符 3"/>
          <p:cNvPicPr>
            <a:picLocks noChangeAspect="1"/>
          </p:cNvPicPr>
          <p:nvPr>
            <p:ph idx="1"/>
          </p:nvPr>
        </p:nvPicPr>
        <p:blipFill>
          <a:blip r:embed="rId1"/>
          <a:stretch>
            <a:fillRect/>
          </a:stretch>
        </p:blipFill>
        <p:spPr>
          <a:xfrm>
            <a:off x="219710" y="1557020"/>
            <a:ext cx="8681720" cy="4563110"/>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3.3.1 UDP报文段结构</a:t>
            </a:r>
            <a:endParaRPr sz="4000"/>
          </a:p>
        </p:txBody>
      </p:sp>
      <p:sp>
        <p:nvSpPr>
          <p:cNvPr id="3" name="内容占位符 2"/>
          <p:cNvSpPr/>
          <p:nvPr>
            <p:ph idx="1"/>
          </p:nvPr>
        </p:nvSpPr>
        <p:spPr/>
        <p:txBody>
          <a:bodyPr/>
          <a:p>
            <a:r>
              <a:rPr lang="zh-CN" altLang="en-US" sz="2400"/>
              <a:t>UDP首部只有4个字段，每个字段由两个字节组成。</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400"/>
              <a:t>长度字段指明了包括首部在内的UDP报文段长度（以字节为单位）。</a:t>
            </a:r>
            <a:endParaRPr lang="zh-CN" altLang="en-US" sz="2400"/>
          </a:p>
        </p:txBody>
      </p:sp>
      <p:pic>
        <p:nvPicPr>
          <p:cNvPr id="5" name="图片 4"/>
          <p:cNvPicPr>
            <a:picLocks noChangeAspect="1"/>
          </p:cNvPicPr>
          <p:nvPr/>
        </p:nvPicPr>
        <p:blipFill>
          <a:blip r:embed="rId1"/>
          <a:stretch>
            <a:fillRect/>
          </a:stretch>
        </p:blipFill>
        <p:spPr>
          <a:xfrm>
            <a:off x="2555875" y="2060575"/>
            <a:ext cx="3181350" cy="3390900"/>
          </a:xfrm>
          <a:prstGeom prst="rect">
            <a:avLst/>
          </a:prstGeo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3.3.2 UDP校验和</a:t>
            </a:r>
            <a:endParaRPr sz="4000"/>
          </a:p>
        </p:txBody>
      </p:sp>
      <p:sp>
        <p:nvSpPr>
          <p:cNvPr id="3" name="内容占位符 2"/>
          <p:cNvSpPr/>
          <p:nvPr>
            <p:ph idx="1"/>
          </p:nvPr>
        </p:nvSpPr>
        <p:spPr/>
        <p:txBody>
          <a:bodyPr/>
          <a:p>
            <a:r>
              <a:rPr lang="zh-CN" altLang="en-US" sz="2800">
                <a:solidFill>
                  <a:srgbClr val="FF0000"/>
                </a:solidFill>
              </a:rPr>
              <a:t>UDP检验和</a:t>
            </a:r>
            <a:r>
              <a:rPr lang="zh-CN" altLang="en-US" sz="2800"/>
              <a:t>提供了</a:t>
            </a:r>
            <a:r>
              <a:rPr lang="zh-CN" altLang="en-US" sz="2800">
                <a:solidFill>
                  <a:srgbClr val="FF0000"/>
                </a:solidFill>
              </a:rPr>
              <a:t>差错检测</a:t>
            </a:r>
            <a:r>
              <a:rPr lang="zh-CN" altLang="en-US" sz="2800"/>
              <a:t>功能。这就是说， 检验和用于确定当UDP报文段从源到达目的地移动时，其中的</a:t>
            </a:r>
            <a:r>
              <a:rPr lang="zh-CN" altLang="en-US" sz="2800">
                <a:solidFill>
                  <a:srgbClr val="FF0000"/>
                </a:solidFill>
              </a:rPr>
              <a:t>比特</a:t>
            </a:r>
            <a:r>
              <a:rPr lang="zh-CN" altLang="en-US" sz="2800"/>
              <a:t>是否发生了改变。</a:t>
            </a:r>
            <a:endParaRPr lang="zh-CN" altLang="en-US" sz="2800"/>
          </a:p>
          <a:p>
            <a:endParaRPr lang="zh-CN" altLang="en-US" sz="2800"/>
          </a:p>
          <a:p>
            <a:r>
              <a:rPr lang="zh-CN" altLang="en-US" sz="2800"/>
              <a:t>发送方的UDP对报文段中的</a:t>
            </a:r>
            <a:r>
              <a:rPr lang="zh-CN" altLang="en-US" sz="2800">
                <a:solidFill>
                  <a:srgbClr val="FF0000"/>
                </a:solidFill>
              </a:rPr>
              <a:t>所有16比特字</a:t>
            </a:r>
            <a:r>
              <a:rPr lang="zh-CN" altLang="en-US" sz="2800"/>
              <a:t>的和进行反码运算，求和时遇到的任何溢出都被</a:t>
            </a:r>
            <a:r>
              <a:rPr lang="zh-CN" altLang="en-US" sz="2800">
                <a:solidFill>
                  <a:srgbClr val="FF0000"/>
                </a:solidFill>
              </a:rPr>
              <a:t>回卷</a:t>
            </a:r>
            <a:r>
              <a:rPr lang="zh-CN" altLang="en-US" sz="2800"/>
              <a:t>。得到的结果被放在UDP报文段中的检验和字段。</a:t>
            </a:r>
            <a:endParaRPr lang="zh-CN" altLang="en-US" sz="280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3.3.2 UDP校验和</a:t>
            </a:r>
            <a:endParaRPr sz="4000"/>
          </a:p>
        </p:txBody>
      </p:sp>
      <p:sp>
        <p:nvSpPr>
          <p:cNvPr id="3" name="内容占位符 2"/>
          <p:cNvSpPr/>
          <p:nvPr>
            <p:ph idx="1"/>
          </p:nvPr>
        </p:nvSpPr>
        <p:spPr/>
        <p:txBody>
          <a:bodyPr/>
          <a:p>
            <a:r>
              <a:rPr lang="zh-CN" altLang="en-US" sz="2400"/>
              <a:t>下面给出一个计算检验和的简单例子。假定我们有下面3个16比特的字：</a:t>
            </a:r>
            <a:endParaRPr lang="zh-CN" altLang="en-US" sz="2400"/>
          </a:p>
        </p:txBody>
      </p:sp>
      <p:pic>
        <p:nvPicPr>
          <p:cNvPr id="4" name="图片 3"/>
          <p:cNvPicPr>
            <a:picLocks noChangeAspect="1"/>
          </p:cNvPicPr>
          <p:nvPr/>
        </p:nvPicPr>
        <p:blipFill>
          <a:blip r:embed="rId1"/>
          <a:stretch>
            <a:fillRect/>
          </a:stretch>
        </p:blipFill>
        <p:spPr>
          <a:xfrm>
            <a:off x="1908175" y="2492375"/>
            <a:ext cx="5610225" cy="3952875"/>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3.3.2 UDP校验和</a:t>
            </a:r>
            <a:endParaRPr sz="4000"/>
          </a:p>
        </p:txBody>
      </p:sp>
      <p:sp>
        <p:nvSpPr>
          <p:cNvPr id="3" name="内容占位符 2"/>
          <p:cNvSpPr/>
          <p:nvPr>
            <p:ph idx="1"/>
          </p:nvPr>
        </p:nvSpPr>
        <p:spPr/>
        <p:txBody>
          <a:bodyPr/>
          <a:p>
            <a:r>
              <a:rPr lang="zh-CN" altLang="en-US" sz="2400"/>
              <a:t>注意到最后一次加法有溢出，它要被回卷。反码运算就是将所有的0换成1，所有的1转换成0。</a:t>
            </a:r>
            <a:endParaRPr lang="zh-CN" altLang="en-US" sz="2400"/>
          </a:p>
          <a:p>
            <a:endParaRPr lang="zh-CN" altLang="en-US" sz="2400"/>
          </a:p>
          <a:p>
            <a:r>
              <a:rPr lang="zh-CN" altLang="en-US" sz="2400"/>
              <a:t>因此，该和0100101011000010的反码运算结果是1011010100111101，这变为了</a:t>
            </a:r>
            <a:r>
              <a:rPr lang="zh-CN" altLang="en-US" sz="2400">
                <a:solidFill>
                  <a:srgbClr val="FF0000"/>
                </a:solidFill>
              </a:rPr>
              <a:t>检验和</a:t>
            </a:r>
            <a:r>
              <a:rPr lang="zh-CN" altLang="en-US" sz="2400"/>
              <a:t>。在接收方，全部的4个16比特字(包括检验和)加在一起。</a:t>
            </a:r>
            <a:endParaRPr lang="zh-CN" altLang="en-US" sz="2400"/>
          </a:p>
          <a:p>
            <a:endParaRPr lang="zh-CN" altLang="en-US" sz="2400"/>
          </a:p>
          <a:p>
            <a:r>
              <a:rPr lang="zh-CN" altLang="en-US" sz="2400"/>
              <a:t>如果该分组中没有引入差错，则显然在接收方处该和将是111111</a:t>
            </a:r>
            <a:r>
              <a:rPr lang="en-US" altLang="zh-CN" sz="2400"/>
              <a:t>1111111111</a:t>
            </a:r>
            <a:r>
              <a:rPr lang="zh-CN" altLang="en-US" sz="2400"/>
              <a:t>。如果这些比特之一是0，那么我们就知道该分组中已经出现了差错。</a:t>
            </a:r>
            <a:endParaRPr lang="zh-CN" altLang="en-US" sz="240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3.3.2 UDP校验和</a:t>
            </a:r>
            <a:endParaRPr sz="4000"/>
          </a:p>
        </p:txBody>
      </p:sp>
      <p:sp>
        <p:nvSpPr>
          <p:cNvPr id="3" name="内容占位符 2"/>
          <p:cNvSpPr/>
          <p:nvPr>
            <p:ph idx="1"/>
          </p:nvPr>
        </p:nvSpPr>
        <p:spPr/>
        <p:txBody>
          <a:bodyPr/>
          <a:p>
            <a:r>
              <a:rPr lang="zh-CN" altLang="en-US" sz="2400"/>
              <a:t>为什么UDP首先提供了检验和， 就像许多链路层协议(包括流行的以太网协议)也提供了差错检测那样。</a:t>
            </a:r>
            <a:endParaRPr lang="zh-CN" altLang="en-US" sz="2400"/>
          </a:p>
          <a:p>
            <a:endParaRPr lang="zh-CN" altLang="en-US" sz="2400"/>
          </a:p>
          <a:p>
            <a:r>
              <a:rPr lang="zh-CN" altLang="en-US" sz="2400"/>
              <a:t>其</a:t>
            </a:r>
            <a:r>
              <a:rPr lang="zh-CN" altLang="en-US" sz="2400">
                <a:solidFill>
                  <a:srgbClr val="FF0000"/>
                </a:solidFill>
              </a:rPr>
              <a:t>原因是</a:t>
            </a:r>
            <a:r>
              <a:rPr lang="zh-CN" altLang="en-US" sz="2400"/>
              <a:t>由于不能保证源和目的之间的所有链路都提供差错检测；这就是说，也许这些链路中的一条可能使用没有差错检测的协议。</a:t>
            </a:r>
            <a:endParaRPr lang="zh-CN" altLang="en-US"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1.3.1 分组交换</a:t>
            </a:r>
            <a:endParaRPr lang="zh-CN" altLang="en-US"/>
          </a:p>
        </p:txBody>
      </p:sp>
      <p:sp>
        <p:nvSpPr>
          <p:cNvPr id="3" name="内容占位符 2"/>
          <p:cNvSpPr/>
          <p:nvPr>
            <p:ph idx="1"/>
          </p:nvPr>
        </p:nvSpPr>
        <p:spPr>
          <a:xfrm>
            <a:off x="457200" y="1417955"/>
            <a:ext cx="8229600" cy="5223510"/>
          </a:xfrm>
        </p:spPr>
        <p:txBody>
          <a:bodyPr/>
          <a:p>
            <a:endParaRPr sz="2800"/>
          </a:p>
          <a:p>
            <a:r>
              <a:t>在各种网络应用中， 端系统彼此交换</a:t>
            </a:r>
            <a:r>
              <a:rPr>
                <a:solidFill>
                  <a:srgbClr val="FF0000"/>
                </a:solidFill>
              </a:rPr>
              <a:t>报文(message)</a:t>
            </a:r>
            <a:r>
              <a:t> 。</a:t>
            </a:r>
          </a:p>
          <a:p/>
          <a:p>
            <a:r>
              <a:t>报文能够包含协议设计者需要的任何东西。报文可以执行一种控制功能，也可以包含数据， 例如电子邮件数据、JPEG图像或MP3音频文件。</a:t>
            </a:r>
          </a:p>
          <a:p>
            <a:endParaRPr sz="2400"/>
          </a:p>
          <a:p>
            <a:endParaRPr sz="240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3.3.2 UDP校验和</a:t>
            </a:r>
            <a:endParaRPr sz="4000"/>
          </a:p>
        </p:txBody>
      </p:sp>
      <p:sp>
        <p:nvSpPr>
          <p:cNvPr id="3" name="内容占位符 2"/>
          <p:cNvSpPr/>
          <p:nvPr>
            <p:ph idx="1"/>
          </p:nvPr>
        </p:nvSpPr>
        <p:spPr/>
        <p:txBody>
          <a:bodyPr/>
          <a:p>
            <a:r>
              <a:rPr lang="zh-CN" altLang="en-US" sz="2400"/>
              <a:t>此外，即使报文段经链路正确地传输，当报文段存储在某台路由器的内存中时，也可能引入比特差错。</a:t>
            </a:r>
            <a:endParaRPr lang="zh-CN" altLang="en-US" sz="2400"/>
          </a:p>
          <a:p>
            <a:endParaRPr lang="zh-CN" altLang="en-US" sz="2400"/>
          </a:p>
          <a:p>
            <a:r>
              <a:rPr lang="zh-CN" altLang="en-US" sz="2400"/>
              <a:t>在既无法确保逐链路的可靠性，又无法确保内存中的差错检测的情况下，如果端到端数据传输服务要提供差错检测， UDP就必须在端到端基础上在运输层提供差错检测。</a:t>
            </a:r>
            <a:endParaRPr lang="zh-CN" altLang="en-US" sz="240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3.3.2 UDP校验和</a:t>
            </a:r>
            <a:endParaRPr sz="4000"/>
          </a:p>
        </p:txBody>
      </p:sp>
      <p:sp>
        <p:nvSpPr>
          <p:cNvPr id="3" name="内容占位符 2"/>
          <p:cNvSpPr/>
          <p:nvPr>
            <p:ph idx="1"/>
          </p:nvPr>
        </p:nvSpPr>
        <p:spPr/>
        <p:txBody>
          <a:bodyPr/>
          <a:p>
            <a:r>
              <a:rPr lang="zh-CN" altLang="en-US" sz="2800"/>
              <a:t>因为假定IP是可以运行在任何第二层协议之上的，运输层提供差错检测作为一种</a:t>
            </a:r>
            <a:r>
              <a:rPr lang="zh-CN" altLang="en-US" sz="2800">
                <a:solidFill>
                  <a:srgbClr val="FF0000"/>
                </a:solidFill>
              </a:rPr>
              <a:t>保险措施</a:t>
            </a:r>
            <a:r>
              <a:rPr lang="zh-CN" altLang="en-US" sz="2800"/>
              <a:t>是非常有用的。</a:t>
            </a:r>
            <a:endParaRPr lang="zh-CN" altLang="en-US" sz="2800"/>
          </a:p>
          <a:p>
            <a:endParaRPr lang="zh-CN" altLang="en-US" sz="2800"/>
          </a:p>
          <a:p>
            <a:r>
              <a:rPr lang="zh-CN" altLang="en-US" sz="2800"/>
              <a:t>虽然UDP提供差错检测， 但它对</a:t>
            </a:r>
            <a:r>
              <a:rPr lang="zh-CN" altLang="en-US" sz="2800">
                <a:solidFill>
                  <a:srgbClr val="FF0000"/>
                </a:solidFill>
              </a:rPr>
              <a:t>差错恢复</a:t>
            </a:r>
            <a:r>
              <a:rPr lang="zh-CN" altLang="en-US" sz="2800"/>
              <a:t>无能为力。</a:t>
            </a:r>
            <a:endParaRPr lang="zh-CN" altLang="en-US" sz="2800"/>
          </a:p>
          <a:p>
            <a:endParaRPr lang="zh-CN" altLang="en-US" sz="2800"/>
          </a:p>
          <a:p>
            <a:r>
              <a:rPr lang="zh-CN" altLang="en-US" sz="2800"/>
              <a:t>UDP的某种实现只是</a:t>
            </a:r>
            <a:r>
              <a:rPr lang="zh-CN" altLang="en-US" sz="2800">
                <a:solidFill>
                  <a:srgbClr val="FF0000"/>
                </a:solidFill>
              </a:rPr>
              <a:t>丢弃</a:t>
            </a:r>
            <a:r>
              <a:rPr lang="zh-CN" altLang="en-US" sz="2800"/>
              <a:t>受损的报文段；其他实现是将受损的报文段交给应用程序并给出</a:t>
            </a:r>
            <a:r>
              <a:rPr lang="zh-CN" altLang="en-US" sz="2800">
                <a:solidFill>
                  <a:srgbClr val="FF0000"/>
                </a:solidFill>
              </a:rPr>
              <a:t>警告</a:t>
            </a:r>
            <a:r>
              <a:rPr lang="zh-CN" altLang="en-US" sz="2800"/>
              <a:t>。</a:t>
            </a:r>
            <a:endParaRPr lang="zh-CN" altLang="en-US" sz="280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3.4 可靠数据传输原理</a:t>
            </a:r>
            <a:endParaRPr sz="4000"/>
          </a:p>
        </p:txBody>
      </p:sp>
      <p:sp>
        <p:nvSpPr>
          <p:cNvPr id="3" name="内容占位符 2"/>
          <p:cNvSpPr/>
          <p:nvPr>
            <p:ph idx="1"/>
          </p:nvPr>
        </p:nvSpPr>
        <p:spPr/>
        <p:txBody>
          <a:bodyPr/>
          <a:p>
            <a:r>
              <a:rPr lang="zh-CN" altLang="en-US" sz="2400"/>
              <a:t>图3-8图示说明了我们学习可靠数据传输的框架。为上层实体提供的服务抽象是：数据可以通过一条</a:t>
            </a:r>
            <a:r>
              <a:rPr lang="zh-CN" altLang="en-US" sz="2400">
                <a:solidFill>
                  <a:srgbClr val="FF0000"/>
                </a:solidFill>
              </a:rPr>
              <a:t>可靠的信道</a:t>
            </a:r>
            <a:r>
              <a:rPr lang="zh-CN" altLang="en-US" sz="2400"/>
              <a:t>进行传输。</a:t>
            </a:r>
            <a:endParaRPr lang="zh-CN" altLang="en-US" sz="2400"/>
          </a:p>
          <a:p>
            <a:endParaRPr lang="zh-CN" altLang="en-US" sz="2400"/>
          </a:p>
          <a:p>
            <a:r>
              <a:rPr lang="zh-CN" altLang="en-US" sz="2400"/>
              <a:t>借助于可靠信道，传输数据比特就</a:t>
            </a:r>
            <a:r>
              <a:rPr lang="zh-CN" altLang="en-US" sz="2400">
                <a:solidFill>
                  <a:srgbClr val="FF0000"/>
                </a:solidFill>
              </a:rPr>
              <a:t>不会受到损坏</a:t>
            </a:r>
            <a:r>
              <a:rPr lang="zh-CN" altLang="en-US" sz="2400"/>
              <a:t>(由0变为1，或者相反)或</a:t>
            </a:r>
            <a:r>
              <a:rPr lang="zh-CN" altLang="en-US" sz="2400">
                <a:solidFill>
                  <a:srgbClr val="FF0000"/>
                </a:solidFill>
              </a:rPr>
              <a:t>丢失</a:t>
            </a:r>
            <a:r>
              <a:rPr lang="zh-CN" altLang="en-US" sz="2400"/>
              <a:t>，而且所有数据都是按照其</a:t>
            </a:r>
            <a:r>
              <a:rPr lang="zh-CN" altLang="en-US" sz="2400">
                <a:solidFill>
                  <a:srgbClr val="FF0000"/>
                </a:solidFill>
              </a:rPr>
              <a:t>发送顺序</a:t>
            </a:r>
            <a:r>
              <a:rPr lang="zh-CN" altLang="en-US" sz="2400"/>
              <a:t>进行交付。这恰好就是TCP向调用它的因特网应用所提供的服务模型。</a:t>
            </a:r>
            <a:endParaRPr lang="zh-CN" altLang="en-US" sz="240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t>3.4 可靠数据传输原理</a:t>
            </a:r>
            <a:endParaRPr sz="4000"/>
          </a:p>
        </p:txBody>
      </p:sp>
      <p:sp>
        <p:nvSpPr>
          <p:cNvPr id="3" name="内容占位符 2"/>
          <p:cNvSpPr/>
          <p:nvPr>
            <p:ph idx="1"/>
          </p:nvPr>
        </p:nvSpPr>
        <p:spPr/>
        <p:txBody>
          <a:bodyPr/>
          <a:p>
            <a:r>
              <a:rPr lang="zh-CN" altLang="en-US" sz="2400"/>
              <a:t>图3-8图示说明了我们学习可靠数据传输的框架。为上层实体提供的服务抽象是：数据可以通过一条可靠的信道进行传输。</a:t>
            </a:r>
            <a:endParaRPr lang="zh-CN" altLang="en-US" sz="2400"/>
          </a:p>
          <a:p>
            <a:endParaRPr lang="zh-CN" altLang="en-US" sz="2400"/>
          </a:p>
          <a:p>
            <a:r>
              <a:rPr lang="zh-CN" altLang="en-US" sz="2400"/>
              <a:t>借助于可靠信道，传输数据比特就不会受到损坏(由0变为1，或者相反)或丢失，而且所有数据都是按照其发送顺序进行交付。这恰好就是TCP向调用它的因特网应用所提供的服务模型。</a:t>
            </a:r>
            <a:endParaRPr lang="zh-CN" altLang="en-US" sz="240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 可靠数据传输原理</a:t>
            </a:r>
            <a:endParaRPr sz="4000"/>
          </a:p>
        </p:txBody>
      </p:sp>
      <p:pic>
        <p:nvPicPr>
          <p:cNvPr id="5" name="内容占位符 4"/>
          <p:cNvPicPr>
            <a:picLocks noChangeAspect="1"/>
          </p:cNvPicPr>
          <p:nvPr>
            <p:ph idx="1"/>
          </p:nvPr>
        </p:nvPicPr>
        <p:blipFill>
          <a:blip r:embed="rId1"/>
          <a:stretch>
            <a:fillRect/>
          </a:stretch>
        </p:blipFill>
        <p:spPr>
          <a:xfrm>
            <a:off x="908050" y="1124585"/>
            <a:ext cx="7328535" cy="5521960"/>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 可靠数据传输原理</a:t>
            </a:r>
            <a:endParaRPr sz="4000"/>
          </a:p>
        </p:txBody>
      </p:sp>
      <p:sp>
        <p:nvSpPr>
          <p:cNvPr id="3" name="内容占位符 2"/>
          <p:cNvSpPr/>
          <p:nvPr>
            <p:ph idx="1"/>
          </p:nvPr>
        </p:nvSpPr>
        <p:spPr/>
        <p:txBody>
          <a:bodyPr/>
          <a:p>
            <a:r>
              <a:rPr lang="zh-CN" altLang="en-US"/>
              <a:t>实现这种服务抽象是可靠数据传输协议(reliable data transfer protocol)的责任。由于可靠数据传输协议的下层协议也许是不可靠的， 因此这是一项困难的任务。</a:t>
            </a:r>
            <a:endParaRPr lang="zh-CN" altLang="en-US"/>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 可靠数据传输原理</a:t>
            </a:r>
            <a:endParaRPr sz="4000"/>
          </a:p>
        </p:txBody>
      </p:sp>
      <p:sp>
        <p:nvSpPr>
          <p:cNvPr id="3" name="内容占位符 2"/>
          <p:cNvSpPr/>
          <p:nvPr>
            <p:ph idx="1"/>
          </p:nvPr>
        </p:nvSpPr>
        <p:spPr/>
        <p:txBody>
          <a:bodyPr/>
          <a:p>
            <a:r>
              <a:rPr lang="zh-CN" altLang="en-US" sz="2800"/>
              <a:t>例如， TCP是在不可靠的(IP)端到端网络层之上实现的可靠数据传输协议。</a:t>
            </a:r>
            <a:endParaRPr lang="zh-CN" altLang="en-US" sz="2800"/>
          </a:p>
          <a:p>
            <a:endParaRPr lang="zh-CN" altLang="en-US" sz="2800"/>
          </a:p>
          <a:p>
            <a:r>
              <a:rPr lang="zh-CN" altLang="en-US" sz="2800"/>
              <a:t>更一般的情况是，两个可靠通信端点的下层可能是由一条物理链路(如在链路级数据传输协议的场合下)组成或是由一个全球互联网络(如在运输级协议的场合下)组成。</a:t>
            </a:r>
            <a:endParaRPr lang="zh-CN" altLang="en-US" sz="2800"/>
          </a:p>
          <a:p>
            <a:endParaRPr lang="zh-CN" altLang="en-US" sz="2800"/>
          </a:p>
          <a:p>
            <a:r>
              <a:rPr lang="zh-CN" altLang="en-US" sz="2800"/>
              <a:t>然而，就我们的目的而言，我们可将较低层直接视为不可靠的点对点信道。</a:t>
            </a:r>
            <a:endParaRPr lang="zh-CN" altLang="en-US" sz="280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3.4.1 构造可靠数据传输协议</a:t>
            </a:r>
            <a:endParaRPr sz="4000">
              <a:sym typeface="+mn-ea"/>
            </a:endParaRPr>
          </a:p>
        </p:txBody>
      </p:sp>
      <p:sp>
        <p:nvSpPr>
          <p:cNvPr id="3" name="内容占位符 2"/>
          <p:cNvSpPr/>
          <p:nvPr>
            <p:ph idx="1"/>
          </p:nvPr>
        </p:nvSpPr>
        <p:spPr/>
        <p:txBody>
          <a:bodyPr/>
          <a:p>
            <a:r>
              <a:rPr lang="zh-CN" altLang="en-US" sz="2800"/>
              <a:t>我们现在一步步地研究一系列协议，它们一个比一个更为复杂，最后得到一个无错、可靠的数据传输协议。</a:t>
            </a:r>
            <a:endParaRPr lang="zh-CN" altLang="en-US" sz="280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1.经完全可靠信道的可靠数据传输：rdt 1.0</a:t>
            </a:r>
            <a:endParaRPr sz="4000">
              <a:sym typeface="+mn-ea"/>
            </a:endParaRPr>
          </a:p>
        </p:txBody>
      </p:sp>
      <p:sp>
        <p:nvSpPr>
          <p:cNvPr id="3" name="内容占位符 2"/>
          <p:cNvSpPr/>
          <p:nvPr>
            <p:ph idx="1"/>
          </p:nvPr>
        </p:nvSpPr>
        <p:spPr/>
        <p:txBody>
          <a:bodyPr/>
          <a:p>
            <a:r>
              <a:rPr lang="zh-CN" altLang="en-US" sz="2400"/>
              <a:t>首先， 我们考虑最简单的情况， 即</a:t>
            </a:r>
            <a:r>
              <a:rPr lang="zh-CN" altLang="en-US" sz="2400">
                <a:solidFill>
                  <a:srgbClr val="FF0000"/>
                </a:solidFill>
              </a:rPr>
              <a:t>底层信道是完全可靠的</a:t>
            </a:r>
            <a:r>
              <a:rPr lang="zh-CN" altLang="en-US" sz="2400"/>
              <a:t>。我们称该协议为rdt 1.0，该协议本身是简单的。图3-9显示了rdt 1.0发送方和接收方的</a:t>
            </a:r>
            <a:r>
              <a:rPr lang="zh-CN" altLang="en-US" sz="2400">
                <a:solidFill>
                  <a:srgbClr val="FF0000"/>
                </a:solidFill>
              </a:rPr>
              <a:t>有限状态机</a:t>
            </a:r>
            <a:r>
              <a:rPr lang="zh-CN" altLang="en-US" sz="2400"/>
              <a:t>：</a:t>
            </a:r>
            <a:endParaRPr lang="zh-CN" altLang="en-US" sz="2400"/>
          </a:p>
        </p:txBody>
      </p:sp>
      <p:pic>
        <p:nvPicPr>
          <p:cNvPr id="4" name="图片 3"/>
          <p:cNvPicPr>
            <a:picLocks noChangeAspect="1"/>
          </p:cNvPicPr>
          <p:nvPr/>
        </p:nvPicPr>
        <p:blipFill>
          <a:blip r:embed="rId1"/>
          <a:stretch>
            <a:fillRect/>
          </a:stretch>
        </p:blipFill>
        <p:spPr>
          <a:xfrm>
            <a:off x="2411730" y="2780665"/>
            <a:ext cx="3829050" cy="3733800"/>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r>
              <a:rPr lang="zh-CN" altLang="en-US" sz="2400"/>
              <a:t>底层信道更为实际的模型是</a:t>
            </a:r>
            <a:r>
              <a:rPr lang="zh-CN" altLang="en-US" sz="2400">
                <a:solidFill>
                  <a:srgbClr val="FF0000"/>
                </a:solidFill>
              </a:rPr>
              <a:t>分组中的比特可能受损</a:t>
            </a:r>
            <a:r>
              <a:rPr lang="zh-CN" altLang="en-US" sz="2400"/>
              <a:t>。在分组的传输、传播或缓存的过程中，这种比特差错通常会出现在网络的物理部件中。</a:t>
            </a:r>
            <a:endParaRPr lang="zh-CN" altLang="en-US" sz="2400"/>
          </a:p>
          <a:p>
            <a:endParaRPr lang="zh-CN" altLang="en-US" sz="2400"/>
          </a:p>
          <a:p>
            <a:r>
              <a:rPr lang="zh-CN" altLang="en-US" sz="2400"/>
              <a:t>我们眼下还将继续假定所有发送的分组(虽然有些比特可能受损)将按其发送的</a:t>
            </a:r>
            <a:r>
              <a:rPr lang="zh-CN" altLang="en-US" sz="2400">
                <a:solidFill>
                  <a:srgbClr val="FF0000"/>
                </a:solidFill>
              </a:rPr>
              <a:t>顺序</a:t>
            </a:r>
            <a:r>
              <a:rPr lang="zh-CN" altLang="en-US" sz="2400"/>
              <a:t>被接收。</a:t>
            </a:r>
            <a:endParaRPr lang="zh-CN" altLang="en-US" sz="2400"/>
          </a:p>
          <a:p>
            <a:endParaRPr lang="zh-CN" altLang="en-US" sz="2400"/>
          </a:p>
          <a:p>
            <a:r>
              <a:rPr lang="zh-CN" altLang="en-US" sz="2400"/>
              <a:t>在研发一种经这种信道进行可靠通信的协议之前，首先考虑一下人们会怎样处理这类情形。考虑一下你自己是怎样通过电话口述一条长消息的。</a:t>
            </a:r>
            <a:endParaRPr lang="zh-CN" alt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1.3.1 分组交换</a:t>
            </a:r>
            <a:endParaRPr lang="zh-CN" altLang="en-US"/>
          </a:p>
        </p:txBody>
      </p:sp>
      <p:sp>
        <p:nvSpPr>
          <p:cNvPr id="3" name="内容占位符 2"/>
          <p:cNvSpPr/>
          <p:nvPr>
            <p:ph idx="1"/>
          </p:nvPr>
        </p:nvSpPr>
        <p:spPr>
          <a:xfrm>
            <a:off x="457200" y="1577975"/>
            <a:ext cx="8229600" cy="5063490"/>
          </a:xfrm>
        </p:spPr>
        <p:txBody>
          <a:bodyPr/>
          <a:p>
            <a:r>
              <a:rPr sz="2400"/>
              <a:t>为了从源端系统向目的端系统发送一个报文， 源</a:t>
            </a:r>
            <a:r>
              <a:rPr lang="zh-CN" sz="2400"/>
              <a:t>端系统</a:t>
            </a:r>
            <a:r>
              <a:rPr sz="2400"/>
              <a:t>将长报文划分为较小的数据块， 称之为</a:t>
            </a:r>
            <a:r>
              <a:rPr sz="2400">
                <a:solidFill>
                  <a:srgbClr val="FF0000"/>
                </a:solidFill>
              </a:rPr>
              <a:t>分组(packet)</a:t>
            </a:r>
            <a:r>
              <a:rPr sz="2400"/>
              <a:t> 。</a:t>
            </a:r>
            <a:endParaRPr sz="2400"/>
          </a:p>
          <a:p>
            <a:endParaRPr sz="2400"/>
          </a:p>
          <a:p>
            <a:r>
              <a:rPr sz="2400"/>
              <a:t>在源和目的之间， 每个分组都通过通信链路和分组交换机(packet switch) (交换机主要有两类：</a:t>
            </a:r>
            <a:r>
              <a:rPr sz="2400">
                <a:solidFill>
                  <a:srgbClr val="FF0000"/>
                </a:solidFill>
              </a:rPr>
              <a:t>路由器</a:t>
            </a:r>
            <a:r>
              <a:rPr sz="2400"/>
              <a:t>和链路层</a:t>
            </a:r>
            <a:r>
              <a:rPr sz="2400">
                <a:solidFill>
                  <a:srgbClr val="FF0000"/>
                </a:solidFill>
              </a:rPr>
              <a:t>交换机</a:t>
            </a:r>
            <a:r>
              <a:rPr sz="2400"/>
              <a:t>)传送。</a:t>
            </a:r>
            <a:endParaRPr sz="2400"/>
          </a:p>
          <a:p>
            <a:endParaRPr sz="2400"/>
          </a:p>
          <a:p>
            <a:r>
              <a:rPr sz="2400"/>
              <a:t>分组以等于该链路</a:t>
            </a:r>
            <a:r>
              <a:rPr sz="2400">
                <a:solidFill>
                  <a:srgbClr val="FF0000"/>
                </a:solidFill>
              </a:rPr>
              <a:t>最大传输速率</a:t>
            </a:r>
            <a:r>
              <a:rPr sz="2400"/>
              <a:t>的速度传输通过通信链路。因此，如果某源端系统或分组交换机经过一条链路发送一个</a:t>
            </a:r>
            <a:r>
              <a:rPr sz="2400">
                <a:solidFill>
                  <a:srgbClr val="FF0000"/>
                </a:solidFill>
              </a:rPr>
              <a:t>L比特</a:t>
            </a:r>
            <a:r>
              <a:rPr sz="2400"/>
              <a:t>的分组，链路的传输速率为</a:t>
            </a:r>
            <a:r>
              <a:rPr sz="2400">
                <a:solidFill>
                  <a:srgbClr val="FF0000"/>
                </a:solidFill>
              </a:rPr>
              <a:t>R比特/秒</a:t>
            </a:r>
            <a:r>
              <a:rPr sz="2400"/>
              <a:t>，则传输该分组的</a:t>
            </a:r>
            <a:r>
              <a:rPr sz="2400">
                <a:solidFill>
                  <a:srgbClr val="FF0000"/>
                </a:solidFill>
              </a:rPr>
              <a:t>时间为L/R秒</a:t>
            </a:r>
            <a:r>
              <a:rPr sz="2400"/>
              <a:t>。</a:t>
            </a:r>
            <a:endParaRPr sz="240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r>
              <a:rPr lang="zh-CN" altLang="en-US" sz="2400"/>
              <a:t>在通常情况下，报文接收者在听到、理解并记下每句话后可能会说“OK”。如果报文接收者听到一句含糊不清的话时，他可能要求你重复刚才那句话。这种口述报文协议使用了</a:t>
            </a:r>
            <a:r>
              <a:rPr lang="zh-CN" altLang="en-US" sz="2400">
                <a:solidFill>
                  <a:srgbClr val="FF0000"/>
                </a:solidFill>
              </a:rPr>
              <a:t>肯定确认</a:t>
            </a:r>
            <a:r>
              <a:rPr lang="zh-CN" altLang="en-US" sz="2400"/>
              <a:t>(positive </a:t>
            </a:r>
            <a:r>
              <a:rPr lang="zh-CN" altLang="en-US" sz="2400">
                <a:solidFill>
                  <a:srgbClr val="FF0000"/>
                </a:solidFill>
              </a:rPr>
              <a:t>ack</a:t>
            </a:r>
            <a:r>
              <a:rPr lang="zh-CN" altLang="en-US" sz="2400"/>
              <a:t>nowledgment) (“OK”) 与</a:t>
            </a:r>
            <a:r>
              <a:rPr lang="zh-CN" altLang="en-US" sz="2400">
                <a:solidFill>
                  <a:srgbClr val="FF0000"/>
                </a:solidFill>
              </a:rPr>
              <a:t>否定确认</a:t>
            </a:r>
            <a:r>
              <a:rPr lang="zh-CN" altLang="en-US" sz="2400"/>
              <a:t>(</a:t>
            </a:r>
            <a:r>
              <a:rPr lang="zh-CN" altLang="en-US" sz="2400">
                <a:solidFill>
                  <a:srgbClr val="FF0000"/>
                </a:solidFill>
              </a:rPr>
              <a:t>n</a:t>
            </a:r>
            <a:r>
              <a:rPr lang="zh-CN" altLang="en-US" sz="2400"/>
              <a:t>egative </a:t>
            </a:r>
            <a:r>
              <a:rPr lang="zh-CN" altLang="en-US" sz="2400">
                <a:solidFill>
                  <a:srgbClr val="FF0000"/>
                </a:solidFill>
              </a:rPr>
              <a:t>ack</a:t>
            </a:r>
            <a:r>
              <a:rPr lang="zh-CN" altLang="en-US" sz="2400"/>
              <a:t>nowledgment) (“请重复一遍”) 。</a:t>
            </a:r>
            <a:endParaRPr lang="zh-CN" altLang="en-US" sz="2400"/>
          </a:p>
          <a:p>
            <a:endParaRPr lang="zh-CN" altLang="en-US" sz="2400"/>
          </a:p>
          <a:p>
            <a:r>
              <a:rPr lang="zh-CN" altLang="en-US" sz="2400"/>
              <a:t>这些控制报文使得接收方可以让发送方知道哪些内容被正确接收，哪些内容接收有误并因此需要重复。在计算机网络环境中， 基于这样</a:t>
            </a:r>
            <a:r>
              <a:rPr lang="zh-CN" altLang="en-US" sz="2400">
                <a:solidFill>
                  <a:srgbClr val="FF0000"/>
                </a:solidFill>
              </a:rPr>
              <a:t>重传机制</a:t>
            </a:r>
            <a:r>
              <a:rPr lang="zh-CN" altLang="en-US" sz="2400"/>
              <a:t>的可靠数据传输协议称为</a:t>
            </a:r>
            <a:r>
              <a:rPr lang="zh-CN" altLang="en-US" sz="2400">
                <a:solidFill>
                  <a:srgbClr val="FF0000"/>
                </a:solidFill>
              </a:rPr>
              <a:t>自动重传请求</a:t>
            </a:r>
            <a:r>
              <a:rPr lang="zh-CN" altLang="en-US" sz="2400"/>
              <a:t>(AutomaticRepeat reQuest，</a:t>
            </a:r>
            <a:r>
              <a:rPr lang="zh-CN" altLang="en-US" sz="2400">
                <a:solidFill>
                  <a:srgbClr val="FF0000"/>
                </a:solidFill>
              </a:rPr>
              <a:t> ARQ</a:t>
            </a:r>
            <a:r>
              <a:rPr lang="zh-CN" altLang="en-US" sz="2400"/>
              <a:t>) 协议。</a:t>
            </a:r>
            <a:endParaRPr lang="zh-CN" altLang="en-US" sz="240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r>
              <a:rPr lang="zh-CN" altLang="en-US" sz="2800"/>
              <a:t>基本上， ARQ协议中还需要另外三种协议功能来处理存在比特差错的情况：</a:t>
            </a:r>
            <a:endParaRPr lang="zh-CN" altLang="en-US" sz="2800"/>
          </a:p>
          <a:p>
            <a:pPr lvl="1"/>
            <a:r>
              <a:rPr lang="zh-CN" altLang="en-US" sz="2400">
                <a:solidFill>
                  <a:srgbClr val="FF0000"/>
                </a:solidFill>
              </a:rPr>
              <a:t>差错检测</a:t>
            </a:r>
            <a:r>
              <a:rPr lang="zh-CN" altLang="en-US" sz="2400"/>
              <a:t>。首先，需要一种机制以使接收方检测到何时出现了比特差错。UDP使用因特网</a:t>
            </a:r>
            <a:r>
              <a:rPr lang="zh-CN" altLang="en-US" sz="2400">
                <a:solidFill>
                  <a:srgbClr val="FF0000"/>
                </a:solidFill>
              </a:rPr>
              <a:t>检验和字段</a:t>
            </a:r>
            <a:r>
              <a:rPr lang="zh-CN" altLang="en-US" sz="2400"/>
              <a:t>正是为了这个目的。这些技术使接收方可以检测并可能纠正分组中的比特差错。此刻，我们只需知道这些技术要求有额外的比特(除了待发送的初始数据比特之外的比特) 从发送方发送到接收方； 这些比特将被汇集在rdt 2.0数据分组的</a:t>
            </a:r>
            <a:r>
              <a:rPr lang="zh-CN" altLang="en-US" sz="2400">
                <a:solidFill>
                  <a:srgbClr val="FF0000"/>
                </a:solidFill>
              </a:rPr>
              <a:t>分组检验和字段</a:t>
            </a:r>
            <a:r>
              <a:rPr lang="zh-CN" altLang="en-US" sz="2400"/>
              <a:t>中。</a:t>
            </a:r>
            <a:endParaRPr lang="zh-CN" altLang="en-US" sz="240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pPr lvl="1"/>
            <a:r>
              <a:rPr lang="zh-CN" altLang="en-US" sz="2450">
                <a:solidFill>
                  <a:srgbClr val="FF0000"/>
                </a:solidFill>
              </a:rPr>
              <a:t>接收方反馈</a:t>
            </a:r>
            <a:r>
              <a:rPr lang="zh-CN" altLang="en-US" sz="2450"/>
              <a:t>。因为发送方和接收方通常在不同端系统上执行，可能相隔数千英里，发送方要了解接收方情况(此时为分组是否被正确接收)的唯一途径就是让接收方提供明确的反馈信息给发送方。在口述报文情况下回答的</a:t>
            </a:r>
            <a:r>
              <a:rPr lang="zh-CN" altLang="en-US" sz="2450">
                <a:solidFill>
                  <a:srgbClr val="FF0000"/>
                </a:solidFill>
              </a:rPr>
              <a:t>“肯定确认”(ACK)</a:t>
            </a:r>
            <a:r>
              <a:rPr lang="zh-CN" altLang="en-US" sz="2450"/>
              <a:t>和</a:t>
            </a:r>
            <a:r>
              <a:rPr lang="zh-CN" altLang="en-US" sz="2450">
                <a:solidFill>
                  <a:srgbClr val="FF0000"/>
                </a:solidFill>
              </a:rPr>
              <a:t>“否定确认”(NAK)</a:t>
            </a:r>
            <a:r>
              <a:rPr lang="zh-CN" altLang="en-US" sz="2450"/>
              <a:t> 就是这种反馈的例子。类似地， 我们的rdt 2.0协议将从接收方向发送方回送ACK与NAK分组。理论上， 这些分组只需要一个比特长；如用0表示NAK， 用1表示ACK。</a:t>
            </a:r>
            <a:endParaRPr lang="zh-CN" altLang="en-US" sz="2450"/>
          </a:p>
          <a:p>
            <a:pPr lvl="1"/>
            <a:r>
              <a:rPr lang="zh-CN" altLang="en-US" sz="2450">
                <a:solidFill>
                  <a:srgbClr val="FF0000"/>
                </a:solidFill>
              </a:rPr>
              <a:t>重传</a:t>
            </a:r>
            <a:r>
              <a:rPr lang="zh-CN" altLang="en-US" sz="2450"/>
              <a:t>。接收方收到有差错的分组时，发送方将重传该分组文。</a:t>
            </a:r>
            <a:endParaRPr lang="zh-CN" altLang="en-US" sz="245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pPr lvl="0"/>
            <a:r>
              <a:rPr lang="zh-CN" altLang="en-US" sz="2400"/>
              <a:t>rdt 2.0的发送端有</a:t>
            </a:r>
            <a:r>
              <a:rPr lang="zh-CN" altLang="en-US" sz="2400">
                <a:solidFill>
                  <a:srgbClr val="FF0000"/>
                </a:solidFill>
              </a:rPr>
              <a:t>两个状态</a:t>
            </a:r>
            <a:r>
              <a:rPr lang="zh-CN" altLang="en-US" sz="2400"/>
              <a:t>。 发送端协议正等待来自上层传下来的数据。 发送方协议等待来自接收方的ACK或NAK分组。</a:t>
            </a:r>
            <a:endParaRPr lang="zh-CN" altLang="en-US" sz="2400"/>
          </a:p>
          <a:p>
            <a:pPr lvl="0"/>
            <a:endParaRPr lang="zh-CN" altLang="en-US" sz="2400"/>
          </a:p>
          <a:p>
            <a:pPr lvl="0"/>
            <a:r>
              <a:rPr lang="zh-CN" altLang="en-US" sz="2400"/>
              <a:t>如果收到一个ACK分组，则发送方知道最近发送的分组已被正确接收，因此协议返回到等待来自上层的数据的状态。</a:t>
            </a:r>
            <a:endParaRPr lang="zh-CN" altLang="en-US" sz="2400"/>
          </a:p>
          <a:p>
            <a:pPr lvl="0"/>
            <a:endParaRPr lang="zh-CN" altLang="en-US" sz="2400"/>
          </a:p>
          <a:p>
            <a:pPr lvl="0"/>
            <a:r>
              <a:rPr lang="zh-CN" altLang="en-US" sz="2400"/>
              <a:t>如果收到一个NAK分组， 该协议重传最后一个分组并等待接收方为响应重传分组而回送的ACK和NAK。</a:t>
            </a:r>
            <a:endParaRPr lang="zh-CN" altLang="en-US" sz="240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pPr lvl="0"/>
            <a:r>
              <a:rPr lang="zh-CN" altLang="en-US" sz="2400"/>
              <a:t>当发送方处于等待ACK或NAK的状态时， 它不能从上层获得更多的数据；因此， 发送方将不会发送一块新数据，除非发送方确信接收方已正确接收当前分组。由于这种行为， rdt 2.0这样的协议被称为</a:t>
            </a:r>
            <a:r>
              <a:rPr lang="zh-CN" altLang="en-US" sz="2400">
                <a:solidFill>
                  <a:srgbClr val="FF0000"/>
                </a:solidFill>
              </a:rPr>
              <a:t>停等协议</a:t>
            </a:r>
            <a:r>
              <a:rPr lang="zh-CN" altLang="en-US" sz="2400"/>
              <a:t>。</a:t>
            </a:r>
            <a:endParaRPr lang="zh-CN" altLang="en-US" sz="2400"/>
          </a:p>
          <a:p>
            <a:pPr lvl="0"/>
            <a:endParaRPr lang="zh-CN" altLang="en-US" sz="2400"/>
          </a:p>
          <a:p>
            <a:pPr lvl="0"/>
            <a:r>
              <a:rPr lang="zh-CN" altLang="en-US" sz="2400"/>
              <a:t>当分组到达时， 接收方要么回答一个ACK，要么回答一个NAK， 这取决于收到的分组是否受损。</a:t>
            </a:r>
            <a:endParaRPr lang="zh-CN" altLang="en-US" sz="240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pPr lvl="0"/>
            <a:r>
              <a:rPr lang="zh-CN" altLang="en-US" sz="2400"/>
              <a:t>rdt 2.0协议看起来似乎可以运行了， 但遗憾的是， 它存在一个</a:t>
            </a:r>
            <a:r>
              <a:rPr lang="zh-CN" altLang="en-US" sz="2400">
                <a:solidFill>
                  <a:srgbClr val="FF0000"/>
                </a:solidFill>
              </a:rPr>
              <a:t>致命的缺陷</a:t>
            </a:r>
            <a:r>
              <a:rPr lang="zh-CN" altLang="en-US" sz="2400"/>
              <a:t>。尤其是我们没有考虑到</a:t>
            </a:r>
            <a:r>
              <a:rPr lang="zh-CN" altLang="en-US" sz="2400">
                <a:solidFill>
                  <a:srgbClr val="FF0000"/>
                </a:solidFill>
              </a:rPr>
              <a:t>ACK或NAK分组受损</a:t>
            </a:r>
            <a:r>
              <a:rPr lang="zh-CN" altLang="en-US" sz="2400"/>
              <a:t>的可能性!</a:t>
            </a:r>
            <a:endParaRPr lang="zh-CN" altLang="en-US" sz="2400"/>
          </a:p>
          <a:p>
            <a:pPr lvl="0"/>
            <a:endParaRPr lang="zh-CN" altLang="en-US" sz="2400"/>
          </a:p>
          <a:p>
            <a:pPr lvl="0"/>
            <a:r>
              <a:rPr lang="zh-CN" altLang="en-US" sz="2400"/>
              <a:t>遗憾的是，我们细小的疏忽并非像它看起来那么无关紧要。至少，我们需要在ACK/NAK分组中添加检验和比特以检测这样的差错。</a:t>
            </a:r>
            <a:endParaRPr lang="zh-CN" altLang="en-US" sz="2400"/>
          </a:p>
          <a:p>
            <a:pPr lvl="0"/>
            <a:endParaRPr lang="zh-CN" altLang="en-US" sz="2400"/>
          </a:p>
          <a:p>
            <a:pPr lvl="0"/>
            <a:r>
              <a:rPr lang="zh-CN" altLang="en-US" sz="2400"/>
              <a:t>更难的问题是协议应该怎样纠正ACK或NAK分组中的差错。这里的难点在于， 如果一个ACK或NAK分组受损， 发送方无法知道接收方是否正确接收了上一块发送的数据。</a:t>
            </a:r>
            <a:endParaRPr lang="zh-CN" altLang="en-US" sz="240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pPr lvl="0"/>
            <a:r>
              <a:rPr lang="zh-CN" altLang="en-US" sz="2800"/>
              <a:t>考虑处理受损ACK和NAK时的3种可能性：</a:t>
            </a:r>
            <a:endParaRPr lang="zh-CN" altLang="en-US" sz="2800"/>
          </a:p>
          <a:p>
            <a:pPr lvl="1"/>
            <a:r>
              <a:rPr lang="zh-CN" altLang="en-US" sz="2450"/>
              <a:t>对于</a:t>
            </a:r>
            <a:r>
              <a:rPr lang="zh-CN" altLang="en-US" sz="2450">
                <a:solidFill>
                  <a:srgbClr val="FF0000"/>
                </a:solidFill>
              </a:rPr>
              <a:t>第一种可能性</a:t>
            </a:r>
            <a:r>
              <a:rPr lang="zh-CN" altLang="en-US" sz="2450"/>
              <a:t>，考虑在口述报文情况下人可能的做法。如果说话者不理解来自接收方回答的“OK”或“请重复一遍”，说话者将可能问“你说什么?”。接收方则将复述其回答。但是如果说话者的“你说什么?”产生了差错，情况又会怎样呢?接收者不明白那句混淆的话是口述内容的一部分还是一个要求重复上次回答的请求，很可能回一句“你说什么?”。于是，该回答可能含糊不清了。显然，我们走上了一条困难重重之路。</a:t>
            </a:r>
            <a:endParaRPr lang="zh-CN" altLang="en-US" sz="245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pPr lvl="1"/>
            <a:r>
              <a:rPr lang="zh-CN" altLang="en-US" sz="2450">
                <a:solidFill>
                  <a:srgbClr val="FF0000"/>
                </a:solidFill>
              </a:rPr>
              <a:t>第二种可能性</a:t>
            </a:r>
            <a:r>
              <a:rPr lang="zh-CN" altLang="en-US" sz="2450"/>
              <a:t>是增加足够的检验和比特，使发送方不仅可以检测差错，还</a:t>
            </a:r>
            <a:r>
              <a:rPr lang="zh-CN" altLang="en-US" sz="2450">
                <a:solidFill>
                  <a:srgbClr val="FF0000"/>
                </a:solidFill>
              </a:rPr>
              <a:t>可恢复差错</a:t>
            </a:r>
            <a:r>
              <a:rPr lang="zh-CN" altLang="en-US" sz="2450"/>
              <a:t>。对于会产生差错但不丢失分组的信道，这就可以直接解决问题。</a:t>
            </a:r>
            <a:endParaRPr lang="zh-CN" altLang="en-US" sz="2450"/>
          </a:p>
          <a:p>
            <a:pPr lvl="1"/>
            <a:endParaRPr lang="zh-CN" altLang="en-US" sz="2450"/>
          </a:p>
          <a:p>
            <a:pPr lvl="1"/>
            <a:r>
              <a:rPr lang="zh-CN" altLang="en-US" sz="2450">
                <a:solidFill>
                  <a:srgbClr val="FF0000"/>
                </a:solidFill>
              </a:rPr>
              <a:t>第三种方法</a:t>
            </a:r>
            <a:r>
              <a:rPr lang="zh-CN" altLang="en-US" sz="2450"/>
              <a:t>是， 当发送方收到含糊不清的ACK或NAK分组时， 只需重传当前数据分组即可。然而， 这种方法在发送方到接收方的信道中引入了</a:t>
            </a:r>
            <a:r>
              <a:rPr lang="zh-CN" altLang="en-US" sz="2450">
                <a:solidFill>
                  <a:srgbClr val="FF0000"/>
                </a:solidFill>
              </a:rPr>
              <a:t>冗余分组</a:t>
            </a:r>
            <a:r>
              <a:rPr lang="zh-CN" altLang="en-US" sz="2450"/>
              <a:t>(dupli-cate packet) 。冗余分组的根本困难在于接收方不知道它上次所发送的ACK或NAK是否被发送方正确地收到。因此它无法事先知道接收到的分组是新的还是一次重传!</a:t>
            </a:r>
            <a:endParaRPr lang="zh-CN" altLang="en-US" sz="245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pPr lvl="0"/>
            <a:r>
              <a:rPr lang="zh-CN" altLang="en-US" sz="2800"/>
              <a:t>解决这个新问题的一个简单方法(几乎所有现有的数据传输协议中， 包括TCP， 都采用了这种方法)是在数据分组中</a:t>
            </a:r>
            <a:r>
              <a:rPr lang="zh-CN" altLang="en-US" sz="2800">
                <a:solidFill>
                  <a:srgbClr val="FF0000"/>
                </a:solidFill>
              </a:rPr>
              <a:t>添加一新字段</a:t>
            </a:r>
            <a:r>
              <a:rPr lang="zh-CN" altLang="en-US" sz="2800"/>
              <a:t>，让发送方对其数据分组编号，即将发送数据分组的</a:t>
            </a:r>
            <a:r>
              <a:rPr lang="zh-CN" altLang="en-US" sz="2800">
                <a:solidFill>
                  <a:srgbClr val="FF0000"/>
                </a:solidFill>
              </a:rPr>
              <a:t>序号</a:t>
            </a:r>
            <a:r>
              <a:rPr lang="zh-CN" altLang="en-US" sz="2800"/>
              <a:t>(sequencenumber) 放在该字段。</a:t>
            </a:r>
            <a:endParaRPr lang="zh-CN" altLang="en-US" sz="280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pPr lvl="0"/>
            <a:r>
              <a:rPr lang="zh-CN" altLang="en-US" sz="2400"/>
              <a:t>于是， 接收方只需要检查序号即可确定收到的分组是否一次重传。</a:t>
            </a:r>
            <a:endParaRPr lang="zh-CN" altLang="en-US" sz="2400"/>
          </a:p>
          <a:p>
            <a:pPr lvl="0"/>
            <a:endParaRPr lang="zh-CN" altLang="en-US" sz="2400"/>
          </a:p>
          <a:p>
            <a:pPr lvl="0"/>
            <a:r>
              <a:rPr lang="zh-CN" altLang="en-US" sz="2400"/>
              <a:t>对于停等协议这种简单情况，1比特序号就足够了，因为它可让接收方知道发送方是否正在重传前一个发送分组(接收到的分组序号与最近收到的分组序号相同)，或是一个新分组(序号变化了，用模2运算“前向”移动)。</a:t>
            </a:r>
            <a:endParaRPr lang="zh-CN" altLang="en-US" sz="2400"/>
          </a:p>
          <a:p>
            <a:pPr lvl="0"/>
            <a:endParaRPr lang="zh-CN" altLang="en-US" sz="2400"/>
          </a:p>
          <a:p>
            <a:pPr lvl="0"/>
            <a:r>
              <a:rPr lang="zh-CN" altLang="en-US" sz="2400"/>
              <a:t>因为目前我们假定信道不丢分组， ACK和NAK分组本身不需要指明它们要确认的分组序号。发送方知道所接收到的ACK和NAK分组(无论是否是含糊不清的)是为响应其最近发送的数据分组而生成的。</a:t>
            </a:r>
            <a:endParaRPr lang="zh-CN" alt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1.3.1 分组交换</a:t>
            </a:r>
            <a:r>
              <a:rPr lang="en-US" altLang="zh-CN"/>
              <a:t>-</a:t>
            </a:r>
            <a:r>
              <a:rPr>
                <a:sym typeface="+mn-ea"/>
              </a:rPr>
              <a:t>存储转发传输</a:t>
            </a:r>
            <a:endParaRPr lang="en-US" altLang="zh-CN"/>
          </a:p>
        </p:txBody>
      </p:sp>
      <p:sp>
        <p:nvSpPr>
          <p:cNvPr id="3" name="内容占位符 2"/>
          <p:cNvSpPr/>
          <p:nvPr>
            <p:ph idx="1"/>
          </p:nvPr>
        </p:nvSpPr>
        <p:spPr>
          <a:xfrm>
            <a:off x="457200" y="1417955"/>
            <a:ext cx="8229600" cy="5223510"/>
          </a:xfrm>
        </p:spPr>
        <p:txBody>
          <a:bodyPr/>
          <a:p>
            <a:pPr lvl="0"/>
            <a:r>
              <a:rPr sz="2400"/>
              <a:t>多数分组交换机在链路的输</a:t>
            </a:r>
            <a:r>
              <a:rPr lang="zh-CN" altLang="en-US" sz="2400">
                <a:sym typeface="+mn-ea"/>
              </a:rPr>
              <a:t>入</a:t>
            </a:r>
            <a:r>
              <a:rPr sz="2400"/>
              <a:t>端使用</a:t>
            </a:r>
            <a:r>
              <a:rPr sz="2400">
                <a:solidFill>
                  <a:srgbClr val="FF0000"/>
                </a:solidFill>
              </a:rPr>
              <a:t>存储转发传输</a:t>
            </a:r>
            <a:r>
              <a:rPr sz="2400"/>
              <a:t>(store-and-forward transmission)机制。</a:t>
            </a:r>
            <a:endParaRPr sz="2400"/>
          </a:p>
          <a:p>
            <a:pPr lvl="0"/>
            <a:endParaRPr sz="2400"/>
          </a:p>
          <a:p>
            <a:pPr lvl="0"/>
            <a:r>
              <a:rPr sz="2400"/>
              <a:t>存储转发机制是指在交换机能够开始向输出链路传输该分组的第一个比特之前，必须接收到整个分组。</a:t>
            </a:r>
            <a:endParaRPr sz="2400"/>
          </a:p>
        </p:txBody>
      </p:sp>
      <p:pic>
        <p:nvPicPr>
          <p:cNvPr id="4" name="图片 3"/>
          <p:cNvPicPr>
            <a:picLocks noChangeAspect="1"/>
          </p:cNvPicPr>
          <p:nvPr/>
        </p:nvPicPr>
        <p:blipFill>
          <a:blip r:embed="rId1"/>
          <a:stretch>
            <a:fillRect/>
          </a:stretch>
        </p:blipFill>
        <p:spPr>
          <a:xfrm>
            <a:off x="1259840" y="3933190"/>
            <a:ext cx="6426835" cy="2169795"/>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pPr lvl="0"/>
            <a:r>
              <a:rPr lang="zh-CN" altLang="en-US" sz="2400"/>
              <a:t>协议rdt 2.1使用了从接收方到发送方的肯定确认和否定确认。</a:t>
            </a:r>
            <a:endParaRPr lang="zh-CN" altLang="en-US" sz="2400"/>
          </a:p>
          <a:p>
            <a:pPr lvl="0"/>
            <a:endParaRPr lang="zh-CN" altLang="en-US" sz="2400"/>
          </a:p>
          <a:p>
            <a:pPr lvl="0"/>
            <a:r>
              <a:rPr lang="zh-CN" altLang="en-US" sz="2400"/>
              <a:t>当接收到失序的分组时，接收方对所接收的分组发送一个肯定确认。如果收到受损的分组，则接收方将发送一个否定确认。</a:t>
            </a:r>
            <a:endParaRPr lang="zh-CN" altLang="en-US" sz="2400"/>
          </a:p>
          <a:p>
            <a:pPr lvl="0"/>
            <a:endParaRPr lang="zh-CN" altLang="en-US" sz="2400"/>
          </a:p>
          <a:p>
            <a:pPr lvl="0"/>
            <a:r>
              <a:rPr lang="zh-CN" altLang="en-US" sz="2400"/>
              <a:t>如果不发送NAK， 而是对上次正确接收的分组发送一个ACK， 我们也能实现与NAK一样的效果。发送方接收到对同一个分组的两个ACK(即接收冗余ACK(duplicate ACK) ) 后， 就知道接收方没有正确接收到跟在被确认两次的分组后面的分组。</a:t>
            </a:r>
            <a:endParaRPr lang="zh-CN" altLang="en-US" sz="240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2.经具有比特差错信道的可靠数据传输：rdt 2.0</a:t>
            </a:r>
            <a:endParaRPr sz="4000">
              <a:sym typeface="+mn-ea"/>
            </a:endParaRPr>
          </a:p>
        </p:txBody>
      </p:sp>
      <p:sp>
        <p:nvSpPr>
          <p:cNvPr id="3" name="内容占位符 2"/>
          <p:cNvSpPr/>
          <p:nvPr>
            <p:ph idx="1"/>
          </p:nvPr>
        </p:nvSpPr>
        <p:spPr/>
        <p:txBody>
          <a:bodyPr/>
          <a:p>
            <a:pPr lvl="0"/>
            <a:r>
              <a:rPr lang="zh-CN" altLang="en-US" sz="2800"/>
              <a:t>rdt 2.2是在有比特差错信道上实现的一个无NAK的可靠数据传输协议，rdt 2.1和rdt 2.2之间的细微变化在于， 接收方此时必须包括由一个ACK报文所确认的</a:t>
            </a:r>
            <a:r>
              <a:rPr lang="zh-CN" altLang="en-US" sz="2800">
                <a:solidFill>
                  <a:srgbClr val="FF0000"/>
                </a:solidFill>
              </a:rPr>
              <a:t>分组序号</a:t>
            </a:r>
            <a:r>
              <a:rPr lang="zh-CN" altLang="en-US" sz="2800"/>
              <a:t>， 发送方此时必须检查接收到的ACK报文中被确认的分组序号 。</a:t>
            </a:r>
            <a:endParaRPr lang="zh-CN" altLang="en-US" sz="280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sp>
        <p:nvSpPr>
          <p:cNvPr id="3" name="内容占位符 2"/>
          <p:cNvSpPr/>
          <p:nvPr>
            <p:ph idx="1"/>
          </p:nvPr>
        </p:nvSpPr>
        <p:spPr/>
        <p:txBody>
          <a:bodyPr/>
          <a:p>
            <a:pPr lvl="0"/>
            <a:r>
              <a:rPr lang="zh-CN" altLang="en-US" sz="2800"/>
              <a:t>现在假定除了比特受损外，底层信道还会</a:t>
            </a:r>
            <a:r>
              <a:rPr lang="zh-CN" altLang="en-US" sz="2800">
                <a:solidFill>
                  <a:srgbClr val="FF0000"/>
                </a:solidFill>
              </a:rPr>
              <a:t>丢包</a:t>
            </a:r>
            <a:r>
              <a:rPr lang="zh-CN" altLang="en-US" sz="2800"/>
              <a:t>，这在今天的计算机网络(包括因特网) 中并不罕见。</a:t>
            </a:r>
            <a:endParaRPr lang="zh-CN" altLang="en-US" sz="2800"/>
          </a:p>
          <a:p>
            <a:pPr lvl="0"/>
            <a:endParaRPr lang="zh-CN" altLang="en-US" sz="2800"/>
          </a:p>
          <a:p>
            <a:pPr lvl="0"/>
            <a:r>
              <a:rPr lang="zh-CN" altLang="en-US" sz="2800"/>
              <a:t>协议现在必须处理另外两个关注的问题：</a:t>
            </a:r>
            <a:r>
              <a:rPr lang="zh-CN" altLang="en-US" sz="2800">
                <a:solidFill>
                  <a:srgbClr val="FF0000"/>
                </a:solidFill>
              </a:rPr>
              <a:t>怎样检测丢包</a:t>
            </a:r>
            <a:r>
              <a:rPr lang="zh-CN" altLang="en-US" sz="2800"/>
              <a:t>以及发生丢包后该</a:t>
            </a:r>
            <a:r>
              <a:rPr lang="zh-CN" altLang="en-US" sz="2800">
                <a:solidFill>
                  <a:srgbClr val="FF0000"/>
                </a:solidFill>
              </a:rPr>
              <a:t>怎么处理</a:t>
            </a:r>
            <a:r>
              <a:rPr lang="zh-CN" altLang="en-US" sz="2800"/>
              <a:t>。</a:t>
            </a:r>
            <a:endParaRPr lang="zh-CN" altLang="en-US" sz="280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sp>
        <p:nvSpPr>
          <p:cNvPr id="3" name="内容占位符 2"/>
          <p:cNvSpPr/>
          <p:nvPr>
            <p:ph idx="1"/>
          </p:nvPr>
        </p:nvSpPr>
        <p:spPr/>
        <p:txBody>
          <a:bodyPr/>
          <a:p>
            <a:pPr lvl="0"/>
            <a:r>
              <a:rPr lang="zh-CN" altLang="en-US" sz="2800"/>
              <a:t>有很多可能的方法用于解决丢包问题。这里，我们让发送方负责检测和恢复丢包工作。</a:t>
            </a:r>
            <a:endParaRPr lang="zh-CN" altLang="en-US" sz="2800"/>
          </a:p>
          <a:p>
            <a:pPr lvl="0"/>
            <a:endParaRPr lang="zh-CN" altLang="en-US" sz="2800"/>
          </a:p>
          <a:p>
            <a:pPr lvl="0"/>
            <a:r>
              <a:rPr lang="zh-CN" altLang="en-US" sz="2800"/>
              <a:t>假定发送方传输一个数据分组，该分组或者接收方对该分组的ACK发生了丢失。</a:t>
            </a:r>
            <a:endParaRPr lang="zh-CN" altLang="en-US" sz="2800"/>
          </a:p>
          <a:p>
            <a:pPr lvl="0"/>
            <a:endParaRPr lang="zh-CN" altLang="en-US" sz="2800"/>
          </a:p>
          <a:p>
            <a:pPr lvl="0"/>
            <a:r>
              <a:rPr lang="zh-CN" altLang="en-US" sz="2800"/>
              <a:t>在这两种情况下， 发送方都收不到应当到来的接收方的响应。如果发送方愿意等待足够长的时间以便确定分组已丢失，则它只需重传该数据分组即可。</a:t>
            </a:r>
            <a:endParaRPr lang="zh-CN" altLang="en-US" sz="280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sp>
        <p:nvSpPr>
          <p:cNvPr id="3" name="内容占位符 2"/>
          <p:cNvSpPr/>
          <p:nvPr>
            <p:ph idx="1"/>
          </p:nvPr>
        </p:nvSpPr>
        <p:spPr/>
        <p:txBody>
          <a:bodyPr/>
          <a:p>
            <a:pPr lvl="0"/>
            <a:r>
              <a:rPr lang="zh-CN" altLang="en-US" sz="2800"/>
              <a:t>你应该相信该协议确实有效。但是发送方需要等待多久才能确定已丢失了某些东西呢?</a:t>
            </a:r>
            <a:endParaRPr lang="zh-CN" altLang="en-US" sz="2800"/>
          </a:p>
          <a:p>
            <a:pPr lvl="0"/>
            <a:endParaRPr lang="zh-CN" altLang="en-US" sz="2800"/>
          </a:p>
          <a:p>
            <a:pPr lvl="0"/>
            <a:r>
              <a:rPr lang="zh-CN" altLang="en-US" sz="2800"/>
              <a:t>很明显发送方至少需要等待这样长的时间：即发送方与接收方之间的一个往返时延(可能会包括在中间路由器的缓冲时延)加上接收方处理一个分组所需的时间。</a:t>
            </a:r>
            <a:endParaRPr lang="zh-CN" altLang="en-US" sz="2800"/>
          </a:p>
          <a:p>
            <a:pPr lvl="0"/>
            <a:endParaRPr lang="zh-CN" altLang="en-US" sz="2800"/>
          </a:p>
          <a:p>
            <a:pPr lvl="0"/>
            <a:r>
              <a:rPr lang="zh-CN" altLang="en-US" sz="2800"/>
              <a:t>在很多网络中，最坏情况下的最大时延是很难估算的，确定的因素非常少。</a:t>
            </a:r>
            <a:endParaRPr lang="zh-CN" altLang="en-US" sz="280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sp>
        <p:nvSpPr>
          <p:cNvPr id="3" name="内容占位符 2"/>
          <p:cNvSpPr/>
          <p:nvPr>
            <p:ph idx="1"/>
          </p:nvPr>
        </p:nvSpPr>
        <p:spPr/>
        <p:txBody>
          <a:bodyPr/>
          <a:p>
            <a:pPr lvl="0"/>
            <a:r>
              <a:rPr lang="zh-CN" altLang="en-US" sz="2800"/>
              <a:t>此外，理想的协议应尽可能快地从丢包中恢复出来；等待一个最坏情况的时延可能意味着要等待一段较长的时间，直到启动差错恢复为止。</a:t>
            </a:r>
            <a:endParaRPr lang="zh-CN" altLang="en-US" sz="2800"/>
          </a:p>
          <a:p>
            <a:pPr lvl="0"/>
            <a:endParaRPr lang="zh-CN" altLang="en-US" sz="2800"/>
          </a:p>
          <a:p>
            <a:pPr lvl="0"/>
            <a:r>
              <a:rPr lang="zh-CN" altLang="en-US" sz="2800"/>
              <a:t>因此实践中采取的方法是发送方明智地选择一个时间值，以判定可能发生了丢包(尽管不能确保) 。</a:t>
            </a:r>
            <a:endParaRPr lang="zh-CN" altLang="en-US" sz="280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sp>
        <p:nvSpPr>
          <p:cNvPr id="3" name="内容占位符 2"/>
          <p:cNvSpPr/>
          <p:nvPr>
            <p:ph idx="1"/>
          </p:nvPr>
        </p:nvSpPr>
        <p:spPr/>
        <p:txBody>
          <a:bodyPr/>
          <a:p>
            <a:pPr lvl="0"/>
            <a:r>
              <a:rPr lang="zh-CN" altLang="en-US" sz="2800"/>
              <a:t>如果在这个时间内没有收到ACK， 则重传该分组。注意到如果一个分组经历了一个特别大的时延， 发送方可能会重传该分组， 即使该数据分组及其ACK都没有丢失。</a:t>
            </a:r>
            <a:endParaRPr lang="zh-CN" altLang="en-US" sz="2800"/>
          </a:p>
          <a:p>
            <a:pPr lvl="0"/>
            <a:endParaRPr lang="zh-CN" altLang="en-US" sz="2800"/>
          </a:p>
          <a:p>
            <a:pPr lvl="0"/>
            <a:r>
              <a:rPr lang="zh-CN" altLang="en-US" sz="2800"/>
              <a:t>这就在发送方到接收方的信道中引</a:t>
            </a:r>
            <a:r>
              <a:rPr lang="zh-CN" altLang="en-US" sz="2800">
                <a:sym typeface="+mn-ea"/>
              </a:rPr>
              <a:t>入</a:t>
            </a:r>
            <a:r>
              <a:rPr lang="zh-CN" altLang="en-US" sz="2800"/>
              <a:t>了冗余数据分组(duplicate data packet) 的可能性。幸运的是， rdt 2.2协议已经有足够的功能(即序号) 来处理冗余分组情况。</a:t>
            </a:r>
            <a:endParaRPr lang="zh-CN" altLang="en-US" sz="280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sp>
        <p:nvSpPr>
          <p:cNvPr id="3" name="内容占位符 2"/>
          <p:cNvSpPr/>
          <p:nvPr>
            <p:ph idx="1"/>
          </p:nvPr>
        </p:nvSpPr>
        <p:spPr/>
        <p:txBody>
          <a:bodyPr/>
          <a:p>
            <a:pPr lvl="0"/>
            <a:r>
              <a:rPr lang="zh-CN" altLang="en-US" sz="2800"/>
              <a:t>从发送方的观点来看，重传是一种万能灵药。发送方不知道是一个数据分组丢失，还是一个ACK丢失， 或者只是该分组或ACK过度延时。</a:t>
            </a:r>
            <a:endParaRPr lang="zh-CN" altLang="en-US" sz="2800"/>
          </a:p>
          <a:p>
            <a:pPr lvl="0"/>
            <a:endParaRPr lang="zh-CN" altLang="en-US" sz="2800"/>
          </a:p>
          <a:p>
            <a:pPr lvl="0"/>
            <a:r>
              <a:rPr lang="zh-CN" altLang="en-US" sz="2800"/>
              <a:t>在所有这些情况下， 动作是同样的：</a:t>
            </a:r>
            <a:r>
              <a:rPr lang="zh-CN" altLang="en-US" sz="2800">
                <a:solidFill>
                  <a:srgbClr val="FF0000"/>
                </a:solidFill>
              </a:rPr>
              <a:t>重传</a:t>
            </a:r>
            <a:r>
              <a:rPr lang="zh-CN" altLang="en-US" sz="2800"/>
              <a:t>。为了实现基于时间的重传机制， 需要一个倒计数定时器(countdown timer) ， 在一个给定的时间量过期后，可中断发送方。</a:t>
            </a:r>
            <a:endParaRPr lang="zh-CN" altLang="en-US" sz="280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sp>
        <p:nvSpPr>
          <p:cNvPr id="3" name="内容占位符 2"/>
          <p:cNvSpPr/>
          <p:nvPr>
            <p:ph idx="1"/>
          </p:nvPr>
        </p:nvSpPr>
        <p:spPr/>
        <p:txBody>
          <a:bodyPr/>
          <a:p>
            <a:pPr lvl="0"/>
            <a:r>
              <a:rPr lang="zh-CN" altLang="en-US" sz="2800"/>
              <a:t>因此，发送方需要能做到：</a:t>
            </a:r>
            <a:endParaRPr lang="zh-CN" altLang="en-US" sz="2800"/>
          </a:p>
          <a:p>
            <a:pPr lvl="1"/>
            <a:r>
              <a:rPr lang="zh-CN" altLang="en-US" sz="2450"/>
              <a:t>①每次发送一个分组(包括第一次分组和重传分组)时，便启动一个定时器。</a:t>
            </a:r>
            <a:endParaRPr lang="zh-CN" altLang="en-US" sz="2450"/>
          </a:p>
          <a:p>
            <a:pPr lvl="1"/>
            <a:r>
              <a:rPr lang="zh-CN" altLang="en-US" sz="2450"/>
              <a:t>②响应定时器中断(采取适</a:t>
            </a:r>
            <a:r>
              <a:rPr lang="zh-CN" altLang="en-US" sz="2800"/>
              <a:t>当的动作)。</a:t>
            </a:r>
            <a:endParaRPr lang="zh-CN" altLang="en-US" sz="2800"/>
          </a:p>
          <a:p>
            <a:pPr lvl="1"/>
            <a:r>
              <a:rPr lang="zh-CN" altLang="en-US" sz="2800"/>
              <a:t>③终止定时器。</a:t>
            </a:r>
            <a:endParaRPr lang="zh-CN" altLang="en-US" sz="280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pic>
        <p:nvPicPr>
          <p:cNvPr id="4" name="内容占位符 3"/>
          <p:cNvPicPr>
            <a:picLocks noChangeAspect="1"/>
          </p:cNvPicPr>
          <p:nvPr>
            <p:ph idx="1"/>
          </p:nvPr>
        </p:nvPicPr>
        <p:blipFill>
          <a:blip r:embed="rId1"/>
          <a:stretch>
            <a:fillRect/>
          </a:stretch>
        </p:blipFill>
        <p:spPr>
          <a:xfrm>
            <a:off x="2339975" y="1403350"/>
            <a:ext cx="4612005" cy="53047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1.3.1 分组交换</a:t>
            </a:r>
            <a:r>
              <a:rPr lang="en-US" altLang="zh-CN" sz="4000"/>
              <a:t>-</a:t>
            </a:r>
            <a:r>
              <a:rPr sz="4000">
                <a:sym typeface="+mn-ea"/>
              </a:rPr>
              <a:t>排队时延和分组丢失</a:t>
            </a:r>
            <a:endParaRPr lang="en-US" altLang="zh-CN"/>
          </a:p>
        </p:txBody>
      </p:sp>
      <p:sp>
        <p:nvSpPr>
          <p:cNvPr id="3" name="内容占位符 2"/>
          <p:cNvSpPr/>
          <p:nvPr>
            <p:ph idx="1"/>
          </p:nvPr>
        </p:nvSpPr>
        <p:spPr>
          <a:xfrm>
            <a:off x="457200" y="1417955"/>
            <a:ext cx="8229600" cy="5223510"/>
          </a:xfrm>
        </p:spPr>
        <p:txBody>
          <a:bodyPr/>
          <a:p>
            <a:endParaRPr sz="2800"/>
          </a:p>
          <a:p>
            <a:r>
              <a:rPr sz="2800"/>
              <a:t>每个分组交换机有多条链路与之相连。对于每条相连的链路，该分组交换机具有一个</a:t>
            </a:r>
            <a:r>
              <a:rPr sz="2800">
                <a:solidFill>
                  <a:srgbClr val="FF0000"/>
                </a:solidFill>
              </a:rPr>
              <a:t>输出缓存(output buffer)</a:t>
            </a:r>
            <a:r>
              <a:rPr sz="2800"/>
              <a:t> (也称为输出队列output queue) ， 它用于存储路由器准备发往那条链路的分组。该输出缓存在分组交换中起着重要的作用。</a:t>
            </a:r>
            <a:endParaRPr sz="2800"/>
          </a:p>
          <a:p>
            <a:endParaRPr sz="280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pic>
        <p:nvPicPr>
          <p:cNvPr id="5" name="内容占位符 4"/>
          <p:cNvPicPr>
            <a:picLocks noChangeAspect="1"/>
          </p:cNvPicPr>
          <p:nvPr>
            <p:ph idx="1"/>
          </p:nvPr>
        </p:nvPicPr>
        <p:blipFill>
          <a:blip r:embed="rId1"/>
          <a:stretch>
            <a:fillRect/>
          </a:stretch>
        </p:blipFill>
        <p:spPr>
          <a:xfrm>
            <a:off x="2608580" y="1456690"/>
            <a:ext cx="3950970" cy="4914265"/>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pic>
        <p:nvPicPr>
          <p:cNvPr id="4" name="内容占位符 3"/>
          <p:cNvPicPr>
            <a:picLocks noChangeAspect="1"/>
          </p:cNvPicPr>
          <p:nvPr>
            <p:ph idx="1"/>
          </p:nvPr>
        </p:nvPicPr>
        <p:blipFill>
          <a:blip r:embed="rId1"/>
          <a:stretch>
            <a:fillRect/>
          </a:stretch>
        </p:blipFill>
        <p:spPr>
          <a:xfrm>
            <a:off x="2524125" y="1528445"/>
            <a:ext cx="4196080" cy="498729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sp>
        <p:nvSpPr>
          <p:cNvPr id="3" name="内容占位符 2"/>
          <p:cNvSpPr/>
          <p:nvPr>
            <p:ph idx="1"/>
          </p:nvPr>
        </p:nvSpPr>
        <p:spPr/>
        <p:txBody>
          <a:bodyPr/>
          <a:p>
            <a:r>
              <a:rPr lang="zh-CN" altLang="en-US" sz="2800"/>
              <a:t>从发送方的观点来看，重传是一种万能灵药。发送方不知道是一个数据分组丢失，还是一个ACK丢失， 或者只是该分组或ACK过度延时。在所有这些情况下， 动作是同样的：重传。为了实现基于时间的重传机制， 需要一个倒计数定时器(countdown timer) ， 在一个给定的时间量过期后，可中断发送方。</a:t>
            </a:r>
            <a:endParaRPr lang="zh-CN" altLang="en-US" sz="280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sp>
        <p:nvSpPr>
          <p:cNvPr id="3" name="内容占位符 2"/>
          <p:cNvSpPr/>
          <p:nvPr>
            <p:ph idx="1"/>
          </p:nvPr>
        </p:nvSpPr>
        <p:spPr/>
        <p:txBody>
          <a:bodyPr/>
          <a:p>
            <a:r>
              <a:rPr lang="zh-CN" altLang="en-US" sz="2800"/>
              <a:t>因此，发送方需要能做到：①每次发送一个分组(包括第一次分组和重传分组)时，便启动一个定时器。②响应定时器中断(采取适当的动作)。③终止定时器。</a:t>
            </a:r>
            <a:endParaRPr lang="zh-CN" altLang="en-US" sz="280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sp>
        <p:nvSpPr>
          <p:cNvPr id="3" name="内容占位符 2"/>
          <p:cNvSpPr/>
          <p:nvPr>
            <p:ph idx="1"/>
          </p:nvPr>
        </p:nvSpPr>
        <p:spPr/>
        <p:txBody>
          <a:bodyPr/>
          <a:p>
            <a:endParaRPr lang="zh-CN" altLang="en-US" sz="2800"/>
          </a:p>
        </p:txBody>
      </p:sp>
      <p:pic>
        <p:nvPicPr>
          <p:cNvPr id="4" name="图片 3"/>
          <p:cNvPicPr>
            <a:picLocks noChangeAspect="1"/>
          </p:cNvPicPr>
          <p:nvPr/>
        </p:nvPicPr>
        <p:blipFill>
          <a:blip r:embed="rId1"/>
          <a:stretch>
            <a:fillRect/>
          </a:stretch>
        </p:blipFill>
        <p:spPr>
          <a:xfrm>
            <a:off x="2647950" y="1413510"/>
            <a:ext cx="4195445" cy="527558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3.经具有比特差错的丢包信道的可靠数据传输：rdt 3.0</a:t>
            </a:r>
            <a:endParaRPr sz="4000">
              <a:sym typeface="+mn-ea"/>
            </a:endParaRPr>
          </a:p>
        </p:txBody>
      </p:sp>
      <p:sp>
        <p:nvSpPr>
          <p:cNvPr id="3" name="内容占位符 2"/>
          <p:cNvSpPr/>
          <p:nvPr>
            <p:ph idx="1"/>
          </p:nvPr>
        </p:nvSpPr>
        <p:spPr/>
        <p:txBody>
          <a:bodyPr/>
          <a:p>
            <a:endParaRPr lang="zh-CN" altLang="en-US" sz="2800"/>
          </a:p>
          <a:p>
            <a:r>
              <a:rPr lang="zh-CN" altLang="en-US" sz="2800"/>
              <a:t>现在我们归纳一下数据传输协议的要点。在</a:t>
            </a:r>
            <a:r>
              <a:rPr lang="zh-CN" altLang="en-US" sz="2800">
                <a:solidFill>
                  <a:srgbClr val="FF0000"/>
                </a:solidFill>
              </a:rPr>
              <a:t>检验和、序号、定时器、肯定和否定确认分组</a:t>
            </a:r>
            <a:r>
              <a:rPr lang="zh-CN" altLang="en-US" sz="2800"/>
              <a:t>这些技术中，每种机制都在协议的运行中起到了必不可少的作用。至此，我们</a:t>
            </a:r>
            <a:r>
              <a:rPr lang="zh-CN" altLang="en-US" sz="2800">
                <a:solidFill>
                  <a:srgbClr val="FF0000"/>
                </a:solidFill>
              </a:rPr>
              <a:t>得到了一个可靠数据传输协议!</a:t>
            </a:r>
            <a:endParaRPr lang="zh-CN" altLang="en-US" sz="2800">
              <a:solidFill>
                <a:srgbClr val="FF0000"/>
              </a:solidFill>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3.4.2 流水线可靠数据传输协议</a:t>
            </a:r>
            <a:endParaRPr sz="4000">
              <a:sym typeface="+mn-ea"/>
            </a:endParaRPr>
          </a:p>
        </p:txBody>
      </p:sp>
      <p:sp>
        <p:nvSpPr>
          <p:cNvPr id="3" name="内容占位符 2"/>
          <p:cNvSpPr/>
          <p:nvPr>
            <p:ph idx="1"/>
          </p:nvPr>
        </p:nvSpPr>
        <p:spPr/>
        <p:txBody>
          <a:bodyPr/>
          <a:p>
            <a:r>
              <a:rPr lang="zh-CN" altLang="en-US" sz="2800"/>
              <a:t>rdt 3.0是一个功能正确的协议， 但并非人人都对它的</a:t>
            </a:r>
            <a:r>
              <a:rPr lang="zh-CN" altLang="en-US" sz="2800">
                <a:solidFill>
                  <a:srgbClr val="FF0000"/>
                </a:solidFill>
              </a:rPr>
              <a:t>性能</a:t>
            </a:r>
            <a:r>
              <a:rPr lang="zh-CN" altLang="en-US" sz="2800"/>
              <a:t>满意， 特别是在今天的高速网络中更是如此。rdt 3.0性能问题的</a:t>
            </a:r>
            <a:r>
              <a:rPr lang="zh-CN" altLang="en-US" sz="2800">
                <a:solidFill>
                  <a:srgbClr val="FF0000"/>
                </a:solidFill>
              </a:rPr>
              <a:t>核心在于</a:t>
            </a:r>
            <a:r>
              <a:rPr lang="zh-CN" altLang="en-US" sz="2800"/>
              <a:t>它是一个</a:t>
            </a:r>
            <a:r>
              <a:rPr lang="zh-CN" altLang="en-US" sz="2800">
                <a:solidFill>
                  <a:srgbClr val="FF0000"/>
                </a:solidFill>
              </a:rPr>
              <a:t>停等协议</a:t>
            </a:r>
            <a:r>
              <a:rPr lang="zh-CN" altLang="en-US" sz="2800"/>
              <a:t>。</a:t>
            </a:r>
            <a:endParaRPr lang="zh-CN" altLang="en-US" sz="280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3.4.2 流水线可靠数据传输协议</a:t>
            </a:r>
            <a:endParaRPr sz="4000">
              <a:sym typeface="+mn-ea"/>
            </a:endParaRPr>
          </a:p>
        </p:txBody>
      </p:sp>
      <p:sp>
        <p:nvSpPr>
          <p:cNvPr id="3" name="内容占位符 2"/>
          <p:cNvSpPr/>
          <p:nvPr>
            <p:ph idx="1"/>
          </p:nvPr>
        </p:nvSpPr>
        <p:spPr/>
        <p:txBody>
          <a:bodyPr/>
          <a:p>
            <a:r>
              <a:rPr lang="zh-CN" altLang="en-US" sz="2800"/>
              <a:t>为了评价该停等行为对性能的影响，可考虑一种具有两台主机的理想化场合，一台主机位于美国西海岸，另一台位于美国东海岸，如图3-17所示。</a:t>
            </a:r>
            <a:endParaRPr lang="zh-CN" altLang="en-US" sz="2800"/>
          </a:p>
          <a:p>
            <a:endParaRPr lang="zh-CN" altLang="en-US" sz="2800"/>
          </a:p>
          <a:p>
            <a:r>
              <a:rPr lang="zh-CN" altLang="en-US" sz="2800"/>
              <a:t>在这两个端系统之间的光速往返传播时延RTT大约为30毫秒。假定彼此通过一条发送速率R为1Gbps(每秒10°比特)的信道相连。包括首部字段和数据的分组长L为1000字节(8000比特)，发送一个分组进</a:t>
            </a:r>
            <a:r>
              <a:rPr lang="zh-CN" altLang="en-US" sz="2800">
                <a:sym typeface="+mn-ea"/>
              </a:rPr>
              <a:t>入</a:t>
            </a:r>
            <a:r>
              <a:rPr lang="zh-CN" altLang="en-US" sz="2800"/>
              <a:t>1Gbps链路实际所需时间是：</a:t>
            </a:r>
            <a:endParaRPr lang="zh-CN" altLang="en-US" sz="280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3.4.2 流水线可靠数据传输协议</a:t>
            </a:r>
            <a:endParaRPr sz="4000">
              <a:sym typeface="+mn-ea"/>
            </a:endParaRPr>
          </a:p>
        </p:txBody>
      </p:sp>
      <p:sp>
        <p:nvSpPr>
          <p:cNvPr id="3" name="内容占位符 2"/>
          <p:cNvSpPr/>
          <p:nvPr>
            <p:ph idx="1"/>
          </p:nvPr>
        </p:nvSpPr>
        <p:spPr/>
        <p:txBody>
          <a:bodyPr/>
          <a:p>
            <a:r>
              <a:rPr lang="zh-CN" altLang="en-US" sz="2400"/>
              <a:t>为了评价该停等行为对性能的影响，可考虑一种具有两台主机的理想化场合，一台主机位于美国西海岸，另一台位于美国东海岸，如图3-17所示。</a:t>
            </a:r>
            <a:endParaRPr lang="zh-CN" altLang="en-US" sz="2400"/>
          </a:p>
          <a:p>
            <a:endParaRPr lang="zh-CN" altLang="en-US" sz="2400"/>
          </a:p>
          <a:p>
            <a:r>
              <a:rPr lang="zh-CN" altLang="en-US" sz="2400"/>
              <a:t>在这两个端系统之间的光速往返传播时延RTT大约为30毫秒。假定彼此通过一条发送速率R为1Gbps(每秒10°比特)的信道相连。包括首部字段和数据的分组长L为1000字节(8000比特)，发送一个分组进</a:t>
            </a:r>
            <a:r>
              <a:rPr lang="zh-CN" altLang="en-US" sz="2400">
                <a:sym typeface="+mn-ea"/>
              </a:rPr>
              <a:t>入</a:t>
            </a:r>
            <a:r>
              <a:rPr lang="zh-CN" altLang="en-US" sz="2400"/>
              <a:t>1Gbps链路实际所需时间是：</a:t>
            </a:r>
            <a:endParaRPr lang="zh-CN" altLang="en-US" sz="2400"/>
          </a:p>
        </p:txBody>
      </p:sp>
      <p:pic>
        <p:nvPicPr>
          <p:cNvPr id="4" name="图片 3"/>
          <p:cNvPicPr>
            <a:picLocks noChangeAspect="1"/>
          </p:cNvPicPr>
          <p:nvPr/>
        </p:nvPicPr>
        <p:blipFill>
          <a:blip r:embed="rId1"/>
          <a:stretch>
            <a:fillRect/>
          </a:stretch>
        </p:blipFill>
        <p:spPr>
          <a:xfrm>
            <a:off x="1907540" y="5013325"/>
            <a:ext cx="5034915" cy="821055"/>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3.4.2 流水线可靠数据传输协议</a:t>
            </a:r>
            <a:endParaRPr sz="4000">
              <a:sym typeface="+mn-ea"/>
            </a:endParaRPr>
          </a:p>
        </p:txBody>
      </p:sp>
      <p:pic>
        <p:nvPicPr>
          <p:cNvPr id="6" name="内容占位符 5"/>
          <p:cNvPicPr>
            <a:picLocks noChangeAspect="1"/>
          </p:cNvPicPr>
          <p:nvPr>
            <p:ph idx="1"/>
          </p:nvPr>
        </p:nvPicPr>
        <p:blipFill>
          <a:blip r:embed="rId1"/>
          <a:stretch>
            <a:fillRect/>
          </a:stretch>
        </p:blipFill>
        <p:spPr>
          <a:xfrm>
            <a:off x="612140" y="1772920"/>
            <a:ext cx="8025130" cy="32359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书籍赠送</a:t>
            </a:r>
            <a:endParaRPr lang="zh-CN" altLang="en-US">
              <a:sym typeface="+mn-ea"/>
            </a:endParaRPr>
          </a:p>
        </p:txBody>
      </p:sp>
      <p:sp>
        <p:nvSpPr>
          <p:cNvPr id="3" name="内容占位符 2"/>
          <p:cNvSpPr>
            <a:spLocks noGrp="1"/>
          </p:cNvSpPr>
          <p:nvPr>
            <p:ph idx="1"/>
          </p:nvPr>
        </p:nvSpPr>
        <p:spPr/>
        <p:txBody>
          <a:bodyPr/>
          <a:p>
            <a:pPr marL="0" indent="0">
              <a:buNone/>
            </a:pPr>
            <a:r>
              <a:rPr lang="zh-CN" altLang="en-US"/>
              <a:t>赠送</a:t>
            </a:r>
            <a:r>
              <a:rPr lang="en-US" altLang="zh-CN">
                <a:solidFill>
                  <a:srgbClr val="FF0000"/>
                </a:solidFill>
              </a:rPr>
              <a:t>5</a:t>
            </a:r>
            <a:r>
              <a:rPr lang="zh-CN" altLang="en-US">
                <a:solidFill>
                  <a:srgbClr val="FF0000"/>
                </a:solidFill>
              </a:rPr>
              <a:t>本</a:t>
            </a:r>
            <a:r>
              <a:rPr lang="zh-CN" altLang="en-US"/>
              <a:t>《计算机网络</a:t>
            </a:r>
            <a:r>
              <a:rPr lang="en-US" altLang="zh-CN"/>
              <a:t>-</a:t>
            </a:r>
            <a:r>
              <a:rPr lang="zh-CN" altLang="en-US"/>
              <a:t>自顶向下方法》书籍</a:t>
            </a:r>
            <a:r>
              <a:rPr lang="en-US" altLang="zh-CN"/>
              <a:t>			</a:t>
            </a:r>
            <a:endParaRPr lang="en-US" altLang="zh-CN"/>
          </a:p>
          <a:p>
            <a:pPr marL="0" indent="0">
              <a:buNone/>
            </a:pPr>
            <a:r>
              <a:rPr lang="en-US" altLang="zh-CN"/>
              <a:t>				</a:t>
            </a:r>
            <a:endParaRPr lang="en-US" altLang="zh-CN"/>
          </a:p>
        </p:txBody>
      </p:sp>
      <p:pic>
        <p:nvPicPr>
          <p:cNvPr id="5" name="图片 4"/>
          <p:cNvPicPr>
            <a:picLocks noChangeAspect="1"/>
          </p:cNvPicPr>
          <p:nvPr/>
        </p:nvPicPr>
        <p:blipFill>
          <a:blip r:embed="rId1"/>
          <a:stretch>
            <a:fillRect/>
          </a:stretch>
        </p:blipFill>
        <p:spPr>
          <a:xfrm>
            <a:off x="331470" y="2348865"/>
            <a:ext cx="8480425" cy="33369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1.3.1 分组交换</a:t>
            </a:r>
            <a:r>
              <a:rPr lang="en-US" altLang="zh-CN" sz="4000"/>
              <a:t>-</a:t>
            </a:r>
            <a:r>
              <a:rPr sz="4000">
                <a:sym typeface="+mn-ea"/>
              </a:rPr>
              <a:t>排队时延和分组丢失</a:t>
            </a:r>
            <a:endParaRPr lang="en-US" altLang="zh-CN"/>
          </a:p>
        </p:txBody>
      </p:sp>
      <p:sp>
        <p:nvSpPr>
          <p:cNvPr id="3" name="内容占位符 2"/>
          <p:cNvSpPr/>
          <p:nvPr>
            <p:ph idx="1"/>
          </p:nvPr>
        </p:nvSpPr>
        <p:spPr>
          <a:xfrm>
            <a:off x="457200" y="1417955"/>
            <a:ext cx="8229600" cy="5223510"/>
          </a:xfrm>
        </p:spPr>
        <p:txBody>
          <a:bodyPr/>
          <a:p>
            <a:r>
              <a:rPr sz="2400"/>
              <a:t>如果到达的分组需要传输到某条链路，但发现该链路正忙于传输其他分组，该到达分组必须在该输出缓存中等待。因此， 除了存储转发时延以外， 分组还要承受输出缓存的</a:t>
            </a:r>
            <a:r>
              <a:rPr sz="2400">
                <a:solidFill>
                  <a:srgbClr val="FF0000"/>
                </a:solidFill>
              </a:rPr>
              <a:t>排队时延(queue delay)</a:t>
            </a:r>
            <a:r>
              <a:rPr sz="2400"/>
              <a:t> 。这些时延是变化的，变化的程度取决于网络中的</a:t>
            </a:r>
            <a:r>
              <a:rPr sz="2400">
                <a:solidFill>
                  <a:srgbClr val="FF0000"/>
                </a:solidFill>
              </a:rPr>
              <a:t>拥塞程度</a:t>
            </a:r>
            <a:r>
              <a:rPr sz="2400"/>
              <a:t>。</a:t>
            </a:r>
            <a:endParaRPr sz="2400"/>
          </a:p>
          <a:p>
            <a:endParaRPr sz="2400"/>
          </a:p>
          <a:p>
            <a:r>
              <a:rPr sz="2400"/>
              <a:t>因为缓存空间的大小是有限的，一个到达的分组可能发现该缓存已被其他等待传输的分组完全充满了。在此情况下，将出现分组丢失</a:t>
            </a:r>
            <a:r>
              <a:rPr sz="2400">
                <a:solidFill>
                  <a:srgbClr val="FF0000"/>
                </a:solidFill>
              </a:rPr>
              <a:t>(丢包) (packet lost) </a:t>
            </a:r>
            <a:r>
              <a:rPr sz="2400"/>
              <a:t>， 到达的分组或已经排队的分组之一将被丢弃。</a:t>
            </a:r>
            <a:endParaRPr sz="240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3.4.2 流水线可靠数据传输协议</a:t>
            </a:r>
            <a:endParaRPr sz="4000">
              <a:sym typeface="+mn-ea"/>
            </a:endParaRPr>
          </a:p>
        </p:txBody>
      </p:sp>
      <p:sp>
        <p:nvSpPr>
          <p:cNvPr id="3" name="内容占位符 2"/>
          <p:cNvSpPr/>
          <p:nvPr>
            <p:ph idx="1"/>
          </p:nvPr>
        </p:nvSpPr>
        <p:spPr/>
        <p:txBody>
          <a:bodyPr/>
          <a:p>
            <a:r>
              <a:rPr lang="zh-CN" altLang="en-US" sz="2800"/>
              <a:t>图3-18a显示了对于该停等协议，如果发送方在t=0时刻开始发送分组，则在t=L/R=8us后，最后1比特数据进入了发送端信道。该分组经过15ms的穿越国家的旅途后到达接收端， 该分组的最后1比特在时刻t=RTT/2+L/R=15.008ms时到达接收方。</a:t>
            </a:r>
            <a:endParaRPr lang="zh-CN" altLang="en-US" sz="280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3.4.2 流水线可靠数据传输协议</a:t>
            </a:r>
            <a:endParaRPr sz="4000">
              <a:sym typeface="+mn-ea"/>
            </a:endParaRPr>
          </a:p>
        </p:txBody>
      </p:sp>
      <p:sp>
        <p:nvSpPr>
          <p:cNvPr id="3" name="内容占位符 2"/>
          <p:cNvSpPr/>
          <p:nvPr>
            <p:ph idx="1"/>
          </p:nvPr>
        </p:nvSpPr>
        <p:spPr/>
        <p:txBody>
          <a:bodyPr/>
          <a:p>
            <a:r>
              <a:rPr lang="zh-CN" altLang="en-US" sz="2400"/>
              <a:t>为了简化起见， 假设ACK分组很小(以便我们可以忽略其发送时间) ， 接收方一旦收到一个数据分组的最后1比特后立即发送ACK， ACK在时刻t=RTT+L/R=30.008ms时在发送方出现。此时，发送方可以发送下一个报文。因此，在30.008ms内，发送方的发送只用了0.008ms。如果我们定义发送方(或信道)的利用率(utilization) 为：发送方实际忙于将发送比特送进信道的那部分时间与发送时间之比，图3-18a中的分析表明了停等协议有着非常低的发送方利用率Usender：</a:t>
            </a:r>
            <a:endParaRPr lang="zh-CN" altLang="en-US" sz="2400"/>
          </a:p>
        </p:txBody>
      </p:sp>
      <p:pic>
        <p:nvPicPr>
          <p:cNvPr id="4" name="图片 3"/>
          <p:cNvPicPr>
            <a:picLocks noChangeAspect="1"/>
          </p:cNvPicPr>
          <p:nvPr/>
        </p:nvPicPr>
        <p:blipFill>
          <a:blip r:embed="rId1"/>
          <a:stretch>
            <a:fillRect/>
          </a:stretch>
        </p:blipFill>
        <p:spPr>
          <a:xfrm>
            <a:off x="2051685" y="4940935"/>
            <a:ext cx="5219700" cy="72390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3.4.2 流水线可靠数据传输协议</a:t>
            </a:r>
            <a:endParaRPr sz="4000">
              <a:sym typeface="+mn-ea"/>
            </a:endParaRPr>
          </a:p>
        </p:txBody>
      </p:sp>
      <p:pic>
        <p:nvPicPr>
          <p:cNvPr id="5" name="内容占位符 4"/>
          <p:cNvPicPr>
            <a:picLocks noChangeAspect="1"/>
          </p:cNvPicPr>
          <p:nvPr>
            <p:ph idx="1"/>
          </p:nvPr>
        </p:nvPicPr>
        <p:blipFill>
          <a:blip r:embed="rId1"/>
          <a:stretch>
            <a:fillRect/>
          </a:stretch>
        </p:blipFill>
        <p:spPr>
          <a:xfrm>
            <a:off x="588645" y="1523365"/>
            <a:ext cx="8208645" cy="455930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3.4.2 流水线可靠数据传输协议</a:t>
            </a:r>
            <a:endParaRPr sz="4000">
              <a:sym typeface="+mn-ea"/>
            </a:endParaRPr>
          </a:p>
        </p:txBody>
      </p:sp>
      <p:sp>
        <p:nvSpPr>
          <p:cNvPr id="3" name="内容占位符 2"/>
          <p:cNvSpPr/>
          <p:nvPr>
            <p:ph idx="1"/>
          </p:nvPr>
        </p:nvSpPr>
        <p:spPr/>
        <p:txBody>
          <a:bodyPr/>
          <a:p>
            <a:r>
              <a:rPr lang="zh-CN" altLang="en-US" sz="2400"/>
              <a:t>这就是说，发送方只有万分之2.7时间是忙的。从其他角度来看，发送方在30.008ms内只能发送1000字节， 有效的吞吐量仅为267kbps， 即使有1Gbps的链路可用!想象一个不幸的网络经理购买了一条千兆比容量的链路， 但他仅能得到267kbps吞吐量的情况!这是一个形象的网络协议限制底层网络硬件所提供的能力的示例。</a:t>
            </a:r>
            <a:endParaRPr lang="zh-CN" altLang="en-US" sz="2400"/>
          </a:p>
          <a:p>
            <a:endParaRPr lang="zh-CN" altLang="en-US" sz="2400"/>
          </a:p>
          <a:p>
            <a:r>
              <a:rPr lang="zh-CN" altLang="en-US" sz="2400"/>
              <a:t>而且，我们还忽略了在发送方和接收方的底层协议处理时间，以及可能出现在发送方与接收方之间的任何中间路由器上的处理与排队时延。考虑到这些因素，将进一步增加时延，使其性能更糟糕。</a:t>
            </a:r>
            <a:endParaRPr lang="zh-CN" altLang="en-US" sz="240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3.4.2 流水线可靠数据传输协议</a:t>
            </a:r>
            <a:endParaRPr sz="4000">
              <a:sym typeface="+mn-ea"/>
            </a:endParaRPr>
          </a:p>
        </p:txBody>
      </p:sp>
      <p:sp>
        <p:nvSpPr>
          <p:cNvPr id="3" name="内容占位符 2"/>
          <p:cNvSpPr/>
          <p:nvPr>
            <p:ph idx="1"/>
          </p:nvPr>
        </p:nvSpPr>
        <p:spPr/>
        <p:txBody>
          <a:bodyPr/>
          <a:p>
            <a:r>
              <a:rPr lang="zh-CN" altLang="en-US" sz="2400"/>
              <a:t>解决这种特殊的性能问题的一个简单方法是：不使用停等方式运行，允许发送方发送多个分组而无需等待确认，如在图3-17b图示的那样。</a:t>
            </a:r>
            <a:endParaRPr lang="zh-CN" altLang="en-US" sz="2400"/>
          </a:p>
          <a:p>
            <a:endParaRPr lang="zh-CN" altLang="en-US" sz="2400"/>
          </a:p>
          <a:p>
            <a:r>
              <a:rPr lang="zh-CN" altLang="en-US" sz="2400"/>
              <a:t>图3-18b显示了如果发送方可以在等待确认之前发送3个报文，其利用率也基本上提高3倍。因为许多从发送方向接收方输送的分组可以被看成是填充到一条流水线中， 故这种技术被称为流水线(pipelining) 。流水线技术对可靠数据传输协议可带来如下影响：</a:t>
            </a:r>
            <a:endParaRPr lang="zh-CN" altLang="en-US" sz="240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3.4.2 流水线可靠数据传输协议</a:t>
            </a:r>
            <a:endParaRPr sz="4000">
              <a:sym typeface="+mn-ea"/>
            </a:endParaRPr>
          </a:p>
        </p:txBody>
      </p:sp>
      <p:sp>
        <p:nvSpPr>
          <p:cNvPr id="3" name="内容占位符 2"/>
          <p:cNvSpPr/>
          <p:nvPr>
            <p:ph idx="1"/>
          </p:nvPr>
        </p:nvSpPr>
        <p:spPr/>
        <p:txBody>
          <a:bodyPr/>
          <a:p>
            <a:r>
              <a:rPr lang="zh-CN" altLang="en-US" sz="2400"/>
              <a:t>必须增加序号范围，因为每个输送中的分组(不计算重传的)必须有一个唯一的序号，而且也许有多个在输送中未确认的报文。协议的发送方和接收方两端也许必须缓存多个分组。发送方最低限度应当能缓冲那些已发送但没有确认的分组。如下面讨论的那样，接收方或许也需要缓存那些已正确接收的分组。</a:t>
            </a:r>
            <a:endParaRPr lang="zh-CN" altLang="en-US" sz="2400"/>
          </a:p>
          <a:p>
            <a:endParaRPr lang="zh-CN" altLang="en-US" sz="2400"/>
          </a:p>
          <a:p>
            <a:r>
              <a:rPr lang="zh-CN" altLang="en-US" sz="2400"/>
              <a:t>所需序号范围和对缓冲的要求取决于数据传输协议如何处理丢失、损坏及延时过大的分组。解决流水线的差错恢复有两种基本方法是：</a:t>
            </a:r>
            <a:r>
              <a:rPr lang="zh-CN" altLang="en-US" sz="2400">
                <a:solidFill>
                  <a:srgbClr val="FF0000"/>
                </a:solidFill>
              </a:rPr>
              <a:t>回退Ｎ步</a:t>
            </a:r>
            <a:r>
              <a:rPr lang="zh-CN" altLang="en-US" sz="2400"/>
              <a:t>(Go-Baek-N，</a:t>
            </a:r>
            <a:r>
              <a:rPr lang="zh-CN" altLang="en-US" sz="2400">
                <a:solidFill>
                  <a:srgbClr val="FF0000"/>
                </a:solidFill>
              </a:rPr>
              <a:t>GBN</a:t>
            </a:r>
            <a:r>
              <a:rPr lang="zh-CN" altLang="en-US" sz="2400"/>
              <a:t>) 和</a:t>
            </a:r>
            <a:r>
              <a:rPr lang="zh-CN" altLang="en-US" sz="2400">
                <a:solidFill>
                  <a:srgbClr val="FF0000"/>
                </a:solidFill>
              </a:rPr>
              <a:t>选择重传</a:t>
            </a:r>
            <a:r>
              <a:rPr lang="zh-CN" altLang="en-US" sz="2400"/>
              <a:t>(Selective Repeat， </a:t>
            </a:r>
            <a:r>
              <a:rPr lang="zh-CN" altLang="en-US" sz="2400">
                <a:solidFill>
                  <a:srgbClr val="FF0000"/>
                </a:solidFill>
              </a:rPr>
              <a:t>SR</a:t>
            </a:r>
            <a:r>
              <a:rPr lang="zh-CN" altLang="en-US" sz="2400"/>
              <a:t>)。</a:t>
            </a:r>
            <a:endParaRPr lang="zh-CN" altLang="en-US" sz="240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3.4.2 流水线可靠数据传输协议</a:t>
            </a:r>
            <a:endParaRPr sz="4000">
              <a:sym typeface="+mn-ea"/>
            </a:endParaRPr>
          </a:p>
        </p:txBody>
      </p:sp>
      <p:sp>
        <p:nvSpPr>
          <p:cNvPr id="3" name="内容占位符 2"/>
          <p:cNvSpPr/>
          <p:nvPr>
            <p:ph idx="1"/>
          </p:nvPr>
        </p:nvSpPr>
        <p:spPr/>
        <p:txBody>
          <a:bodyPr/>
          <a:p>
            <a:endParaRPr lang="zh-CN" altLang="en-US" sz="2400"/>
          </a:p>
        </p:txBody>
      </p:sp>
      <p:pic>
        <p:nvPicPr>
          <p:cNvPr id="4" name="图片 3"/>
          <p:cNvPicPr>
            <a:picLocks noChangeAspect="1"/>
          </p:cNvPicPr>
          <p:nvPr/>
        </p:nvPicPr>
        <p:blipFill>
          <a:blip r:embed="rId1"/>
          <a:stretch>
            <a:fillRect/>
          </a:stretch>
        </p:blipFill>
        <p:spPr>
          <a:xfrm>
            <a:off x="324485" y="1270000"/>
            <a:ext cx="8432165" cy="5130165"/>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lang="zh-CN" altLang="en-US" sz="2800"/>
              <a:t>在</a:t>
            </a:r>
            <a:r>
              <a:rPr lang="zh-CN" altLang="en-US" sz="2800">
                <a:solidFill>
                  <a:srgbClr val="FF0000"/>
                </a:solidFill>
              </a:rPr>
              <a:t>回退N步(GBN)协议</a:t>
            </a:r>
            <a:r>
              <a:rPr lang="zh-CN" altLang="en-US" sz="2800"/>
              <a:t>中，允许发送方发送多个分组(当有多个分组可用时)不需等待确认，但它也</a:t>
            </a:r>
            <a:r>
              <a:rPr lang="zh-CN" altLang="en-US" sz="2800">
                <a:solidFill>
                  <a:srgbClr val="FF0000"/>
                </a:solidFill>
              </a:rPr>
              <a:t>受限于</a:t>
            </a:r>
            <a:r>
              <a:rPr lang="zh-CN" altLang="en-US" sz="2800"/>
              <a:t>在流水线中未确认的分组数不能超过某个最大允许数N。</a:t>
            </a:r>
            <a:endParaRPr lang="zh-CN" altLang="en-US" sz="280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a:xfrm>
            <a:off x="457200" y="1145540"/>
            <a:ext cx="8229600" cy="5568315"/>
          </a:xfrm>
        </p:spPr>
        <p:txBody>
          <a:bodyPr/>
          <a:p>
            <a:r>
              <a:rPr lang="zh-CN" altLang="en-US" sz="2400"/>
              <a:t>图3-19显示了发送方看到的GBN协议的序号范围。如果将基序号(base) 定义为最早的未确认分组的序号， 将下一个序号(next seqnum) 定义为最小的未使用序号(即下一个待发分组的序号) ， 则可将序号范围分割成4段。</a:t>
            </a:r>
            <a:endParaRPr lang="zh-CN" altLang="en-US" sz="2400"/>
          </a:p>
          <a:p>
            <a:endParaRPr lang="zh-CN" altLang="en-US" sz="2400"/>
          </a:p>
          <a:p>
            <a:r>
              <a:rPr lang="zh-CN" altLang="en-US" sz="2400"/>
              <a:t>在[0</a:t>
            </a:r>
            <a:r>
              <a:rPr lang="en-US" altLang="zh-CN" sz="2400"/>
              <a:t>,</a:t>
            </a:r>
            <a:r>
              <a:rPr lang="zh-CN" altLang="en-US" sz="2400"/>
              <a:t>base-1] 段内的序号对应于已经发送并被确认的分组。</a:t>
            </a:r>
            <a:endParaRPr lang="zh-CN" altLang="en-US" sz="2400"/>
          </a:p>
          <a:p>
            <a:r>
              <a:rPr lang="zh-CN" altLang="en-US" sz="2400"/>
              <a:t>[base</a:t>
            </a:r>
            <a:r>
              <a:rPr lang="en-US" altLang="zh-CN" sz="2400"/>
              <a:t>,</a:t>
            </a:r>
            <a:r>
              <a:rPr lang="zh-CN" altLang="en-US" sz="2400"/>
              <a:t>nextseqnum-1] 段内对应已经发送但未被确认的分组。</a:t>
            </a:r>
            <a:endParaRPr lang="zh-CN" altLang="en-US" sz="2400"/>
          </a:p>
          <a:p>
            <a:r>
              <a:rPr lang="zh-CN" altLang="en-US" sz="2400"/>
              <a:t>[nextseqnum， base+N-1] 段内的序号能用于那些要被立即发送的分组， 如果有数据来自上层的话。</a:t>
            </a:r>
            <a:endParaRPr lang="zh-CN" altLang="en-US" sz="2400"/>
          </a:p>
          <a:p>
            <a:r>
              <a:rPr lang="zh-CN" altLang="en-US" sz="2400"/>
              <a:t>最后， 大于或等于base+N的序号是不能使用的， 直到当前流水线中未被确认的分组(特别是序号为base的分组) 已得到确认为止。</a:t>
            </a:r>
            <a:endParaRPr lang="zh-CN" altLang="en-US" sz="240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pic>
        <p:nvPicPr>
          <p:cNvPr id="4" name="内容占位符 3"/>
          <p:cNvPicPr>
            <a:picLocks noChangeAspect="1"/>
          </p:cNvPicPr>
          <p:nvPr>
            <p:ph idx="1"/>
          </p:nvPr>
        </p:nvPicPr>
        <p:blipFill>
          <a:blip r:embed="rId1"/>
          <a:stretch>
            <a:fillRect/>
          </a:stretch>
        </p:blipFill>
        <p:spPr>
          <a:xfrm>
            <a:off x="243205" y="2060575"/>
            <a:ext cx="8650605" cy="24434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1.3.1 分组交换</a:t>
            </a:r>
            <a:r>
              <a:rPr lang="en-US" altLang="zh-CN" sz="4000"/>
              <a:t>-</a:t>
            </a:r>
            <a:r>
              <a:rPr sz="4000">
                <a:sym typeface="+mn-ea"/>
              </a:rPr>
              <a:t>排队时延和分组丢失</a:t>
            </a:r>
            <a:endParaRPr lang="en-US" altLang="zh-CN"/>
          </a:p>
        </p:txBody>
      </p:sp>
      <p:pic>
        <p:nvPicPr>
          <p:cNvPr id="4" name="内容占位符 3"/>
          <p:cNvPicPr>
            <a:picLocks noChangeAspect="1"/>
          </p:cNvPicPr>
          <p:nvPr>
            <p:ph idx="1"/>
          </p:nvPr>
        </p:nvPicPr>
        <p:blipFill>
          <a:blip r:embed="rId1"/>
          <a:stretch>
            <a:fillRect/>
          </a:stretch>
        </p:blipFill>
        <p:spPr>
          <a:xfrm>
            <a:off x="1549400" y="1772920"/>
            <a:ext cx="6045200" cy="4241165"/>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lang="zh-CN" altLang="en-US" sz="2400"/>
              <a:t>如图3-19所提示的那样，那些已被发送但还未被确认的分组的许可序号范围可以被看成是一个在序号范围内长度为Ｎ的窗口。随着协议的运行，该窗口在序号空间向前滑动。因此， N常被称为窗口长度(window size) ， GBN协议也常被称为滑动窗口协议(sliding-window protocol) 。</a:t>
            </a:r>
            <a:endParaRPr lang="zh-CN" altLang="en-US" sz="2400"/>
          </a:p>
          <a:p>
            <a:endParaRPr lang="zh-CN" altLang="en-US" sz="2400"/>
          </a:p>
          <a:p>
            <a:r>
              <a:rPr lang="zh-CN" altLang="en-US" sz="2400"/>
              <a:t>你也许想知道， 我们为什么先要限制这些被发送的、未被确认的分组的数目为Ｎ呢?为什么不允许这些分组为无限制的数目呢?我们将在3.5节看到，流量控制是对发送方施加限制的原因之一。我们将在3.7节学习TCP拥塞控制时分析另一个原因。</a:t>
            </a:r>
            <a:endParaRPr lang="zh-CN" altLang="en-US" sz="240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lang="zh-CN" altLang="en-US" sz="2400"/>
              <a:t>在实践中，一个分组的序号承载在分组首部的一个固定长度的字段中。如果分组序号字段的比特数是k，则该序号范围是[0，2</a:t>
            </a:r>
            <a:r>
              <a:rPr lang="en-US" altLang="zh-CN" sz="2400" baseline="30000"/>
              <a:t>k</a:t>
            </a:r>
            <a:r>
              <a:rPr lang="zh-CN" altLang="en-US" sz="2400"/>
              <a:t>-1]。在一个有限的序号范围内，所有涉及序号的运算必须使用模2</a:t>
            </a:r>
            <a:r>
              <a:rPr lang="en-US" altLang="zh-CN" sz="2400" baseline="30000"/>
              <a:t>k</a:t>
            </a:r>
            <a:r>
              <a:rPr lang="zh-CN" altLang="en-US" sz="2400"/>
              <a:t>的运算。(即序号空间可被看作是一个长度为2</a:t>
            </a:r>
            <a:r>
              <a:rPr lang="en-US" altLang="zh-CN" sz="2400" baseline="30000"/>
              <a:t>k</a:t>
            </a:r>
            <a:r>
              <a:rPr lang="zh-CN" altLang="en-US" sz="2400"/>
              <a:t>的环，其中序号2</a:t>
            </a:r>
            <a:r>
              <a:rPr lang="en-US" altLang="zh-CN" sz="2400" baseline="30000"/>
              <a:t>k</a:t>
            </a:r>
            <a:r>
              <a:rPr lang="zh-CN" altLang="en-US" sz="2400"/>
              <a:t>-1紧接着序号0。) </a:t>
            </a:r>
            <a:endParaRPr lang="zh-CN" altLang="en-US" sz="2400"/>
          </a:p>
          <a:p>
            <a:endParaRPr lang="zh-CN" altLang="en-US" sz="2400"/>
          </a:p>
          <a:p>
            <a:r>
              <a:rPr lang="zh-CN" altLang="en-US" sz="2400"/>
              <a:t>前面讲过， rdt 3.0有一个1比特的序号， 序号范围是[0， 1] 。TCP有一个32比特的序号字段， 其中的TCP序号是按字节流中的字节进行计数的， 而不是按分组计数。</a:t>
            </a:r>
            <a:endParaRPr lang="zh-CN" altLang="en-US" sz="240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sz="2800"/>
              <a:t>GBN发送方必须响应三种类型的事件：</a:t>
            </a:r>
            <a:endParaRPr sz="2800"/>
          </a:p>
          <a:p>
            <a:pPr lvl="1"/>
            <a:r>
              <a:rPr sz="2400">
                <a:solidFill>
                  <a:srgbClr val="FF0000"/>
                </a:solidFill>
              </a:rPr>
              <a:t>上层的调用</a:t>
            </a:r>
            <a:r>
              <a:rPr sz="2400"/>
              <a:t>。当上层调用rdt_send() 时， 发送方首先检查发送窗口是否已满， 即是否有N个已发送但未被确认的分组。如果窗口未满，则产生一个分组并将其发送，并相应地更新变量。如果窗口已满，发送方只需将数据返回给上层，隐式地指示上层该窗口已满。然后上层可能会过一会儿再试。在实际实现中，发送方更可能缓存(并不立刻发送)这些数据，或者使用同步机制(如一个信号量或标志)允许上层在仅当窗口不满时才调用rdt_send() 。</a:t>
            </a:r>
            <a:endParaRPr sz="240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sz="2800"/>
              <a:t>GBN发送方必须响应三种类型的事件：</a:t>
            </a:r>
            <a:endParaRPr sz="2800"/>
          </a:p>
          <a:p>
            <a:pPr lvl="1"/>
            <a:r>
              <a:rPr sz="2400">
                <a:solidFill>
                  <a:srgbClr val="FF0000"/>
                </a:solidFill>
              </a:rPr>
              <a:t>收到一个ACK</a:t>
            </a:r>
            <a:r>
              <a:rPr sz="2400"/>
              <a:t>。在GBN协议中， 对序号为n的分组的确认采取累积确认(cumu-lative acknowledgment) 的方式， 表明接收方已正确接收到序号为n的以前且包括n在内的所有分组。稍后讨论GBN接收方一端时， 我们将再次研究这个主题。</a:t>
            </a:r>
            <a:endParaRPr sz="240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sz="2800"/>
              <a:t>GBN发送方必须响应三种类型的事件：</a:t>
            </a:r>
            <a:endParaRPr sz="2800"/>
          </a:p>
          <a:p>
            <a:pPr lvl="1"/>
            <a:r>
              <a:rPr sz="2400">
                <a:solidFill>
                  <a:srgbClr val="FF0000"/>
                </a:solidFill>
              </a:rPr>
              <a:t>超时事件</a:t>
            </a:r>
            <a:r>
              <a:rPr sz="2400"/>
              <a:t>。协议的名字“回退N步”来源于出现</a:t>
            </a:r>
            <a:r>
              <a:rPr sz="2400">
                <a:solidFill>
                  <a:srgbClr val="FF0000"/>
                </a:solidFill>
              </a:rPr>
              <a:t>丢失和时延过长</a:t>
            </a:r>
            <a:r>
              <a:rPr sz="2400"/>
              <a:t>分组时发送方的行为。就像在停等协议中那样，定时器将再次用于恢复数据或确认分组的丢失。如果出现超时，发送方重传所有已发送但还未被确认过的分组。图3-20中的发送方仅使用一个定时器，它可被当作是最早的已发送但未被确认的分组所使用的定时器。如果收到一个ACK， 但仍有已发送但未被确认的分组， 则定时器被重新启动。如果没有已发送但未被确认的分组，该定时器被终止。</a:t>
            </a:r>
            <a:endParaRPr sz="240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sz="2400"/>
              <a:t>在GBN中， 接收方的动作也很简单。如果一个序号为n的分组被正确接收到， 并且按序(即上次交付给上层的数据是序号为n-1的分组)，则接收方为分组n发送一个ACK， 并将该分组中的数据部分交付到上层。</a:t>
            </a:r>
            <a:endParaRPr sz="2400"/>
          </a:p>
          <a:p>
            <a:endParaRPr sz="2400"/>
          </a:p>
          <a:p>
            <a:r>
              <a:rPr sz="2400"/>
              <a:t>在所有其他情况下， 接收方丢弃该分组， 并为最近按序接收的分组重新发送ACK。注意到因为一次交付给上层一个分组， 如果分组k已接收并交付， 则所有序号比k小的分组也已经交付。因此， 使用累积确认是GBN一个自然的选择。</a:t>
            </a:r>
            <a:endParaRPr sz="240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sz="2400"/>
              <a:t>在GBN协议中， 接收方丢弃所有失序分组。尽管丢弃一个正确接收(但失序) 的分组有点愚蠢和浪费，但这样做是有理由的。</a:t>
            </a:r>
            <a:endParaRPr sz="2400"/>
          </a:p>
          <a:p>
            <a:endParaRPr sz="2400"/>
          </a:p>
          <a:p>
            <a:r>
              <a:rPr sz="2400"/>
              <a:t>前面讲过，接收方必须按序将数据交付给上层。假定现在期望接收分组n，而分组n+1却到了。因为数据必须按序交付，接收方可能缓存(保存)分组n+1，然后，在它收到并交付分组n后，再将该分组交付到上层。</a:t>
            </a:r>
            <a:endParaRPr sz="240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sz="2400"/>
              <a:t>然而， 如果分组n丢失， 则该分组及分组n+1最终将在发送方根据GBN重传规则而被重传。</a:t>
            </a:r>
            <a:endParaRPr sz="2400"/>
          </a:p>
          <a:p>
            <a:endParaRPr sz="2400"/>
          </a:p>
          <a:p>
            <a:r>
              <a:rPr sz="2400"/>
              <a:t>因此，接收方只需丢弃分组n+1即可。这种方法的优点是接收缓存简单，即接收方不需要缓存任何失序分组。</a:t>
            </a:r>
            <a:endParaRPr sz="240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sz="2400"/>
              <a:t>因此， 虽然发送方必须维护窗口的上下边界及next seqnum在该窗口中的位置，但是接收方需要维护的唯一信息就是下一个按序接收的分组的序号。该值保存在expected seqnum变量中。</a:t>
            </a:r>
            <a:endParaRPr sz="2400"/>
          </a:p>
          <a:p>
            <a:endParaRPr sz="2400"/>
          </a:p>
          <a:p>
            <a:r>
              <a:rPr sz="2400"/>
              <a:t>当然， 丢弃一个正确接收的分组的缺点是随后对该分组的重传也许会丢失或出错，因此甚至需要更多的重传。</a:t>
            </a:r>
            <a:endParaRPr sz="240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sz="2400"/>
              <a:t>图3-22给出了窗口长度为4个分组的GBN协议的运行情况。因为该窗口长度的限制，发送方发送分组0~3，然后在继续发送之前，必须等待直到一个或多个分组被确认。</a:t>
            </a:r>
            <a:endParaRPr sz="2400"/>
          </a:p>
          <a:p>
            <a:endParaRPr sz="2400"/>
          </a:p>
          <a:p>
            <a:r>
              <a:rPr sz="2400"/>
              <a:t>当接收到每一个连续的ACK(例如ACK 0和ACK 1) 时， 该窗口便向前滑动， 发送方便可以发送新的分组(分别是分组4和分组5)。在接收方，分组2丢失，因此分组3、4和5被发现是失序分组并被丢弃。</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lang="zh-CN" altLang="en-US" sz="4000"/>
              <a:t>1.3.1 分组交换</a:t>
            </a:r>
            <a:r>
              <a:rPr lang="en-US" altLang="zh-CN" sz="4000"/>
              <a:t>-</a:t>
            </a:r>
            <a:r>
              <a:rPr sz="4000">
                <a:sym typeface="+mn-ea"/>
              </a:rPr>
              <a:t>转发表和路由选择协议</a:t>
            </a:r>
            <a:endParaRPr sz="4000">
              <a:sym typeface="+mn-ea"/>
            </a:endParaRPr>
          </a:p>
        </p:txBody>
      </p:sp>
      <p:sp>
        <p:nvSpPr>
          <p:cNvPr id="3" name="内容占位符 2"/>
          <p:cNvSpPr/>
          <p:nvPr>
            <p:ph idx="1"/>
          </p:nvPr>
        </p:nvSpPr>
        <p:spPr/>
        <p:txBody>
          <a:bodyPr/>
          <a:p>
            <a:r>
              <a:rPr lang="zh-CN" altLang="en-US"/>
              <a:t>前面我们说过，路由器从与它相连的一条通信链路得到分组，将其向与它相连的另一条通信链路转发。但是该路由器怎样决定它应当向哪条链路进行转发呢?</a:t>
            </a:r>
            <a:endParaRPr lang="zh-CN" altLang="en-US"/>
          </a:p>
          <a:p>
            <a:endParaRPr lang="zh-CN" altLang="en-US"/>
          </a:p>
          <a:p>
            <a:r>
              <a:rPr lang="zh-CN" altLang="en-US"/>
              <a:t>不同的计算机网络实际上是以不同的方式完成的。这里，我们简要介绍在因特网中所采用的方法。</a:t>
            </a:r>
            <a:endParaRPr lang="zh-CN" altLang="en-US"/>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pic>
        <p:nvPicPr>
          <p:cNvPr id="4" name="内容占位符 3"/>
          <p:cNvPicPr>
            <a:picLocks noChangeAspect="1"/>
          </p:cNvPicPr>
          <p:nvPr>
            <p:ph idx="1"/>
          </p:nvPr>
        </p:nvPicPr>
        <p:blipFill>
          <a:blip r:embed="rId1"/>
          <a:stretch>
            <a:fillRect/>
          </a:stretch>
        </p:blipFill>
        <p:spPr>
          <a:xfrm>
            <a:off x="3051810" y="1074420"/>
            <a:ext cx="4193540" cy="5707380"/>
          </a:xfrm>
          <a:prstGeom prst="rect">
            <a:avLst/>
          </a:prstGeom>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lang="zh-CN" altLang="en-US" sz="2800"/>
              <a:t>在结束对GBN的讨论之前， 需要提请注意的是， 在协议栈中实现该协议可能与图3-20中的扩展FSM有相似的结构。该实现也可能是以各种过程形式出现， 每个过程实现了在响应各种可能出现的事件时要采取的动作。在这种基于事件的编程(event-based programming)方式中，这些过程要么被协议栈中的其他过程调用，要么作为一次中断的结果。</a:t>
            </a:r>
            <a:endParaRPr lang="zh-CN" altLang="en-US" sz="280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3.4.3 回退N步</a:t>
            </a:r>
            <a:endParaRPr sz="4000">
              <a:sym typeface="+mn-ea"/>
            </a:endParaRPr>
          </a:p>
        </p:txBody>
      </p:sp>
      <p:sp>
        <p:nvSpPr>
          <p:cNvPr id="3" name="内容占位符 2"/>
          <p:cNvSpPr/>
          <p:nvPr>
            <p:ph idx="1"/>
          </p:nvPr>
        </p:nvSpPr>
        <p:spPr/>
        <p:txBody>
          <a:bodyPr/>
          <a:p>
            <a:r>
              <a:rPr lang="zh-CN" altLang="en-US" sz="2800"/>
              <a:t>在发送方， 这些事件包括：</a:t>
            </a:r>
            <a:endParaRPr lang="zh-CN" altLang="en-US" sz="2800"/>
          </a:p>
          <a:p>
            <a:pPr lvl="1"/>
            <a:r>
              <a:rPr lang="zh-CN" altLang="en-US" sz="2450"/>
              <a:t>①来自上层实体的调用去调用rdt_send() ；</a:t>
            </a:r>
            <a:endParaRPr lang="zh-CN" altLang="en-US" sz="2450"/>
          </a:p>
          <a:p>
            <a:pPr lvl="1"/>
            <a:r>
              <a:rPr lang="zh-CN" altLang="en-US" sz="2450"/>
              <a:t>②定时器中断； </a:t>
            </a:r>
            <a:endParaRPr lang="zh-CN" altLang="en-US" sz="2450"/>
          </a:p>
          <a:p>
            <a:pPr lvl="1"/>
            <a:r>
              <a:rPr lang="zh-CN" altLang="en-US" sz="2450"/>
              <a:t>③报文到达时， 来自下层的调用去调用rdt_rcv() 。</a:t>
            </a:r>
            <a:endParaRPr lang="zh-CN" altLang="en-US" sz="245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3.4.4 选择重传</a:t>
            </a:r>
            <a:endParaRPr sz="4000">
              <a:sym typeface="+mn-ea"/>
            </a:endParaRPr>
          </a:p>
        </p:txBody>
      </p:sp>
      <p:sp>
        <p:nvSpPr>
          <p:cNvPr id="3" name="内容占位符 2"/>
          <p:cNvSpPr/>
          <p:nvPr>
            <p:ph idx="1"/>
          </p:nvPr>
        </p:nvSpPr>
        <p:spPr/>
        <p:txBody>
          <a:bodyPr/>
          <a:p>
            <a:r>
              <a:rPr lang="zh-CN" altLang="en-US" sz="2400"/>
              <a:t>在图3-17中， GBN协议潜在地允许发送方用多个分组“填充流水线”， 因此避免了停等协议中所提到的信道利用率问题。</a:t>
            </a:r>
            <a:endParaRPr lang="zh-CN" altLang="en-US" sz="2400"/>
          </a:p>
          <a:p>
            <a:endParaRPr lang="zh-CN" altLang="en-US" sz="2400"/>
          </a:p>
          <a:p>
            <a:r>
              <a:rPr lang="zh-CN" altLang="en-US" sz="2400"/>
              <a:t>然而， GBN本身也有一些情况存在着性能问题。尤其是当窗口长度和带宽时延积都很大时，在流水线中会有很多分组更是如此。</a:t>
            </a:r>
            <a:endParaRPr lang="zh-CN" altLang="en-US" sz="2400"/>
          </a:p>
          <a:p>
            <a:endParaRPr lang="zh-CN" altLang="en-US" sz="2400"/>
          </a:p>
          <a:p>
            <a:r>
              <a:rPr lang="zh-CN" altLang="en-US" sz="2400"/>
              <a:t>单个分组的差错就能够引起GBN重传大量分组， 许多分组根本没有必要重传。随着信道差错率的增加，流水线可能会被这些不必要重传的分组所充斥。</a:t>
            </a:r>
            <a:endParaRPr lang="zh-CN" altLang="en-US" sz="240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3.4.4 选择重传</a:t>
            </a:r>
            <a:endParaRPr sz="4000">
              <a:sym typeface="+mn-ea"/>
            </a:endParaRPr>
          </a:p>
        </p:txBody>
      </p:sp>
      <p:sp>
        <p:nvSpPr>
          <p:cNvPr id="3" name="内容占位符 2"/>
          <p:cNvSpPr/>
          <p:nvPr>
            <p:ph idx="1"/>
          </p:nvPr>
        </p:nvSpPr>
        <p:spPr/>
        <p:txBody>
          <a:bodyPr/>
          <a:p>
            <a:r>
              <a:rPr lang="zh-CN" altLang="en-US" sz="2400"/>
              <a:t>想象一下，在我们口述消息的例子中，如果每次有一个单词含糊不清，其前后1000个单词(例如，窗口长度为1000个单词)不得不被重传的情况。</a:t>
            </a:r>
            <a:endParaRPr lang="zh-CN" altLang="en-US" sz="2400"/>
          </a:p>
          <a:p>
            <a:endParaRPr lang="zh-CN" altLang="en-US" sz="2400"/>
          </a:p>
          <a:p>
            <a:r>
              <a:rPr lang="zh-CN" altLang="en-US" sz="2400"/>
              <a:t>此次口述会由于这些反复述说的单词而变慢。顾名思义，选择重传(SR)协议通过让发送方仅重传那些它怀疑在接收方出错(即丢失或受损)的分组而避免了不必要的重传。</a:t>
            </a:r>
            <a:endParaRPr lang="zh-CN" altLang="en-US" sz="240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3.4.4 选择重传</a:t>
            </a:r>
            <a:endParaRPr sz="4000">
              <a:sym typeface="+mn-ea"/>
            </a:endParaRPr>
          </a:p>
        </p:txBody>
      </p:sp>
      <p:sp>
        <p:nvSpPr>
          <p:cNvPr id="3" name="内容占位符 2"/>
          <p:cNvSpPr/>
          <p:nvPr>
            <p:ph idx="1"/>
          </p:nvPr>
        </p:nvSpPr>
        <p:spPr/>
        <p:txBody>
          <a:bodyPr/>
          <a:p>
            <a:r>
              <a:rPr lang="zh-CN" altLang="en-US" sz="2400"/>
              <a:t>这种个别的、按需的重传要求接收方逐个地确认正确接收的分组。</a:t>
            </a:r>
            <a:endParaRPr lang="zh-CN" altLang="en-US" sz="2400"/>
          </a:p>
          <a:p>
            <a:endParaRPr lang="zh-CN" altLang="en-US" sz="2400"/>
          </a:p>
          <a:p>
            <a:r>
              <a:rPr lang="zh-CN" altLang="en-US" sz="2400"/>
              <a:t>再次用窗口长度N来限制流水线中未完成、未被确认的分组数。然而， 与GBN不同的是， 发送方已经收到了对窗口中某些分组的ACK。</a:t>
            </a:r>
            <a:endParaRPr lang="zh-CN" altLang="en-US" sz="2400"/>
          </a:p>
          <a:p>
            <a:endParaRPr lang="zh-CN" altLang="en-US" sz="2400"/>
          </a:p>
          <a:p>
            <a:r>
              <a:rPr lang="zh-CN" altLang="en-US" sz="2400"/>
              <a:t>图3-23显示了SR发送方看到的序号空间。图3-24详细描述了SR发送方所采取的动作。</a:t>
            </a:r>
            <a:endParaRPr lang="zh-CN" altLang="en-US" sz="240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3.4.4 选择重传</a:t>
            </a:r>
            <a:endParaRPr sz="4000">
              <a:sym typeface="+mn-ea"/>
            </a:endParaRPr>
          </a:p>
        </p:txBody>
      </p:sp>
      <p:pic>
        <p:nvPicPr>
          <p:cNvPr id="4" name="内容占位符 3"/>
          <p:cNvPicPr>
            <a:picLocks noChangeAspect="1"/>
          </p:cNvPicPr>
          <p:nvPr>
            <p:ph idx="1"/>
          </p:nvPr>
        </p:nvPicPr>
        <p:blipFill>
          <a:blip r:embed="rId1"/>
          <a:stretch>
            <a:fillRect/>
          </a:stretch>
        </p:blipFill>
        <p:spPr>
          <a:xfrm>
            <a:off x="358775" y="1127125"/>
            <a:ext cx="8239760" cy="516001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3.4.4 选择重传</a:t>
            </a:r>
            <a:endParaRPr sz="4000">
              <a:sym typeface="+mn-ea"/>
            </a:endParaRPr>
          </a:p>
        </p:txBody>
      </p:sp>
      <p:pic>
        <p:nvPicPr>
          <p:cNvPr id="4" name="内容占位符 3"/>
          <p:cNvPicPr>
            <a:picLocks noChangeAspect="1"/>
          </p:cNvPicPr>
          <p:nvPr>
            <p:ph idx="1"/>
          </p:nvPr>
        </p:nvPicPr>
        <p:blipFill>
          <a:blip r:embed="rId1"/>
          <a:stretch>
            <a:fillRect/>
          </a:stretch>
        </p:blipFill>
        <p:spPr>
          <a:xfrm>
            <a:off x="241935" y="1938020"/>
            <a:ext cx="8683625" cy="2548255"/>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3.4.4 选择重传</a:t>
            </a:r>
            <a:endParaRPr sz="4000">
              <a:sym typeface="+mn-ea"/>
            </a:endParaRPr>
          </a:p>
        </p:txBody>
      </p:sp>
      <p:sp>
        <p:nvSpPr>
          <p:cNvPr id="3" name="内容占位符 2"/>
          <p:cNvSpPr/>
          <p:nvPr>
            <p:ph idx="1"/>
          </p:nvPr>
        </p:nvSpPr>
        <p:spPr/>
        <p:txBody>
          <a:bodyPr/>
          <a:p>
            <a:r>
              <a:rPr lang="zh-CN" altLang="en-US" sz="2400"/>
              <a:t>SR接收方将确认一个正确接收的分组而不管其是否按序。失序的分组将被缓存直到所有丢失分组(即序号更小的分组)皆被收到为止，这时才可以将一批分组按序交付给上层。</a:t>
            </a:r>
            <a:endParaRPr lang="zh-CN" altLang="en-US" sz="2400"/>
          </a:p>
          <a:p>
            <a:endParaRPr lang="zh-CN" altLang="en-US" sz="2400"/>
          </a:p>
          <a:p>
            <a:r>
              <a:rPr lang="zh-CN" altLang="en-US" sz="2400"/>
              <a:t>图3-25详细列出了SR接收方所采用的各种动作。图3-26给出了一个例子以说明出现丢包时SR的操作。值得注意的是，在图3-26中接收方初始时缓存了分组3、4、5，并在最终收到分组2时，才将它们一并交付给上层。</a:t>
            </a:r>
            <a:endParaRPr lang="zh-CN" altLang="en-US" sz="240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260350"/>
            <a:ext cx="8761730" cy="1143000"/>
          </a:xfrm>
        </p:spPr>
        <p:txBody>
          <a:bodyPr/>
          <a:p>
            <a:r>
              <a:rPr sz="4000">
                <a:sym typeface="+mn-ea"/>
              </a:rPr>
              <a:t>3.4.4 选择重传</a:t>
            </a:r>
            <a:endParaRPr sz="4000">
              <a:sym typeface="+mn-ea"/>
            </a:endParaRPr>
          </a:p>
        </p:txBody>
      </p:sp>
      <p:pic>
        <p:nvPicPr>
          <p:cNvPr id="4" name="内容占位符 3"/>
          <p:cNvPicPr>
            <a:picLocks noChangeAspect="1"/>
          </p:cNvPicPr>
          <p:nvPr>
            <p:ph idx="1"/>
          </p:nvPr>
        </p:nvPicPr>
        <p:blipFill>
          <a:blip r:embed="rId1"/>
          <a:stretch>
            <a:fillRect/>
          </a:stretch>
        </p:blipFill>
        <p:spPr>
          <a:xfrm>
            <a:off x="98425" y="1884045"/>
            <a:ext cx="8947150" cy="28981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lang="zh-CN" altLang="en-US" sz="4000"/>
              <a:t>1.3.1 分组交换</a:t>
            </a:r>
            <a:r>
              <a:rPr lang="en-US" altLang="zh-CN" sz="4000"/>
              <a:t>-</a:t>
            </a:r>
            <a:r>
              <a:rPr sz="4000">
                <a:sym typeface="+mn-ea"/>
              </a:rPr>
              <a:t>转发表和路由选择协议</a:t>
            </a:r>
            <a:endParaRPr sz="4000">
              <a:sym typeface="+mn-ea"/>
            </a:endParaRPr>
          </a:p>
        </p:txBody>
      </p:sp>
      <p:sp>
        <p:nvSpPr>
          <p:cNvPr id="3" name="内容占位符 2"/>
          <p:cNvSpPr/>
          <p:nvPr>
            <p:ph idx="1"/>
          </p:nvPr>
        </p:nvSpPr>
        <p:spPr>
          <a:xfrm>
            <a:off x="457200" y="1600200"/>
            <a:ext cx="8229600" cy="4855210"/>
          </a:xfrm>
        </p:spPr>
        <p:txBody>
          <a:bodyPr/>
          <a:p>
            <a:r>
              <a:rPr lang="zh-CN" altLang="en-US" sz="2400"/>
              <a:t>在因特网中，每个端系统具有一个称为</a:t>
            </a:r>
            <a:r>
              <a:rPr lang="zh-CN" altLang="en-US" sz="2400">
                <a:solidFill>
                  <a:srgbClr val="FF0000"/>
                </a:solidFill>
              </a:rPr>
              <a:t>IP地址</a:t>
            </a:r>
            <a:r>
              <a:rPr lang="zh-CN" altLang="en-US" sz="2400"/>
              <a:t>的地址。当源主机要向目的端系统发送一个分组时，源在该分组的首部包含了</a:t>
            </a:r>
            <a:r>
              <a:rPr lang="zh-CN" altLang="en-US" sz="2400">
                <a:solidFill>
                  <a:srgbClr val="FF0000"/>
                </a:solidFill>
              </a:rPr>
              <a:t>目的地的IP地址</a:t>
            </a:r>
            <a:r>
              <a:rPr lang="zh-CN" altLang="en-US" sz="2400"/>
              <a:t>。如同邮政地址那样，该地址具有一种等级结构。当一个分组到达网络中的路由器时，路由器检查该分组的目的地址的一部分，并向一台相邻路由器转发该分组。</a:t>
            </a:r>
            <a:endParaRPr lang="zh-CN" altLang="en-US" sz="2400"/>
          </a:p>
          <a:p>
            <a:endParaRPr lang="zh-CN" altLang="en-US" sz="2400"/>
          </a:p>
          <a:p>
            <a:r>
              <a:rPr lang="zh-CN" altLang="en-US" sz="2400"/>
              <a:t>更特别的是，每台路由器具有一个</a:t>
            </a:r>
            <a:r>
              <a:rPr lang="zh-CN" altLang="en-US" sz="2400">
                <a:solidFill>
                  <a:srgbClr val="FF0000"/>
                </a:solidFill>
              </a:rPr>
              <a:t>转发表(forwarding table)</a:t>
            </a:r>
            <a:r>
              <a:rPr lang="zh-CN" altLang="en-US" sz="2400"/>
              <a:t> ， 用于将目的地址(或目的地址的一部分) </a:t>
            </a:r>
            <a:r>
              <a:rPr lang="zh-CN" altLang="en-US" sz="2400">
                <a:solidFill>
                  <a:srgbClr val="FF0000"/>
                </a:solidFill>
              </a:rPr>
              <a:t>映射</a:t>
            </a:r>
            <a:r>
              <a:rPr lang="zh-CN" altLang="en-US" sz="2400"/>
              <a:t>成为输出链路。当某分组到达一台路由器时，路由器检查该地址，并用这个目的地址搜索其转发表，以发现适当的出链路。路由器则将分组导向该出链路。</a:t>
            </a:r>
            <a:endParaRPr lang="zh-CN" altLang="en-US" sz="240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511810"/>
          </a:xfrm>
        </p:spPr>
        <p:txBody>
          <a:bodyPr/>
          <a:p>
            <a:r>
              <a:rPr sz="4000">
                <a:sym typeface="+mn-ea"/>
              </a:rPr>
              <a:t>3.4.4 选择重传</a:t>
            </a:r>
            <a:endParaRPr sz="4000">
              <a:sym typeface="+mn-ea"/>
            </a:endParaRPr>
          </a:p>
        </p:txBody>
      </p:sp>
      <p:pic>
        <p:nvPicPr>
          <p:cNvPr id="5" name="内容占位符 4"/>
          <p:cNvPicPr>
            <a:picLocks noChangeAspect="1"/>
          </p:cNvPicPr>
          <p:nvPr>
            <p:ph idx="1"/>
          </p:nvPr>
        </p:nvPicPr>
        <p:blipFill>
          <a:blip r:embed="rId1"/>
          <a:stretch>
            <a:fillRect/>
          </a:stretch>
        </p:blipFill>
        <p:spPr>
          <a:xfrm>
            <a:off x="2337435" y="620395"/>
            <a:ext cx="6708775" cy="6244590"/>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3.4.4 选择重传</a:t>
            </a:r>
            <a:endParaRPr sz="4000">
              <a:sym typeface="+mn-ea"/>
            </a:endParaRPr>
          </a:p>
        </p:txBody>
      </p:sp>
      <p:sp>
        <p:nvSpPr>
          <p:cNvPr id="3" name="内容占位符 2"/>
          <p:cNvSpPr/>
          <p:nvPr>
            <p:ph idx="1"/>
          </p:nvPr>
        </p:nvSpPr>
        <p:spPr/>
        <p:txBody>
          <a:bodyPr/>
          <a:p>
            <a:r>
              <a:rPr lang="zh-CN" altLang="en-US" sz="2800"/>
              <a:t>注意到图3-25中的第二步很重要，接收方重新确认(而不是忽略)已收到过的那些序号小于当前窗口基序号的分组。你应该理解这种重新确认确实是需要的。</a:t>
            </a:r>
            <a:endParaRPr lang="zh-CN" altLang="en-US" sz="2800"/>
          </a:p>
          <a:p>
            <a:endParaRPr lang="zh-CN" altLang="en-US" sz="2800"/>
          </a:p>
          <a:p>
            <a:r>
              <a:rPr lang="zh-CN" altLang="en-US" sz="2800"/>
              <a:t>例如，给定在图3-23中所示的发送方和接收方的序号空间， 如果分组send_base的ACK没有从接收方传播回发送方， 则发送方最终将重传分组send_base， 即使显然(对我们而不是对发送方来说!)接收方已经收到了该分组。</a:t>
            </a:r>
            <a:endParaRPr lang="zh-CN" altLang="en-US" sz="280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3.4.4 选择重传</a:t>
            </a:r>
            <a:endParaRPr sz="4000">
              <a:sym typeface="+mn-ea"/>
            </a:endParaRPr>
          </a:p>
        </p:txBody>
      </p:sp>
      <p:sp>
        <p:nvSpPr>
          <p:cNvPr id="3" name="内容占位符 2"/>
          <p:cNvSpPr/>
          <p:nvPr>
            <p:ph idx="1"/>
          </p:nvPr>
        </p:nvSpPr>
        <p:spPr/>
        <p:txBody>
          <a:bodyPr/>
          <a:p>
            <a:r>
              <a:rPr lang="zh-CN" altLang="en-US" sz="2800"/>
              <a:t>如果接收方不确认该分组，则发送方窗口将永远不能向前滑动!这个例子说明了SR协议(和很多其他协议一样)的一个重要方面。</a:t>
            </a:r>
            <a:endParaRPr lang="zh-CN" altLang="en-US" sz="2800"/>
          </a:p>
          <a:p>
            <a:endParaRPr lang="zh-CN" altLang="en-US" sz="2800"/>
          </a:p>
          <a:p>
            <a:r>
              <a:rPr lang="zh-CN" altLang="en-US" sz="2800"/>
              <a:t>对于哪些分组已经被正确接收，哪些没有，发送方和接收方并不总是能看到相同的结果。对SR协议而言，这就意味着发送方和接收方的窗口并不总是一致。</a:t>
            </a:r>
            <a:endParaRPr lang="zh-CN" altLang="en-US" sz="280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3.4.4 选择重传</a:t>
            </a:r>
            <a:endParaRPr sz="4000">
              <a:sym typeface="+mn-ea"/>
            </a:endParaRPr>
          </a:p>
        </p:txBody>
      </p:sp>
      <p:sp>
        <p:nvSpPr>
          <p:cNvPr id="3" name="内容占位符 2"/>
          <p:cNvSpPr/>
          <p:nvPr>
            <p:ph idx="1"/>
          </p:nvPr>
        </p:nvSpPr>
        <p:spPr>
          <a:xfrm>
            <a:off x="457200" y="1172845"/>
            <a:ext cx="8229600" cy="4953635"/>
          </a:xfrm>
        </p:spPr>
        <p:txBody>
          <a:bodyPr/>
          <a:p>
            <a:r>
              <a:rPr lang="zh-CN" altLang="en-US" sz="2400"/>
              <a:t>当我们面对有限序号范围的现实时，发送方和接收方窗口间缺乏同步会产生严重的后果。</a:t>
            </a:r>
            <a:endParaRPr lang="zh-CN" altLang="en-US" sz="2400"/>
          </a:p>
          <a:p>
            <a:endParaRPr lang="zh-CN" altLang="en-US" sz="2400"/>
          </a:p>
          <a:p>
            <a:r>
              <a:rPr lang="zh-CN" altLang="en-US" sz="2400"/>
              <a:t>考虑下面例子中可能发生的情况，该例有包括4个分组序号0、1、2、3的有限序号范围且窗口长度为3。假定发送了分组0至2，并在接收方被正确接收且确认了。此时，接收方窗口落在第4、5、6个分组上，其序号分别为3、0、1。现在考虑两种情况。</a:t>
            </a:r>
            <a:endParaRPr lang="zh-CN" altLang="en-US" sz="2400"/>
          </a:p>
          <a:p>
            <a:endParaRPr lang="zh-CN" altLang="en-US" sz="2400"/>
          </a:p>
          <a:p>
            <a:r>
              <a:rPr lang="zh-CN" altLang="en-US" sz="2400"/>
              <a:t>在第一种情况下， 如图3-27a所示， 对前3个分组的ACK丢失， 因此发送方重传这些分组。因此，接收方下一步要接收序号为0的分组，即第一个发送分组的副本。</a:t>
            </a:r>
            <a:endParaRPr lang="zh-CN" altLang="en-US" sz="240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3.4.4 选择重传</a:t>
            </a:r>
            <a:endParaRPr sz="4000">
              <a:sym typeface="+mn-ea"/>
            </a:endParaRPr>
          </a:p>
        </p:txBody>
      </p:sp>
      <p:pic>
        <p:nvPicPr>
          <p:cNvPr id="4" name="内容占位符 3"/>
          <p:cNvPicPr>
            <a:picLocks noChangeAspect="1"/>
          </p:cNvPicPr>
          <p:nvPr>
            <p:ph idx="1"/>
          </p:nvPr>
        </p:nvPicPr>
        <p:blipFill>
          <a:blip r:embed="rId1"/>
          <a:stretch>
            <a:fillRect/>
          </a:stretch>
        </p:blipFill>
        <p:spPr>
          <a:xfrm>
            <a:off x="1115695" y="1196975"/>
            <a:ext cx="6648450" cy="4900930"/>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3.4.4 选择重传</a:t>
            </a:r>
            <a:endParaRPr sz="4000">
              <a:sym typeface="+mn-ea"/>
            </a:endParaRPr>
          </a:p>
        </p:txBody>
      </p:sp>
      <p:pic>
        <p:nvPicPr>
          <p:cNvPr id="5" name="内容占位符 4"/>
          <p:cNvPicPr>
            <a:picLocks noChangeAspect="1"/>
          </p:cNvPicPr>
          <p:nvPr>
            <p:ph idx="1"/>
          </p:nvPr>
        </p:nvPicPr>
        <p:blipFill>
          <a:blip r:embed="rId1"/>
          <a:stretch>
            <a:fillRect/>
          </a:stretch>
        </p:blipFill>
        <p:spPr>
          <a:xfrm>
            <a:off x="1188720" y="1139190"/>
            <a:ext cx="6743065" cy="5210175"/>
          </a:xfrm>
          <a:prstGeom prst="rect">
            <a:avLst/>
          </a:prstGeom>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3.4.4 选择重传</a:t>
            </a:r>
            <a:endParaRPr sz="4000">
              <a:sym typeface="+mn-ea"/>
            </a:endParaRPr>
          </a:p>
        </p:txBody>
      </p:sp>
      <p:sp>
        <p:nvSpPr>
          <p:cNvPr id="3" name="内容占位符 2"/>
          <p:cNvSpPr/>
          <p:nvPr>
            <p:ph idx="1"/>
          </p:nvPr>
        </p:nvSpPr>
        <p:spPr/>
        <p:txBody>
          <a:bodyPr/>
          <a:p>
            <a:r>
              <a:rPr lang="zh-CN" altLang="en-US" sz="2400"/>
              <a:t>在第二种情况下， 如图3-27b所示， 对前3个分组的ACK都被正确交付。因此发送方向前移动窗口并发送第4、5、6个分组，其序号分别为3、0、1。序号为3的分组丢失，但序号为0的分组到达(一个包含新数据的分组)。</a:t>
            </a:r>
            <a:endParaRPr lang="zh-CN" altLang="en-US" sz="2400"/>
          </a:p>
          <a:p>
            <a:endParaRPr lang="zh-CN" altLang="en-US" sz="2400"/>
          </a:p>
          <a:p>
            <a:r>
              <a:rPr lang="zh-CN" altLang="en-US" sz="2400"/>
              <a:t>现在考虑一下图3-27中接收方的观点，在发送方和接收方之间有一副假想的帘子，因为接收方不能“看见”发送方采取的动作。接收方所能观察到的是它从信道中收到的以及它向信道中发出报文序列。</a:t>
            </a:r>
            <a:endParaRPr lang="zh-CN" altLang="en-US" sz="240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3.4.4 选择重传</a:t>
            </a:r>
            <a:endParaRPr sz="4000">
              <a:sym typeface="+mn-ea"/>
            </a:endParaRPr>
          </a:p>
        </p:txBody>
      </p:sp>
      <p:sp>
        <p:nvSpPr>
          <p:cNvPr id="3" name="内容占位符 2"/>
          <p:cNvSpPr/>
          <p:nvPr>
            <p:ph idx="1"/>
          </p:nvPr>
        </p:nvSpPr>
        <p:spPr/>
        <p:txBody>
          <a:bodyPr/>
          <a:p>
            <a:r>
              <a:rPr lang="zh-CN" altLang="en-US" sz="2400"/>
              <a:t>就其所关注的而言，图3-27中的两种情况是等同的。没有办法区分是第一个分组的重传还是第5个分组的初次传输。</a:t>
            </a:r>
            <a:endParaRPr lang="zh-CN" altLang="en-US" sz="2400"/>
          </a:p>
          <a:p>
            <a:endParaRPr lang="zh-CN" altLang="en-US" sz="2400"/>
          </a:p>
          <a:p>
            <a:r>
              <a:rPr lang="zh-CN" altLang="en-US" sz="2400"/>
              <a:t>显然，窗口长度比序号空间小1时协议无法工作。但窗口必须多小呢?本章后面的一道习题请你说明为何对于SR协议而言，窗口长度比须小于或等于序号空间大小的一半。</a:t>
            </a:r>
            <a:endParaRPr lang="zh-CN" altLang="en-US" sz="240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3.4.4 选择重传</a:t>
            </a:r>
            <a:endParaRPr sz="4000">
              <a:sym typeface="+mn-ea"/>
            </a:endParaRPr>
          </a:p>
        </p:txBody>
      </p:sp>
      <p:pic>
        <p:nvPicPr>
          <p:cNvPr id="6" name="内容占位符 5"/>
          <p:cNvPicPr>
            <a:picLocks noChangeAspect="1"/>
          </p:cNvPicPr>
          <p:nvPr>
            <p:ph idx="1"/>
          </p:nvPr>
        </p:nvPicPr>
        <p:blipFill>
          <a:blip r:embed="rId1"/>
          <a:stretch>
            <a:fillRect/>
          </a:stretch>
        </p:blipFill>
        <p:spPr>
          <a:xfrm>
            <a:off x="323215" y="1485900"/>
            <a:ext cx="8546465" cy="4068445"/>
          </a:xfrm>
          <a:prstGeom prst="rect">
            <a:avLst/>
          </a:prstGeom>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 面向连接的运输：TCP</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既然我们已经学习了可靠数据传输原理的基本原理，现在我们可以转而学习TCP了。</a:t>
            </a:r>
            <a:endParaRPr lang="zh-CN" altLang="en-US" sz="2400"/>
          </a:p>
          <a:p>
            <a:endParaRPr lang="zh-CN" altLang="en-US" sz="2400"/>
          </a:p>
          <a:p>
            <a:r>
              <a:rPr lang="zh-CN" altLang="en-US" sz="2400"/>
              <a:t>TCP是因特网运输层的</a:t>
            </a:r>
            <a:r>
              <a:rPr lang="zh-CN" altLang="en-US" sz="2400">
                <a:solidFill>
                  <a:srgbClr val="FF0000"/>
                </a:solidFill>
              </a:rPr>
              <a:t>面向连接</a:t>
            </a:r>
            <a:r>
              <a:rPr lang="zh-CN" altLang="en-US" sz="2400"/>
              <a:t>的</a:t>
            </a:r>
            <a:r>
              <a:rPr lang="zh-CN" altLang="en-US" sz="2400">
                <a:solidFill>
                  <a:srgbClr val="FF0000"/>
                </a:solidFill>
              </a:rPr>
              <a:t>可靠</a:t>
            </a:r>
            <a:r>
              <a:rPr lang="zh-CN" altLang="en-US" sz="2400"/>
              <a:t>运输协议。</a:t>
            </a:r>
            <a:endParaRPr lang="zh-CN" altLang="en-US"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lang="zh-CN" altLang="en-US" sz="4000"/>
              <a:t>1.3.1 分组交换</a:t>
            </a:r>
            <a:r>
              <a:rPr lang="en-US" altLang="zh-CN" sz="4000"/>
              <a:t>-</a:t>
            </a:r>
            <a:r>
              <a:rPr sz="4000">
                <a:sym typeface="+mn-ea"/>
              </a:rPr>
              <a:t>转发表和路由选择协议</a:t>
            </a:r>
            <a:endParaRPr sz="4000">
              <a:sym typeface="+mn-ea"/>
            </a:endParaRPr>
          </a:p>
        </p:txBody>
      </p:sp>
      <p:sp>
        <p:nvSpPr>
          <p:cNvPr id="3" name="内容占位符 2"/>
          <p:cNvSpPr/>
          <p:nvPr>
            <p:ph idx="1"/>
          </p:nvPr>
        </p:nvSpPr>
        <p:spPr>
          <a:xfrm>
            <a:off x="457200" y="1600200"/>
            <a:ext cx="8229600" cy="4855210"/>
          </a:xfrm>
        </p:spPr>
        <p:txBody>
          <a:bodyPr/>
          <a:p>
            <a:r>
              <a:rPr lang="zh-CN" altLang="en-US" sz="2400"/>
              <a:t>我们刚刚学习了路由器使用分组的目的地址来索引转发表并决定适当的出链路。但是这个叙述还要求回答另一个问题：转发表是如何进行设置的?是通过人工对每台路由器逐台进行配置，还是因特网使用更为自动的过程进行设置呢?</a:t>
            </a:r>
            <a:endParaRPr lang="zh-CN" altLang="en-US" sz="2400"/>
          </a:p>
          <a:p>
            <a:endParaRPr lang="zh-CN" altLang="en-US" sz="2400"/>
          </a:p>
          <a:p>
            <a:r>
              <a:rPr lang="zh-CN" altLang="en-US" sz="2400"/>
              <a:t>因特网具有一些特殊的</a:t>
            </a:r>
            <a:r>
              <a:rPr lang="zh-CN" altLang="en-US" sz="2400">
                <a:solidFill>
                  <a:srgbClr val="FF0000"/>
                </a:solidFill>
              </a:rPr>
              <a:t>路由选择协议(routing protocol) </a:t>
            </a:r>
            <a:r>
              <a:rPr lang="zh-CN" altLang="en-US" sz="2400"/>
              <a:t>， 用于</a:t>
            </a:r>
            <a:r>
              <a:rPr lang="zh-CN" altLang="en-US" sz="2400">
                <a:solidFill>
                  <a:srgbClr val="FF0000"/>
                </a:solidFill>
              </a:rPr>
              <a:t>自动地</a:t>
            </a:r>
            <a:r>
              <a:rPr lang="zh-CN" altLang="en-US" sz="2400"/>
              <a:t>设置这些转发表。</a:t>
            </a:r>
            <a:endParaRPr lang="zh-CN" altLang="en-US" sz="2400"/>
          </a:p>
          <a:p>
            <a:endParaRPr lang="zh-CN" altLang="en-US" sz="2400"/>
          </a:p>
          <a:p>
            <a:r>
              <a:rPr lang="zh-CN" altLang="en-US" sz="2400"/>
              <a:t>例如， 一个路由选择协议可以决定从每台路由器到每个目的地的</a:t>
            </a:r>
            <a:r>
              <a:rPr lang="zh-CN" altLang="en-US" sz="2400">
                <a:solidFill>
                  <a:srgbClr val="FF0000"/>
                </a:solidFill>
              </a:rPr>
              <a:t>最短路径</a:t>
            </a:r>
            <a:r>
              <a:rPr lang="zh-CN" altLang="en-US" sz="2400"/>
              <a:t>，并使用这些最短路径结果来配置路由器中的转发表。</a:t>
            </a:r>
            <a:endParaRPr lang="zh-CN" altLang="en-US" sz="240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3.5.1 TCP连接</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TCP被称为是</a:t>
            </a:r>
            <a:r>
              <a:rPr lang="zh-CN" altLang="en-US" sz="2400">
                <a:solidFill>
                  <a:srgbClr val="FF0000"/>
                </a:solidFill>
              </a:rPr>
              <a:t>面向连接的</a:t>
            </a:r>
            <a:r>
              <a:rPr lang="zh-CN" altLang="en-US" sz="2400"/>
              <a:t>(connection-oriented) ， 这是因为在一个应用进程可以开始向另一个应用进程发送数据之前，这两个进程必须先相互</a:t>
            </a:r>
            <a:r>
              <a:rPr lang="zh-CN" altLang="en-US" sz="2400">
                <a:solidFill>
                  <a:srgbClr val="FF0000"/>
                </a:solidFill>
              </a:rPr>
              <a:t>“握手”</a:t>
            </a:r>
            <a:r>
              <a:rPr lang="zh-CN" altLang="en-US" sz="2400"/>
              <a:t>，即它们必须相互发送某些</a:t>
            </a:r>
            <a:r>
              <a:rPr lang="zh-CN" altLang="en-US" sz="2400">
                <a:solidFill>
                  <a:srgbClr val="FF0000"/>
                </a:solidFill>
              </a:rPr>
              <a:t>预备报文段</a:t>
            </a:r>
            <a:r>
              <a:rPr lang="zh-CN" altLang="en-US" sz="2400"/>
              <a:t>， 以建立确保数据传输的参数。</a:t>
            </a:r>
            <a:endParaRPr lang="zh-CN" altLang="en-US" sz="2400"/>
          </a:p>
          <a:p>
            <a:endParaRPr lang="zh-CN" altLang="en-US" sz="2400"/>
          </a:p>
          <a:p>
            <a:r>
              <a:rPr lang="zh-CN" altLang="en-US" sz="2400"/>
              <a:t>作为TCP连接建立的一部分， 连接的双方都将初始化与TCP连接相关的许多</a:t>
            </a:r>
            <a:r>
              <a:rPr lang="zh-CN" altLang="en-US" sz="2400">
                <a:solidFill>
                  <a:srgbClr val="FF0000"/>
                </a:solidFill>
              </a:rPr>
              <a:t>TCP状态变量</a:t>
            </a:r>
            <a:r>
              <a:rPr lang="zh-CN" altLang="en-US" sz="2400"/>
              <a:t>。</a:t>
            </a:r>
            <a:endParaRPr lang="zh-CN" altLang="en-US" sz="240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3.5.1 TCP连接</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TCP连接提供的是</a:t>
            </a:r>
            <a:r>
              <a:rPr lang="zh-CN" altLang="en-US" sz="2400">
                <a:solidFill>
                  <a:srgbClr val="FF0000"/>
                </a:solidFill>
              </a:rPr>
              <a:t>全双工服务</a:t>
            </a:r>
            <a:r>
              <a:rPr lang="zh-CN" altLang="en-US" sz="2400"/>
              <a:t>(full-duplex service) ：如果一台主机上的进程A与另一台主机上的进程B存在一条TCP连接， 那么应用层数据就可在从进程B流向进程A的同时， 也从进程A流向进程B。</a:t>
            </a:r>
            <a:endParaRPr lang="zh-CN" altLang="en-US" sz="2400"/>
          </a:p>
          <a:p>
            <a:endParaRPr lang="zh-CN" altLang="en-US" sz="2400"/>
          </a:p>
          <a:p>
            <a:r>
              <a:rPr lang="zh-CN" altLang="en-US" sz="2400"/>
              <a:t>TCP连接也总是</a:t>
            </a:r>
            <a:r>
              <a:rPr lang="zh-CN" altLang="en-US" sz="2400">
                <a:solidFill>
                  <a:srgbClr val="FF0000"/>
                </a:solidFill>
              </a:rPr>
              <a:t>点对点</a:t>
            </a:r>
            <a:r>
              <a:rPr lang="zh-CN" altLang="en-US" sz="2400"/>
              <a:t>(point-to-point) 的， 即在单个发送方与单个接收方之间的连接。所谓“多播”，即在一次发送操作中，从一个发送方将数据传送给多个接收方， 对TCP来说这是不可能的。对于TCP而言， 两台主机是一对，而3台主机则太多!</a:t>
            </a:r>
            <a:endParaRPr lang="zh-CN" altLang="en-US" sz="240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3.5.1 TCP连接</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现在知道下列事实就可以了：客户首先发送一个特殊的TCP报文段， 服务器用另一个特殊的TCP报文段来响应， 最后， 客户再用第三个特殊报文段作为响应。前两个报文段不承载“有效载荷”，也就是不包含应用层数据；而第三个报文段可以承载有效载荷。</a:t>
            </a:r>
            <a:endParaRPr lang="zh-CN" altLang="en-US" sz="2400"/>
          </a:p>
          <a:p>
            <a:endParaRPr lang="zh-CN" altLang="en-US" sz="2400"/>
          </a:p>
          <a:p>
            <a:r>
              <a:rPr lang="zh-CN" altLang="en-US" sz="2400"/>
              <a:t>由于在这两台主机之间发送了3个报文段，所以这种连接建立过程常被称为</a:t>
            </a:r>
            <a:r>
              <a:rPr lang="zh-CN" altLang="en-US" sz="2400">
                <a:solidFill>
                  <a:srgbClr val="FF0000"/>
                </a:solidFill>
              </a:rPr>
              <a:t>三次握手</a:t>
            </a:r>
            <a:r>
              <a:rPr lang="zh-CN" altLang="en-US" sz="2400"/>
              <a:t>(three-way handshake) 。</a:t>
            </a:r>
            <a:endParaRPr lang="zh-CN" altLang="en-US" sz="240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3.5.1 TCP连接</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一旦建立起一条TCP连接， 两个应用进程之间就可以相互发送数据了。</a:t>
            </a:r>
            <a:endParaRPr lang="zh-CN" altLang="en-US" sz="2400"/>
          </a:p>
          <a:p>
            <a:endParaRPr lang="zh-CN" altLang="en-US" sz="2400"/>
          </a:p>
          <a:p>
            <a:r>
              <a:rPr lang="zh-CN" altLang="en-US" sz="2400"/>
              <a:t>我们考虑一下从客户进程向服务器进程发送数据的情况。如2.7节中所述，客户进程通过套接字(该进程之门) 传递数据流。数据一旦通过该门， 它就由客户中运行的TCP控制了。</a:t>
            </a:r>
            <a:endParaRPr lang="zh-CN" altLang="en-US" sz="240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3.5.1 TCP连接</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如图3-28所示， TCP将这些数据引导到该连接的发送缓存(send buffer) 里， 发送缓存是在三次握手初期设置的缓存之一。</a:t>
            </a:r>
            <a:endParaRPr lang="zh-CN" altLang="en-US" sz="2400"/>
          </a:p>
          <a:p>
            <a:endParaRPr lang="zh-CN" altLang="en-US" sz="2400"/>
          </a:p>
          <a:p>
            <a:r>
              <a:rPr lang="zh-CN" altLang="en-US" sz="2400"/>
              <a:t>接下来TCP就会不时从发送缓存里取出一块数据。有趣的是， 在TCP规范中却没提及TCP应何时实际发送缓存里的数据， 只是描述为“TCP应该在它方便的时候以报文段的形式发送数据”。</a:t>
            </a:r>
            <a:endParaRPr lang="zh-CN" altLang="en-US" sz="240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3.5.1 TCP连接</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TCP可从缓存中取出并放入报文段中的数据数量受限于</a:t>
            </a:r>
            <a:r>
              <a:rPr lang="zh-CN" altLang="en-US" sz="2400">
                <a:solidFill>
                  <a:srgbClr val="FF0000"/>
                </a:solidFill>
              </a:rPr>
              <a:t>最大报文段长度</a:t>
            </a:r>
            <a:r>
              <a:rPr lang="zh-CN" altLang="en-US" sz="2400"/>
              <a:t>(Maximum Segment Size，</a:t>
            </a:r>
            <a:r>
              <a:rPr lang="zh-CN" altLang="en-US" sz="2400">
                <a:solidFill>
                  <a:srgbClr val="FF0000"/>
                </a:solidFill>
              </a:rPr>
              <a:t> MSS</a:t>
            </a:r>
            <a:r>
              <a:rPr lang="zh-CN" altLang="en-US" sz="2400"/>
              <a:t>) 。MSS通常根据最初确定的由本地发送主机发送的最大</a:t>
            </a:r>
            <a:r>
              <a:rPr lang="zh-CN" altLang="en-US" sz="2400">
                <a:solidFill>
                  <a:srgbClr val="FF0000"/>
                </a:solidFill>
              </a:rPr>
              <a:t>链路层帧</a:t>
            </a:r>
            <a:r>
              <a:rPr lang="zh-CN" altLang="en-US" sz="2400"/>
              <a:t>长度(即所谓的</a:t>
            </a:r>
            <a:r>
              <a:rPr lang="zh-CN" altLang="en-US" sz="2400">
                <a:solidFill>
                  <a:srgbClr val="FF0000"/>
                </a:solidFill>
              </a:rPr>
              <a:t>最大传输单元</a:t>
            </a:r>
            <a:r>
              <a:rPr lang="zh-CN" altLang="en-US" sz="2400"/>
              <a:t>(Maximum TransmissionUnit， </a:t>
            </a:r>
            <a:r>
              <a:rPr lang="zh-CN" altLang="en-US" sz="2400">
                <a:solidFill>
                  <a:srgbClr val="FF0000"/>
                </a:solidFill>
              </a:rPr>
              <a:t>MTU</a:t>
            </a:r>
            <a:r>
              <a:rPr lang="zh-CN" altLang="en-US" sz="2400"/>
              <a:t>) ) 来设置。</a:t>
            </a:r>
            <a:endParaRPr lang="zh-CN" altLang="en-US" sz="2400"/>
          </a:p>
          <a:p>
            <a:endParaRPr lang="zh-CN" altLang="en-US" sz="2400"/>
          </a:p>
          <a:p>
            <a:r>
              <a:rPr lang="zh-CN" altLang="en-US" sz="2400"/>
              <a:t>设置该MSS要保证一个TCP报文段(当封装在一个IP数据报中)加上TCP/IP首部长度(通常40字节) 将适合单个链路层帧。以太网和PPP链路层协议都具有1500字节的MTU， 因此MSS的典型值为1460字节。</a:t>
            </a:r>
            <a:endParaRPr lang="zh-CN" altLang="en-US" sz="240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3.5.1 TCP连接</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注意到MSS是指在报文段里应用层数据的最大长度， 而不是指包括TCP首部的TCP报文段的最大长度。</a:t>
            </a:r>
            <a:endParaRPr lang="zh-CN" altLang="en-US" sz="240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3.5.1 TCP连接</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TCP为每块客户数据配上一个TCP首部， 从而形成多个</a:t>
            </a:r>
            <a:r>
              <a:rPr lang="zh-CN" altLang="en-US" sz="2400">
                <a:solidFill>
                  <a:srgbClr val="FF0000"/>
                </a:solidFill>
              </a:rPr>
              <a:t>TCP报文段</a:t>
            </a:r>
            <a:r>
              <a:rPr lang="zh-CN" altLang="en-US" sz="2400"/>
              <a:t>(TCP segment) 。这些报文段被下传给网络层，网络层将其分别封装在网络层IP数据报中。然后这些IP数据报被发送到网络中。</a:t>
            </a:r>
            <a:endParaRPr lang="zh-CN" altLang="en-US" sz="2400"/>
          </a:p>
          <a:p>
            <a:endParaRPr lang="zh-CN" altLang="en-US" sz="2400"/>
          </a:p>
          <a:p>
            <a:r>
              <a:rPr lang="zh-CN" altLang="en-US" sz="2400"/>
              <a:t>当TCP在另一端接收到一个报文段后， 该报文段的数据就被放入该TCP连接的接收缓存中， 如图3-28中所示。应用程序从此缓存中读取数据流。TCP连接的每一端都有各自的发送缓存和接收缓存。</a:t>
            </a:r>
            <a:endParaRPr lang="zh-CN" altLang="en-US" sz="240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3.5.1 TCP连接</a:t>
            </a:r>
            <a:endParaRPr sz="40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custDataLst>
              <p:tags r:id="rId1"/>
            </p:custDataLst>
          </p:nvPr>
        </p:nvPicPr>
        <p:blipFill>
          <a:blip r:embed="rId2"/>
          <a:stretch>
            <a:fillRect/>
          </a:stretch>
        </p:blipFill>
        <p:spPr>
          <a:xfrm>
            <a:off x="1143000" y="1871345"/>
            <a:ext cx="6858000" cy="3114675"/>
          </a:xfrm>
          <a:prstGeom prst="rect">
            <a:avLst/>
          </a:prstGeom>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3.5.1 TCP连接</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从以上讨论中我们可以看出， TCP连接的组成包括：一台主机上的缓存、变量和与进程连接的套接字，以及另一台主机上的另一组缓存、变量和与进程连接的套接字。</a:t>
            </a:r>
            <a:endParaRPr lang="zh-CN" altLang="en-US" sz="2400"/>
          </a:p>
          <a:p>
            <a:endParaRPr lang="zh-CN" altLang="en-US" sz="2400"/>
          </a:p>
          <a:p>
            <a:r>
              <a:rPr lang="zh-CN" altLang="en-US" sz="2400"/>
              <a:t>如前面讲过的那样，在这两台主机之间的网络元素(路由器、交换机和中继器)中，没有为该连接分配任何缓存和变量。</a:t>
            </a:r>
            <a:endParaRPr lang="zh-CN" altLang="en-US"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1.3.2 电路交换</a:t>
            </a:r>
            <a:endParaRPr sz="4000"/>
          </a:p>
        </p:txBody>
      </p:sp>
      <p:sp>
        <p:nvSpPr>
          <p:cNvPr id="3" name="内容占位符 2"/>
          <p:cNvSpPr/>
          <p:nvPr>
            <p:ph idx="1"/>
          </p:nvPr>
        </p:nvSpPr>
        <p:spPr>
          <a:xfrm>
            <a:off x="457200" y="1600200"/>
            <a:ext cx="8229600" cy="4855210"/>
          </a:xfrm>
        </p:spPr>
        <p:txBody>
          <a:bodyPr/>
          <a:p>
            <a:r>
              <a:rPr lang="zh-CN" altLang="en-US" sz="2400"/>
              <a:t>网络链路和交换机移动数据有两种基本方法：</a:t>
            </a:r>
            <a:r>
              <a:rPr lang="zh-CN" altLang="en-US" sz="2400">
                <a:solidFill>
                  <a:srgbClr val="FF0000"/>
                </a:solidFill>
              </a:rPr>
              <a:t>电路交换</a:t>
            </a:r>
            <a:r>
              <a:rPr lang="zh-CN" altLang="en-US" sz="2400"/>
              <a:t>(circuit switching)和</a:t>
            </a:r>
            <a:r>
              <a:rPr lang="zh-CN" altLang="en-US" sz="2400">
                <a:solidFill>
                  <a:srgbClr val="FF0000"/>
                </a:solidFill>
              </a:rPr>
              <a:t>分组交换</a:t>
            </a:r>
            <a:r>
              <a:rPr lang="zh-CN" altLang="en-US" sz="2400"/>
              <a:t>(packet switching) 。</a:t>
            </a:r>
            <a:endParaRPr lang="zh-CN" altLang="en-US" sz="2400"/>
          </a:p>
          <a:p>
            <a:endParaRPr lang="zh-CN" altLang="en-US" sz="2400"/>
          </a:p>
          <a:p>
            <a:r>
              <a:rPr lang="zh-CN" altLang="en-US" sz="2400"/>
              <a:t>在电路交换网络中，在端系统间通信会话期间，</a:t>
            </a:r>
            <a:r>
              <a:rPr lang="zh-CN" altLang="en-US" sz="2400">
                <a:solidFill>
                  <a:srgbClr val="FF0000"/>
                </a:solidFill>
              </a:rPr>
              <a:t>预留</a:t>
            </a:r>
            <a:r>
              <a:rPr lang="zh-CN" altLang="en-US" sz="2400"/>
              <a:t>了端系统间通信沿路径所需要的资源(缓存，链路传输速率)。在分组交换网络中，这些资源则不是预留的；会话的报文按需使用这些资源，其后果可能是不得不等待(即排队)接入通信线路。</a:t>
            </a:r>
            <a:endParaRPr lang="zh-CN" altLang="en-US" sz="240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3.5.2 TCP报文段结构</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简要地了解了TCP连接后， 我们研究一下</a:t>
            </a:r>
            <a:r>
              <a:rPr lang="zh-CN" altLang="en-US" sz="2400">
                <a:solidFill>
                  <a:srgbClr val="FF0000"/>
                </a:solidFill>
              </a:rPr>
              <a:t>TCP报文段结构</a:t>
            </a:r>
            <a:r>
              <a:rPr lang="zh-CN" altLang="en-US" sz="2400"/>
              <a:t>。TCP报文段由首部字段和一个数据字段组成。数据字段包含一块应用数据。如前所述， MSS限制了报文段数据字段的最大长度。当TCP发送一个大文件， 例如某Web页面上的一个图像时， TCP通常是将该文件划分成长度为MSS的若干块(最后一块除外， 它通常小于MSS) 。然而， 交互式应用通常传送长度小于MSS的数据块。例如， 对于像Telnet这样的远程登录应用，其TCP报文段的数据字段经常只有一个字节。由于TCP的首部一般是20字节(比UDP首部多12字节) ， 所以Telnet发送的报文段也许只有21字节长。</a:t>
            </a:r>
            <a:endParaRPr lang="zh-CN" altLang="en-US" sz="240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3.5.2 TCP报文段结构</a:t>
            </a:r>
            <a:endParaRPr sz="40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2095500" y="914400"/>
            <a:ext cx="4953000" cy="5029200"/>
          </a:xfrm>
          <a:prstGeom prst="rect">
            <a:avLst/>
          </a:prstGeom>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3.5.2 TCP报文段结构</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图3-29显示了TCP报文段的结构。与UDP一样， 首部包括源端口号和目的端口号，它被用于多路复用/分解来自或送到上层应用的数据。另外， 同UDP一样， TCP首部也包括检验和字段(checksum field) 。</a:t>
            </a:r>
            <a:endParaRPr lang="zh-CN" altLang="en-US" sz="240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3.5.2 TCP报文段结构</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TCP报文段首部还包含下列字段：</a:t>
            </a:r>
            <a:endParaRPr lang="zh-CN" altLang="en-US" sz="2400"/>
          </a:p>
          <a:p>
            <a:pPr lvl="1"/>
            <a:r>
              <a:rPr lang="zh-CN" altLang="en-US" sz="2100"/>
              <a:t>32比特的</a:t>
            </a:r>
            <a:r>
              <a:rPr lang="zh-CN" altLang="en-US" sz="2100">
                <a:solidFill>
                  <a:srgbClr val="FF0000"/>
                </a:solidFill>
              </a:rPr>
              <a:t>序号</a:t>
            </a:r>
            <a:r>
              <a:rPr lang="zh-CN" altLang="en-US" sz="2100"/>
              <a:t>字段(sequencenumber field)和32比特的</a:t>
            </a:r>
            <a:r>
              <a:rPr lang="zh-CN" altLang="en-US" sz="2100">
                <a:solidFill>
                  <a:srgbClr val="FF0000"/>
                </a:solidFill>
              </a:rPr>
              <a:t>确认号</a:t>
            </a:r>
            <a:r>
              <a:rPr lang="zh-CN" altLang="en-US" sz="2100"/>
              <a:t>字段(acknowledg ment number field) 。这些字段被TCP发送方和接收方用来实现可靠数据传输服务，讨论见后。</a:t>
            </a:r>
            <a:endParaRPr lang="zh-CN" altLang="en-US" sz="2100"/>
          </a:p>
          <a:p>
            <a:pPr lvl="1"/>
            <a:endParaRPr lang="zh-CN" altLang="en-US" sz="2100"/>
          </a:p>
          <a:p>
            <a:pPr lvl="1"/>
            <a:r>
              <a:rPr lang="zh-CN" altLang="en-US" sz="2100"/>
              <a:t>16比特的</a:t>
            </a:r>
            <a:r>
              <a:rPr lang="zh-CN" altLang="en-US" sz="2100">
                <a:solidFill>
                  <a:srgbClr val="FF0000"/>
                </a:solidFill>
              </a:rPr>
              <a:t>接收窗口</a:t>
            </a:r>
            <a:r>
              <a:rPr lang="zh-CN" altLang="en-US" sz="2100"/>
              <a:t>字段(receive window field) ， 该字段用于</a:t>
            </a:r>
            <a:r>
              <a:rPr lang="zh-CN" altLang="en-US" sz="2100">
                <a:solidFill>
                  <a:srgbClr val="FF0000"/>
                </a:solidFill>
              </a:rPr>
              <a:t>流量控制</a:t>
            </a:r>
            <a:r>
              <a:rPr lang="zh-CN" altLang="en-US" sz="2100"/>
              <a:t>。我们很快就会看到，该字段用于指示接收方愿意接受的字节数量。</a:t>
            </a:r>
            <a:endParaRPr lang="zh-CN" altLang="en-US" sz="210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3.5.2 TCP报文段结构</a:t>
            </a:r>
            <a:endParaRPr sz="4000">
              <a:sym typeface="+mn-ea"/>
            </a:endParaRPr>
          </a:p>
        </p:txBody>
      </p:sp>
      <p:sp>
        <p:nvSpPr>
          <p:cNvPr id="3" name="内容占位符 2"/>
          <p:cNvSpPr/>
          <p:nvPr>
            <p:ph idx="1"/>
          </p:nvPr>
        </p:nvSpPr>
        <p:spPr>
          <a:xfrm>
            <a:off x="457200" y="1176020"/>
            <a:ext cx="8229600" cy="4950460"/>
          </a:xfrm>
        </p:spPr>
        <p:txBody>
          <a:bodyPr/>
          <a:p>
            <a:pPr lvl="1"/>
            <a:r>
              <a:rPr lang="zh-CN" altLang="en-US" sz="2100"/>
              <a:t>4比特的</a:t>
            </a:r>
            <a:r>
              <a:rPr lang="zh-CN" altLang="en-US" sz="2100">
                <a:solidFill>
                  <a:srgbClr val="FF0000"/>
                </a:solidFill>
              </a:rPr>
              <a:t>首部长度</a:t>
            </a:r>
            <a:r>
              <a:rPr lang="zh-CN" altLang="en-US" sz="2100"/>
              <a:t>字段(header length field) ， 该字段指示了以32比特的字为单位的TCP首部长度。由于TCP选项字段的原因， TCP首部的长度是可变的。(通常，选项字段为空， 所以TCP首部的典型长度就是20字节。)</a:t>
            </a:r>
            <a:endParaRPr lang="zh-CN" altLang="en-US" sz="2100"/>
          </a:p>
          <a:p>
            <a:pPr lvl="1"/>
            <a:endParaRPr lang="zh-CN" altLang="en-US" sz="2100"/>
          </a:p>
          <a:p>
            <a:pPr lvl="1"/>
            <a:r>
              <a:rPr lang="zh-CN" altLang="en-US" sz="2100"/>
              <a:t>可选与变长的</a:t>
            </a:r>
            <a:r>
              <a:rPr lang="zh-CN" altLang="en-US" sz="2100">
                <a:solidFill>
                  <a:srgbClr val="FF0000"/>
                </a:solidFill>
              </a:rPr>
              <a:t>选项</a:t>
            </a:r>
            <a:r>
              <a:rPr lang="zh-CN" altLang="en-US" sz="2100"/>
              <a:t>字段(options field) ， 该字段用于发送方与接收方协商最大报文段长度(MSS) 时， 或在高速网络环境下用作窗口调节因子时使用。首部字段中还定义了一个时间戳选项。</a:t>
            </a:r>
            <a:endParaRPr lang="zh-CN" altLang="en-US" sz="210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3.5.2 TCP报文段结构</a:t>
            </a:r>
            <a:endParaRPr sz="4000">
              <a:sym typeface="+mn-ea"/>
            </a:endParaRPr>
          </a:p>
        </p:txBody>
      </p:sp>
      <p:sp>
        <p:nvSpPr>
          <p:cNvPr id="3" name="内容占位符 2"/>
          <p:cNvSpPr/>
          <p:nvPr>
            <p:ph idx="1"/>
          </p:nvPr>
        </p:nvSpPr>
        <p:spPr>
          <a:xfrm>
            <a:off x="457200" y="1176020"/>
            <a:ext cx="8229600" cy="4950460"/>
          </a:xfrm>
        </p:spPr>
        <p:txBody>
          <a:bodyPr/>
          <a:p>
            <a:pPr lvl="1"/>
            <a:r>
              <a:rPr lang="zh-CN" altLang="en-US" sz="2100"/>
              <a:t>6比特的</a:t>
            </a:r>
            <a:r>
              <a:rPr lang="zh-CN" altLang="en-US" sz="2100">
                <a:solidFill>
                  <a:srgbClr val="FF0000"/>
                </a:solidFill>
              </a:rPr>
              <a:t>标志</a:t>
            </a:r>
            <a:r>
              <a:rPr lang="zh-CN" altLang="en-US" sz="2100"/>
              <a:t>字段(flag field) 。ACK比特用于指示确认字段中的值是有效的， 即该报文段包括一个对已被成功接收报文段的确认。RST、SYN和FIN比特用于连接建立和拆除， 我们将在本节后面讨论该问题。当PSH比特被设置的时候， 就指示接收方应立即将数据交给上层。最后， URG比特用来指示报文段里存在着被发送端的上层实体置为“紧急”的数据。紧急数据的最后一个字节由16比特的紧急数据指针字段指出。当紧急数据存在并给出指向紧急数据尾的指针的时候， TCP必须通知接收端的上层实体。(在实践中， PSH、URG和紧急数据指针并没有使用。为了完整性起见，我们才提到这些字段。)</a:t>
            </a:r>
            <a:endParaRPr lang="zh-CN" altLang="en-US" sz="210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1.序号和确认号</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TCP报文段首部中两个最重要的字段是</a:t>
            </a:r>
            <a:r>
              <a:rPr lang="zh-CN" altLang="en-US" sz="2400">
                <a:solidFill>
                  <a:srgbClr val="FF0000"/>
                </a:solidFill>
              </a:rPr>
              <a:t>序号</a:t>
            </a:r>
            <a:r>
              <a:rPr lang="zh-CN" altLang="en-US" sz="2400"/>
              <a:t>字段和</a:t>
            </a:r>
            <a:r>
              <a:rPr lang="zh-CN" altLang="en-US" sz="2400">
                <a:solidFill>
                  <a:srgbClr val="FF0000"/>
                </a:solidFill>
              </a:rPr>
              <a:t>确认号</a:t>
            </a:r>
            <a:r>
              <a:rPr lang="zh-CN" altLang="en-US" sz="2400"/>
              <a:t>字段。这两个字段是TCP可靠传输服务的关键部分。但是在讨论这两个字段是如何用于提供可靠数据传输之前，我们首先来解释一下TCP在这两个字段中究竟放置了什么。</a:t>
            </a:r>
            <a:endParaRPr lang="zh-CN" altLang="en-US" sz="240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1.序号和确认号</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TCP把数据看成一个</a:t>
            </a:r>
            <a:r>
              <a:rPr lang="zh-CN" altLang="en-US" sz="2400">
                <a:solidFill>
                  <a:srgbClr val="FF0000"/>
                </a:solidFill>
              </a:rPr>
              <a:t>无结构</a:t>
            </a:r>
            <a:r>
              <a:rPr lang="zh-CN" altLang="en-US" sz="2400"/>
              <a:t>的、</a:t>
            </a:r>
            <a:r>
              <a:rPr lang="zh-CN" altLang="en-US" sz="2400">
                <a:solidFill>
                  <a:srgbClr val="FF0000"/>
                </a:solidFill>
              </a:rPr>
              <a:t>有序</a:t>
            </a:r>
            <a:r>
              <a:rPr lang="zh-CN" altLang="en-US" sz="2400"/>
              <a:t>的</a:t>
            </a:r>
            <a:r>
              <a:rPr lang="zh-CN" altLang="en-US" sz="2400">
                <a:solidFill>
                  <a:srgbClr val="FF0000"/>
                </a:solidFill>
              </a:rPr>
              <a:t>字节流</a:t>
            </a:r>
            <a:r>
              <a:rPr lang="zh-CN" altLang="en-US" sz="2400"/>
              <a:t>。我们从TCP对序号的使用上可以看出这一点，因为序号是建立在传送的字节流之上，而不是建立在传送的报文段的序列之上。</a:t>
            </a:r>
            <a:endParaRPr lang="zh-CN" altLang="en-US" sz="2400"/>
          </a:p>
          <a:p>
            <a:endParaRPr lang="zh-CN" altLang="en-US" sz="2400"/>
          </a:p>
          <a:p>
            <a:r>
              <a:rPr lang="zh-CN" altLang="en-US" sz="2400"/>
              <a:t>一个报文段的</a:t>
            </a:r>
            <a:r>
              <a:rPr lang="zh-CN" altLang="en-US" sz="2400">
                <a:solidFill>
                  <a:srgbClr val="FF0000"/>
                </a:solidFill>
              </a:rPr>
              <a:t>序号</a:t>
            </a:r>
            <a:r>
              <a:rPr lang="zh-CN" altLang="en-US" sz="2400"/>
              <a:t>(sequencenumber for a segment)因此是该报文段</a:t>
            </a:r>
            <a:r>
              <a:rPr lang="zh-CN" altLang="en-US" sz="2400">
                <a:solidFill>
                  <a:srgbClr val="FF0000"/>
                </a:solidFill>
              </a:rPr>
              <a:t>首字节</a:t>
            </a:r>
            <a:r>
              <a:rPr lang="zh-CN" altLang="en-US" sz="2400"/>
              <a:t>的</a:t>
            </a:r>
            <a:r>
              <a:rPr lang="zh-CN" altLang="en-US" sz="2400">
                <a:solidFill>
                  <a:srgbClr val="FF0000"/>
                </a:solidFill>
              </a:rPr>
              <a:t>字节流编号</a:t>
            </a:r>
            <a:r>
              <a:rPr lang="zh-CN" altLang="en-US" sz="2400"/>
              <a:t>。</a:t>
            </a:r>
            <a:endParaRPr lang="zh-CN" altLang="en-US" sz="240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1.序号和确认号</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举例来说， 假设主机A上的一个进程想通过一条TCP连接向主机B上的一个进程发送一个数据流。主机A中的TCP将隐式地对数据流中的每一个字节编号。</a:t>
            </a:r>
            <a:endParaRPr lang="zh-CN" altLang="en-US" sz="2400"/>
          </a:p>
          <a:p>
            <a:endParaRPr lang="zh-CN" altLang="en-US" sz="2400"/>
          </a:p>
          <a:p>
            <a:r>
              <a:rPr lang="zh-CN" altLang="en-US" sz="2400"/>
              <a:t>假定数据流由一个包含500000字节的文件组成， 其MSS为1000字节， 数据流的首字节编号是0。如图3-30所示， 该TCP将为该数据流构建500个报文段。给第一个报文段分配序号0， 第二个报文段分配序号1000， 第三个报文段分配序号2000， 以此类推。每一个序号被填入到相应TCP报文段首部的序号字段中。</a:t>
            </a:r>
            <a:endParaRPr lang="zh-CN" altLang="en-US" sz="240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1.序号和确认号</a:t>
            </a:r>
            <a:endParaRPr sz="40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1304925" y="2347595"/>
            <a:ext cx="6534150" cy="21621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1.3.2 电路交换</a:t>
            </a:r>
            <a:endParaRPr sz="4000"/>
          </a:p>
        </p:txBody>
      </p:sp>
      <p:sp>
        <p:nvSpPr>
          <p:cNvPr id="3" name="内容占位符 2"/>
          <p:cNvSpPr/>
          <p:nvPr>
            <p:ph idx="1"/>
          </p:nvPr>
        </p:nvSpPr>
        <p:spPr>
          <a:xfrm>
            <a:off x="457200" y="1600200"/>
            <a:ext cx="8229600" cy="4855210"/>
          </a:xfrm>
        </p:spPr>
        <p:txBody>
          <a:bodyPr/>
          <a:p>
            <a:endParaRPr lang="zh-CN" altLang="en-US" sz="2400"/>
          </a:p>
        </p:txBody>
      </p:sp>
      <p:pic>
        <p:nvPicPr>
          <p:cNvPr id="4" name="图片 3"/>
          <p:cNvPicPr>
            <a:picLocks noChangeAspect="1"/>
          </p:cNvPicPr>
          <p:nvPr/>
        </p:nvPicPr>
        <p:blipFill>
          <a:blip r:embed="rId1"/>
          <a:stretch>
            <a:fillRect/>
          </a:stretch>
        </p:blipFill>
        <p:spPr>
          <a:xfrm>
            <a:off x="2195830" y="1772920"/>
            <a:ext cx="4980305" cy="4422775"/>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1.序号和确认号</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现在我们考虑一下</a:t>
            </a:r>
            <a:r>
              <a:rPr lang="zh-CN" altLang="en-US" sz="2400">
                <a:solidFill>
                  <a:srgbClr val="FF0000"/>
                </a:solidFill>
              </a:rPr>
              <a:t>确认号</a:t>
            </a:r>
            <a:r>
              <a:rPr lang="zh-CN" altLang="en-US" sz="2400"/>
              <a:t>。确认号要比序号难处理一些。前面讲过， TCP是</a:t>
            </a:r>
            <a:r>
              <a:rPr lang="zh-CN" altLang="en-US" sz="2400">
                <a:solidFill>
                  <a:srgbClr val="FF0000"/>
                </a:solidFill>
              </a:rPr>
              <a:t>全双工</a:t>
            </a:r>
            <a:r>
              <a:rPr lang="zh-CN" altLang="en-US" sz="2400"/>
              <a:t>的，因此主机A在向主机B发送数据的同时，也许也接收来自主机B的数据(都是同一条TCP连接的一部分) 。从主机B到达的每个报文段中都有一个序号用于从B流向A的数据。主机A填充进报文段的确认号是主机A期望从主机B收到的</a:t>
            </a:r>
            <a:r>
              <a:rPr lang="zh-CN" altLang="en-US" sz="2400">
                <a:solidFill>
                  <a:srgbClr val="FF0000"/>
                </a:solidFill>
              </a:rPr>
              <a:t>下一字节的序号</a:t>
            </a:r>
            <a:r>
              <a:rPr lang="zh-CN" altLang="en-US" sz="2400"/>
              <a:t>。</a:t>
            </a:r>
            <a:endParaRPr lang="zh-CN" altLang="en-US" sz="2400"/>
          </a:p>
          <a:p>
            <a:endParaRPr lang="zh-CN" altLang="en-US" sz="2400"/>
          </a:p>
          <a:p>
            <a:r>
              <a:rPr lang="zh-CN" altLang="en-US" sz="2400"/>
              <a:t>看一些例子有助于理解实际发生的事情。假设主机A已收到了来自主机B的编号为0~535的所有字节，同时假设它打算发送一个报文段给主机B。主机A等待主机B的数据流中字节536及之后的所有字节。所以主机A就会在它发往主机B的报文段的确认号字段中填上536。</a:t>
            </a:r>
            <a:endParaRPr lang="zh-CN" altLang="en-US" sz="240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1.序号和确认号</a:t>
            </a:r>
            <a:endParaRPr sz="4000">
              <a:sym typeface="+mn-ea"/>
            </a:endParaRPr>
          </a:p>
        </p:txBody>
      </p:sp>
      <p:sp>
        <p:nvSpPr>
          <p:cNvPr id="3" name="内容占位符 2"/>
          <p:cNvSpPr/>
          <p:nvPr>
            <p:ph idx="1"/>
          </p:nvPr>
        </p:nvSpPr>
        <p:spPr>
          <a:xfrm>
            <a:off x="457200" y="1176020"/>
            <a:ext cx="8229600" cy="4950460"/>
          </a:xfrm>
        </p:spPr>
        <p:txBody>
          <a:bodyPr/>
          <a:p>
            <a:endParaRPr lang="zh-CN" altLang="en-US" sz="240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1.序号和确认号</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再举一个例子，假设主机A已收到一个来自主机B的包含字节0~535的报文段，以及另一个包含字节900~1000的报文段。由于某种原因，主机A还没有收到字节536~899的报文段。</a:t>
            </a:r>
            <a:endParaRPr lang="zh-CN" altLang="en-US" sz="2400"/>
          </a:p>
          <a:p>
            <a:endParaRPr lang="zh-CN" altLang="en-US" sz="2400"/>
          </a:p>
          <a:p>
            <a:r>
              <a:rPr lang="zh-CN" altLang="en-US" sz="2400"/>
              <a:t>在这个例子中，主机A为了重新构建主机B的数据流，仍在等待字节536(和其后的字节) 。因此， A到B的下一个报文段将在确认号字段中包含536。因为TCP只确认该流中至第一个丢失字节为止的字节， 所以TCP被称为提供</a:t>
            </a:r>
            <a:r>
              <a:rPr lang="zh-CN" altLang="en-US" sz="2400">
                <a:solidFill>
                  <a:srgbClr val="FF0000"/>
                </a:solidFill>
              </a:rPr>
              <a:t>累积确认</a:t>
            </a:r>
            <a:r>
              <a:rPr lang="zh-CN" altLang="en-US" sz="2400"/>
              <a:t>(cumulative</a:t>
            </a:r>
            <a:r>
              <a:rPr lang="en-US" altLang="zh-CN" sz="2400"/>
              <a:t> </a:t>
            </a:r>
            <a:r>
              <a:rPr lang="zh-CN" altLang="en-US" sz="2400"/>
              <a:t>acknowledgment) 。</a:t>
            </a:r>
            <a:endParaRPr lang="zh-CN" altLang="en-US" sz="240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1.序号和确认号</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最后一个例子也会引发一个重要而微妙的问题。主机A在收到第二个报文段(字节536~899)之前收到第三个报文段(字节900~1000)。因此，第三个报文段</a:t>
            </a:r>
            <a:r>
              <a:rPr lang="zh-CN" altLang="en-US" sz="2400">
                <a:solidFill>
                  <a:srgbClr val="FF0000"/>
                </a:solidFill>
              </a:rPr>
              <a:t>失序到达</a:t>
            </a:r>
            <a:r>
              <a:rPr lang="zh-CN" altLang="en-US" sz="2400"/>
              <a:t>。该微妙的问题是：当主机在一条TCP连接中收到失序报文段时该怎么办?</a:t>
            </a:r>
            <a:endParaRPr lang="zh-CN" altLang="en-US" sz="2400"/>
          </a:p>
          <a:p>
            <a:endParaRPr lang="zh-CN" altLang="en-US" sz="2400"/>
          </a:p>
          <a:p>
            <a:r>
              <a:rPr lang="zh-CN" altLang="en-US" sz="2400"/>
              <a:t>有趣的是， TCP</a:t>
            </a:r>
            <a:r>
              <a:rPr lang="en-US" altLang="zh-CN" sz="2400"/>
              <a:t> </a:t>
            </a:r>
            <a:r>
              <a:rPr lang="zh-CN" altLang="en-US" sz="2400"/>
              <a:t>RFC并没有为此明确规定任何规则， 而是把这一问题留给实现TCP的编程人员去处理。他们有两个基本的选择：①接收方</a:t>
            </a:r>
            <a:r>
              <a:rPr lang="zh-CN" altLang="en-US" sz="2400">
                <a:solidFill>
                  <a:srgbClr val="FF0000"/>
                </a:solidFill>
              </a:rPr>
              <a:t>立即丢弃</a:t>
            </a:r>
            <a:r>
              <a:rPr lang="zh-CN" altLang="en-US" sz="2400"/>
              <a:t>失序报文段(如前所述，这可以简化接收方的设计)；②接收方保留失序的字节，并等待缺少的字节以填补该间隔。显然，后一种选择对网络带宽而言更为有效，是实践中采用的方法。</a:t>
            </a:r>
            <a:endParaRPr lang="zh-CN" altLang="en-US" sz="240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1.序号和确认号</a:t>
            </a:r>
            <a:endParaRPr sz="4000">
              <a:sym typeface="+mn-ea"/>
            </a:endParaRPr>
          </a:p>
        </p:txBody>
      </p:sp>
      <p:sp>
        <p:nvSpPr>
          <p:cNvPr id="3" name="内容占位符 2"/>
          <p:cNvSpPr/>
          <p:nvPr>
            <p:ph idx="1"/>
          </p:nvPr>
        </p:nvSpPr>
        <p:spPr>
          <a:xfrm>
            <a:off x="457200" y="1176020"/>
            <a:ext cx="8229600" cy="4950460"/>
          </a:xfrm>
        </p:spPr>
        <p:txBody>
          <a:bodyPr/>
          <a:p>
            <a:r>
              <a:rPr lang="zh-CN" altLang="en-US" sz="2400"/>
              <a:t>在图3-30中， 我们假设初始序号为0。事实上， 一条TCP连接的双方均可</a:t>
            </a:r>
            <a:r>
              <a:rPr lang="zh-CN" altLang="en-US" sz="2400">
                <a:solidFill>
                  <a:srgbClr val="FF0000"/>
                </a:solidFill>
              </a:rPr>
              <a:t>随机地选择初始序号</a:t>
            </a:r>
            <a:r>
              <a:rPr lang="zh-CN" altLang="en-US" sz="2400"/>
              <a:t>。这样做可以减少将那些仍在网络中存在的来自两台主机之间先前已终止的连接的报文段，误认为是后来这两台主机之间新建连接所产生的有效报文段的可能性(它碰巧与旧连接使用了相同的端口号) 。</a:t>
            </a:r>
            <a:endParaRPr lang="zh-CN" altLang="en-US" sz="240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2.Telnet：序号和确认号的一个学习案例</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Telnet由RFC 854定义， 它现在是一个用于远程登录的流行应用层协议。它运行在TCP之上， 被设计成可在任意一对主机之间工作。Telnet与我们第2章讨论的批量数据传输应用不同， 它是一个交互式应用。我们在此讨论一个Telnet例子， 因为该例子很好地阐述TCP的序号与确认号。我们注意到许多用户现在更愿意采用SSH协议而不是Telnet， 因为在Telnet连接中发送的数据(包括口令!) 是没有加密的， 使得Telnet易于受到窃听攻击(如在8.7节中讨论的那样)。</a:t>
            </a:r>
            <a:endParaRPr lang="zh-CN" altLang="en-US" sz="240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2.Telnet：序号和确认号的一个学习案例</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假设主机A发起一个与主机B的Telnet会话。因为是主机A发起该会话， 因此它被标记为客户，而主机B被标记为服务器。(在客户端的)用户键入的每个字符都会被发送至远程主机； 远程主机将回送每个字符的副本给客户， 并将这些字符显示在Telnet用户的屏幕上。这种“回显”(echo back) 用于确保由Telnet用户发送的字符已经被远程主机收到并在远程站点上得到处理。因此，在从用户击键到字符被显示在用户屏幕上这段时间内，每个字符在网络中传输了两次。</a:t>
            </a:r>
            <a:endParaRPr lang="zh-CN" altLang="en-US" sz="240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2.Telnet：序号和确认号的一个学习案例</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现在假设用户输人了一个字符‘C’，然后喝起了咖啡。我们考察一下在客户与服务器之间发送的TCP报文段。如图3-31所示， 假设客户和服务器的起始序号分别是42和79。前面讲过，一个报文段的序号就是该报文段数据字段首字节的序号。因此，客户发送的第一个报文段的序号为42，服务器发送的第一个报文段的序号为79。前面讲过，确认号就是主机正在等待的数据的下一个字节序号。在TCP连接建立后但没有发送任何数据之前，该客户等待字节79，而该服务器等待字节42。</a:t>
            </a:r>
            <a:endParaRPr lang="zh-CN" altLang="en-US" sz="240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2.Telnet：序号和确认号的一个学习案例</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2109470" y="908685"/>
            <a:ext cx="4924425" cy="5276850"/>
          </a:xfrm>
          <a:prstGeom prst="rect">
            <a:avLst/>
          </a:prstGeom>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2.Telnet：序号和确认号的一个学习案例</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如图3-31中所示，共发送3个报文段。第一个报文段是由客户发往服务器，在它的数据字段里包含一字节的字符‘C'的ASCII码。如我们刚讲到的那样， 第一个报文段的序号字段里是42。另外，由于客户还没有接收到来自服务器的任何数据，因此该第一个报文段中的确认号字段中是79。</a:t>
            </a:r>
            <a:endParaRPr lang="zh-CN"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1.电路交换网络中的复用</a:t>
            </a:r>
            <a:endParaRPr sz="4000"/>
          </a:p>
        </p:txBody>
      </p:sp>
      <p:sp>
        <p:nvSpPr>
          <p:cNvPr id="3" name="内容占位符 2"/>
          <p:cNvSpPr/>
          <p:nvPr>
            <p:ph idx="1"/>
          </p:nvPr>
        </p:nvSpPr>
        <p:spPr>
          <a:xfrm>
            <a:off x="457200" y="1600200"/>
            <a:ext cx="8229600" cy="4855210"/>
          </a:xfrm>
        </p:spPr>
        <p:txBody>
          <a:bodyPr/>
          <a:p>
            <a:endParaRPr lang="zh-CN" altLang="en-US" sz="2400"/>
          </a:p>
          <a:p>
            <a:r>
              <a:rPr lang="zh-CN" altLang="en-US" sz="2400"/>
              <a:t>链路中的电路是通过</a:t>
            </a:r>
            <a:r>
              <a:rPr lang="zh-CN" altLang="en-US" sz="2400">
                <a:solidFill>
                  <a:srgbClr val="FF0000"/>
                </a:solidFill>
              </a:rPr>
              <a:t>频分复用(</a:t>
            </a:r>
            <a:r>
              <a:rPr lang="zh-CN" altLang="en-US" sz="2400"/>
              <a:t>Frequency-Division Multiplexing， </a:t>
            </a:r>
            <a:r>
              <a:rPr lang="zh-CN" altLang="en-US" sz="2400">
                <a:solidFill>
                  <a:srgbClr val="FF0000"/>
                </a:solidFill>
              </a:rPr>
              <a:t>FDM</a:t>
            </a:r>
            <a:r>
              <a:rPr lang="zh-CN" altLang="en-US" sz="2400"/>
              <a:t>)或</a:t>
            </a:r>
            <a:r>
              <a:rPr lang="zh-CN" altLang="en-US" sz="2400">
                <a:solidFill>
                  <a:srgbClr val="FF0000"/>
                </a:solidFill>
              </a:rPr>
              <a:t>时分复用</a:t>
            </a:r>
            <a:r>
              <a:rPr lang="zh-CN" altLang="en-US" sz="2400"/>
              <a:t>(Time-Division Multiplexing， </a:t>
            </a:r>
            <a:r>
              <a:rPr lang="zh-CN" altLang="en-US" sz="2400">
                <a:solidFill>
                  <a:srgbClr val="FF0000"/>
                </a:solidFill>
              </a:rPr>
              <a:t>TDM</a:t>
            </a:r>
            <a:r>
              <a:rPr lang="zh-CN" altLang="en-US" sz="2400"/>
              <a:t>) 来实现的。</a:t>
            </a:r>
            <a:endParaRPr lang="zh-CN" altLang="en-US" sz="240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2.Telnet：序号和确认号的一个学习案例</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第二个报文段是由服务器发往客户。它有两个目的：首先它是为该服务器所收到数据提供一个确认。通过在确认号字段中填入43，服务器告诉客户它已经成功地收到字节42及以前的所有字节，现在正等待着字节43的出现。该报文段的第二个目的是回显字符‘C'。因此， 在第二个报文段的数据字段里填人的是字符‘C'的ASCII码。第二个报文段的序号为79， 它是该TCP连接上从服务器到客户的数据流的起始序号， 这也正是服务器要发送的第一个字节的数据。</a:t>
            </a:r>
            <a:endParaRPr lang="zh-CN" altLang="en-US" sz="240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2.Telnet：序号和确认号的一个学习案例</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值得注意的是，对客户到服务器的数据的确认被装载在一个承载服务器到客户的数据的报文段中； 这种确认被称为是被捎带(piggybacked)第二个报文段是由服务器发往客户。</a:t>
            </a:r>
            <a:endParaRPr lang="zh-CN" altLang="en-US" sz="240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2.Telnet：序号和确认号的一个学习案例</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它有两个目的：首先它是为该服务器所收到数据提供一个确认。通过在确认号字段中填入43，服务器告诉客户它已经成功地收到字节42及以前的所有字节，现在正等待着字节43的出现。该报文段的第二个目的是回显字符‘C'。因此， 在第二个报文段的数据字段里填人的是字符‘C'的ASCII码。</a:t>
            </a:r>
            <a:endParaRPr lang="zh-CN" altLang="en-US" sz="2400"/>
          </a:p>
          <a:p>
            <a:endParaRPr lang="zh-CN" altLang="en-US" sz="2400"/>
          </a:p>
          <a:p>
            <a:r>
              <a:rPr lang="zh-CN" altLang="en-US" sz="2400"/>
              <a:t>第二个报文段的序号为79， 它是该TCP连接上从服务器到客户的数据流的起始序号， 这也正是服务器要发送的第一个字节的数据。值得注意的是，对客户到服务器的数据的确认被装载在一个承载服务器到客户的数据的报文段中； 这种确认被称为是被捎带(piggybacked)器到客户的数据报文段中的。</a:t>
            </a:r>
            <a:endParaRPr lang="zh-CN" altLang="en-US" sz="240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2.Telnet：序号和确认号的一个学习案例</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第三个报文段是从客户发往服务器的。它的唯一目的是确认已从服务器收到的数据。(前面讲过，第二个报文段中包含的数据是字符‘C'，是从服务器到客户的。)该报文段的数据字段为空(即确认信息没有被任何从客户到服务器的数据所捎带)。该报文段的确认号字段填入的是80，因为客户已经收到了字节流中序号为79及以前的字节，它现在正等待着字节80的出现。你可能认为这有点奇怪，即使该报文段里没有数据还仍有序号。</a:t>
            </a:r>
            <a:endParaRPr lang="zh-CN" altLang="en-US" sz="2400"/>
          </a:p>
          <a:p>
            <a:endParaRPr lang="zh-CN" altLang="en-US" sz="2400"/>
          </a:p>
          <a:p>
            <a:r>
              <a:rPr lang="zh-CN" altLang="en-US" sz="2400"/>
              <a:t>这是因为TCP存在序号字段， 报文段需要填入某个序号。</a:t>
            </a:r>
            <a:endParaRPr lang="zh-CN" altLang="en-US" sz="240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3.5.3 往返时间的评估与超时</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TCP如同前面3.4节所讲的rdt协议一样， 它采用</a:t>
            </a:r>
            <a:r>
              <a:rPr lang="zh-CN" altLang="en-US" sz="2400">
                <a:solidFill>
                  <a:srgbClr val="FF0000"/>
                </a:solidFill>
              </a:rPr>
              <a:t>超时/重传机制</a:t>
            </a:r>
            <a:r>
              <a:rPr lang="zh-CN" altLang="en-US" sz="2400"/>
              <a:t>来处理报文段的</a:t>
            </a:r>
            <a:r>
              <a:rPr lang="zh-CN" altLang="en-US" sz="2400">
                <a:solidFill>
                  <a:srgbClr val="FF0000"/>
                </a:solidFill>
              </a:rPr>
              <a:t>丢失问题</a:t>
            </a:r>
            <a:r>
              <a:rPr lang="zh-CN" altLang="en-US" sz="2400"/>
              <a:t>。尽管这在概念上简单， 但是当在如TCP这样的实际协议中实现超时/重传机制时还是会产生许多微妙的问题。</a:t>
            </a:r>
            <a:endParaRPr lang="zh-CN" altLang="en-US" sz="2400"/>
          </a:p>
          <a:p>
            <a:endParaRPr lang="zh-CN" altLang="en-US" sz="2400"/>
          </a:p>
          <a:p>
            <a:r>
              <a:rPr lang="zh-CN" altLang="en-US" sz="2400"/>
              <a:t>也许最明显的一个问题就是</a:t>
            </a:r>
            <a:r>
              <a:rPr lang="zh-CN" altLang="en-US" sz="2400">
                <a:solidFill>
                  <a:srgbClr val="FF0000"/>
                </a:solidFill>
              </a:rPr>
              <a:t>超时间隔长度</a:t>
            </a:r>
            <a:r>
              <a:rPr lang="zh-CN" altLang="en-US" sz="2400"/>
              <a:t>的设置。显然，超时间隔必须大于该连接的</a:t>
            </a:r>
            <a:r>
              <a:rPr lang="zh-CN" altLang="en-US" sz="2400">
                <a:solidFill>
                  <a:srgbClr val="FF0000"/>
                </a:solidFill>
              </a:rPr>
              <a:t>往返时间(RTT) </a:t>
            </a:r>
            <a:r>
              <a:rPr lang="zh-CN" altLang="en-US" sz="2400"/>
              <a:t>， 即从一个报文段发出到它被确认的时间。否则会造成不必要的重传。但是这个时间间隔到底应该是多大呢?刚开始时应如何估计往返时间呢?是否应该为所有未确认的报文段各设一个</a:t>
            </a:r>
            <a:r>
              <a:rPr lang="zh-CN" altLang="en-US" sz="2400">
                <a:solidFill>
                  <a:srgbClr val="FF0000"/>
                </a:solidFill>
              </a:rPr>
              <a:t>定时器</a:t>
            </a:r>
            <a:r>
              <a:rPr lang="zh-CN" altLang="en-US" sz="2400"/>
              <a:t>?问题如此之多!</a:t>
            </a:r>
            <a:endParaRPr lang="zh-CN" altLang="en-US" sz="240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1.估计往返时间</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我们开始学习</a:t>
            </a:r>
            <a:r>
              <a:rPr lang="zh-CN" altLang="en-US" sz="2400">
                <a:solidFill>
                  <a:srgbClr val="FF0000"/>
                </a:solidFill>
              </a:rPr>
              <a:t>TCP定时器</a:t>
            </a:r>
            <a:r>
              <a:rPr lang="zh-CN" altLang="en-US" sz="2400"/>
              <a:t>的管理问题， 要考虑一下TCP是如何</a:t>
            </a:r>
            <a:r>
              <a:rPr lang="zh-CN" altLang="en-US" sz="2400">
                <a:solidFill>
                  <a:srgbClr val="FF0000"/>
                </a:solidFill>
              </a:rPr>
              <a:t>估计</a:t>
            </a:r>
            <a:r>
              <a:rPr lang="zh-CN" altLang="en-US" sz="2400"/>
              <a:t>发送方与接收方之间往返时间的。这是通过如下方法完成的。报文段的</a:t>
            </a:r>
            <a:r>
              <a:rPr lang="zh-CN" altLang="en-US" sz="2400">
                <a:solidFill>
                  <a:srgbClr val="FF0000"/>
                </a:solidFill>
              </a:rPr>
              <a:t>样本RTT</a:t>
            </a:r>
            <a:r>
              <a:rPr lang="zh-CN" altLang="en-US" sz="2400"/>
              <a:t>(表示为SampleRTT) 就是从某报文段被发出(即交给IP) 到对该报文段的确认被收到之间的时间量。</a:t>
            </a:r>
            <a:endParaRPr lang="zh-CN" altLang="en-US" sz="2400"/>
          </a:p>
          <a:p>
            <a:endParaRPr lang="zh-CN" altLang="en-US" sz="2400"/>
          </a:p>
          <a:p>
            <a:r>
              <a:rPr lang="zh-CN" altLang="en-US" sz="2400"/>
              <a:t>大多数TCP的实现仅在某个时刻做一次SampleRTT测量， 而不是为每个发送的报文段测量一个SampleRTT。这就是说， 在任意时刻， 仅为一个已发送的但目前尚未被确认的报文段估计SampleRTT， 从而产生一个接近每个RTT的新SampleRTT值。另外， TCP决不为已被重传的报文段计算SampleRTT； 它仅为传输一次的报文段测量SampleRTT 。</a:t>
            </a:r>
            <a:endParaRPr lang="zh-CN" altLang="en-US" sz="240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1.估计往返时间</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显然， 由于路由器的</a:t>
            </a:r>
            <a:r>
              <a:rPr lang="zh-CN" altLang="en-US" sz="2400">
                <a:solidFill>
                  <a:srgbClr val="FF0000"/>
                </a:solidFill>
              </a:rPr>
              <a:t>拥塞</a:t>
            </a:r>
            <a:r>
              <a:rPr lang="zh-CN" altLang="en-US" sz="2400"/>
              <a:t>和端系统</a:t>
            </a:r>
            <a:r>
              <a:rPr lang="zh-CN" altLang="en-US" sz="2400">
                <a:solidFill>
                  <a:srgbClr val="FF0000"/>
                </a:solidFill>
              </a:rPr>
              <a:t>负载</a:t>
            </a:r>
            <a:r>
              <a:rPr lang="zh-CN" altLang="en-US" sz="2400"/>
              <a:t>的变化</a:t>
            </a:r>
            <a:r>
              <a:rPr lang="zh-CN" altLang="en-US" sz="2400">
                <a:sym typeface="+mn-ea"/>
              </a:rPr>
              <a:t>， </a:t>
            </a:r>
            <a:r>
              <a:rPr lang="zh-CN" altLang="en-US" sz="2400"/>
              <a:t>， 这些报文段的SampleRTT值会</a:t>
            </a:r>
            <a:r>
              <a:rPr lang="zh-CN" altLang="en-US" sz="2400">
                <a:solidFill>
                  <a:srgbClr val="FF0000"/>
                </a:solidFill>
              </a:rPr>
              <a:t>随之波动</a:t>
            </a:r>
            <a:r>
              <a:rPr lang="zh-CN" altLang="en-US" sz="2400"/>
              <a:t>。由于这种波动， 任何给定的SampleRTT值也许都是非典型的。因此为了估计一个典型的RTT， 自然要采取某种对SampleRTT</a:t>
            </a:r>
            <a:r>
              <a:rPr lang="zh-CN" altLang="en-US" sz="2400">
                <a:solidFill>
                  <a:srgbClr val="FF0000"/>
                </a:solidFill>
              </a:rPr>
              <a:t>取平均</a:t>
            </a:r>
            <a:r>
              <a:rPr lang="zh-CN" altLang="en-US" sz="2400"/>
              <a:t>的办法。</a:t>
            </a:r>
            <a:endParaRPr lang="zh-CN" altLang="en-US" sz="2400"/>
          </a:p>
          <a:p>
            <a:endParaRPr lang="zh-CN" altLang="en-US" sz="2400"/>
          </a:p>
          <a:p>
            <a:r>
              <a:rPr lang="zh-CN" altLang="en-US" sz="2400"/>
              <a:t>TCP维持一个SampleRTT</a:t>
            </a:r>
            <a:r>
              <a:rPr lang="zh-CN" altLang="en-US" sz="2400">
                <a:solidFill>
                  <a:srgbClr val="FF0000"/>
                </a:solidFill>
              </a:rPr>
              <a:t>均值</a:t>
            </a:r>
            <a:r>
              <a:rPr lang="zh-CN" altLang="en-US" sz="2400"/>
              <a:t>(称为EstimatedRTT) 。一旦获得一个新SampleRTT时， TCP就会根据下列公式来更新EstimatedRTT：</a:t>
            </a:r>
            <a:endParaRPr lang="zh-CN" altLang="en-US" sz="2400"/>
          </a:p>
          <a:p>
            <a:endParaRPr lang="zh-CN" altLang="en-US" sz="2400"/>
          </a:p>
          <a:p>
            <a:pPr marL="0" indent="0">
              <a:buNone/>
            </a:pPr>
            <a:r>
              <a:rPr lang="en-US" altLang="zh-CN" sz="2400"/>
              <a:t>	</a:t>
            </a:r>
            <a:r>
              <a:rPr lang="en-US" altLang="zh-CN" sz="2000"/>
              <a:t>EstimatedRTT = (1-α) ·EstimatedRTT + </a:t>
            </a:r>
            <a:r>
              <a:rPr lang="en-US" altLang="zh-CN" sz="2000">
                <a:sym typeface="+mn-ea"/>
              </a:rPr>
              <a:t>α</a:t>
            </a:r>
            <a:r>
              <a:rPr lang="en-US" altLang="zh-CN" sz="2000"/>
              <a:t>·SampleRTT</a:t>
            </a:r>
            <a:endParaRPr lang="en-US" altLang="zh-CN" sz="200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1.估计往返时间</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上面的公式是以编程语言的语句方式给出的， 即EstimatedRTT的新值是由以前的EstimatedRTT值与SampleRTT新值</a:t>
            </a:r>
            <a:r>
              <a:rPr lang="zh-CN" altLang="en-US" sz="2400">
                <a:solidFill>
                  <a:srgbClr val="FF0000"/>
                </a:solidFill>
              </a:rPr>
              <a:t>加权</a:t>
            </a:r>
            <a:r>
              <a:rPr lang="zh-CN" altLang="en-US" sz="2400"/>
              <a:t>组合而成的。在[RFC 6298] 中给出的α参考值是α=0.125(即1/8)，这时上面的公式变为：</a:t>
            </a:r>
            <a:endParaRPr lang="zh-CN" altLang="en-US" sz="2400"/>
          </a:p>
          <a:p>
            <a:endParaRPr lang="zh-CN" altLang="en-US" sz="2400"/>
          </a:p>
          <a:p>
            <a:pPr marL="0" indent="0">
              <a:buNone/>
            </a:pPr>
            <a:r>
              <a:rPr lang="en-US" altLang="zh-CN" sz="2000"/>
              <a:t>	</a:t>
            </a:r>
            <a:r>
              <a:rPr lang="zh-CN" altLang="en-US" sz="2000"/>
              <a:t>EstimatedRTT=</a:t>
            </a:r>
            <a:r>
              <a:rPr lang="en-US" altLang="zh-CN" sz="2000"/>
              <a:t> </a:t>
            </a:r>
            <a:r>
              <a:rPr lang="zh-CN" altLang="en-US" sz="2000"/>
              <a:t>0.875·EstimatedRTT</a:t>
            </a:r>
            <a:r>
              <a:rPr lang="en-US" altLang="zh-CN" sz="2000"/>
              <a:t> </a:t>
            </a:r>
            <a:r>
              <a:rPr lang="zh-CN" altLang="en-US" sz="2000"/>
              <a:t>+</a:t>
            </a:r>
            <a:r>
              <a:rPr lang="en-US" altLang="zh-CN" sz="2000"/>
              <a:t> </a:t>
            </a:r>
            <a:r>
              <a:rPr lang="zh-CN" altLang="en-US" sz="2000"/>
              <a:t>0.125·SampleRTT</a:t>
            </a:r>
            <a:endParaRPr lang="zh-CN" altLang="en-US" sz="200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1.估计往返时间</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值得注意的是， EstimatedRTT是一个SampleRTT值的</a:t>
            </a:r>
            <a:r>
              <a:rPr lang="zh-CN" altLang="en-US" sz="2400">
                <a:solidFill>
                  <a:srgbClr val="FF0000"/>
                </a:solidFill>
              </a:rPr>
              <a:t>加权平均值</a:t>
            </a:r>
            <a:r>
              <a:rPr lang="zh-CN" altLang="en-US" sz="2400"/>
              <a:t>。这个加权平均对</a:t>
            </a:r>
            <a:r>
              <a:rPr lang="zh-CN" altLang="en-US" sz="2400">
                <a:solidFill>
                  <a:srgbClr val="FF0000"/>
                </a:solidFill>
              </a:rPr>
              <a:t>最近的样本</a:t>
            </a:r>
            <a:r>
              <a:rPr lang="zh-CN" altLang="en-US" sz="2400"/>
              <a:t>赋予的权值要大于对老样本赋予的权值。这是很自然的，因为越近的样本越能更好地反映网络的当前拥塞情况。</a:t>
            </a:r>
            <a:endParaRPr lang="zh-CN" altLang="en-US" sz="2400"/>
          </a:p>
          <a:p>
            <a:endParaRPr lang="zh-CN" altLang="en-US" sz="2400"/>
          </a:p>
          <a:p>
            <a:r>
              <a:rPr lang="zh-CN" altLang="en-US" sz="2400"/>
              <a:t>从统计学观点讲，这种平均被称为</a:t>
            </a:r>
            <a:r>
              <a:rPr lang="zh-CN" altLang="en-US" sz="2400">
                <a:solidFill>
                  <a:srgbClr val="FF0000"/>
                </a:solidFill>
              </a:rPr>
              <a:t>指数加权移动平均</a:t>
            </a:r>
            <a:r>
              <a:rPr lang="zh-CN" altLang="en-US" sz="2400"/>
              <a:t>(Exponential Weighted Moving Average， </a:t>
            </a:r>
            <a:r>
              <a:rPr lang="zh-CN" altLang="en-US" sz="2400">
                <a:solidFill>
                  <a:srgbClr val="FF0000"/>
                </a:solidFill>
              </a:rPr>
              <a:t>EWMA</a:t>
            </a:r>
            <a:r>
              <a:rPr lang="zh-CN" altLang="en-US" sz="2400"/>
              <a:t>) 。在EWMA中的“指数”一词看起来是指一个给定的SampleRTT的权值在更新的过程中呈</a:t>
            </a:r>
            <a:r>
              <a:rPr lang="zh-CN" altLang="en-US" sz="2400">
                <a:solidFill>
                  <a:srgbClr val="FF0000"/>
                </a:solidFill>
              </a:rPr>
              <a:t>指数型快速衰减</a:t>
            </a:r>
            <a:r>
              <a:rPr lang="zh-CN" altLang="en-US" sz="2400"/>
              <a:t>。</a:t>
            </a:r>
            <a:endParaRPr lang="zh-CN" altLang="en-US" sz="240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1.估计往返时间</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图3-32显示了当α=1/8时， 在gaia.cs.umass.edu(在美国马萨诸塞州的Amherst) 与fantasia.eurecom.fr(在法国南部) 之间的一条TCP连接上的SampleRTT值与EstimatedRTT值。显然， SampleRTT的变化在计算EstimatedRTT的过程中趋于平缓。</a:t>
            </a:r>
            <a:endParaRPr lang="zh-CN" altLang="en-US" sz="2400"/>
          </a:p>
          <a:p>
            <a:endParaRPr lang="zh-CN" altLang="en-US" sz="2400"/>
          </a:p>
          <a:p>
            <a:r>
              <a:rPr lang="zh-CN" altLang="en-US" sz="2400"/>
              <a:t>除了估算RTT外， 测量RTT的变化也是有价值的。[RFC 6298] 定义了RTT偏差DevRTT， 用于估算SampleRTT一般会偏离EstimatedRTT的程度：</a:t>
            </a:r>
            <a:endParaRPr lang="zh-CN" altLang="en-US" sz="2400"/>
          </a:p>
          <a:p>
            <a:endParaRPr lang="zh-CN" altLang="en-US" sz="2400"/>
          </a:p>
          <a:p>
            <a:pPr marL="0" indent="0">
              <a:buNone/>
            </a:pPr>
            <a:r>
              <a:rPr lang="en-US" altLang="zh-CN" sz="2400"/>
              <a:t>	</a:t>
            </a:r>
            <a:r>
              <a:rPr lang="zh-CN" altLang="en-US" sz="2000"/>
              <a:t>DevRTT</a:t>
            </a:r>
            <a:r>
              <a:rPr lang="en-US" altLang="zh-CN" sz="2000"/>
              <a:t> </a:t>
            </a:r>
            <a:r>
              <a:rPr lang="zh-CN" altLang="en-US" sz="2000"/>
              <a:t>=</a:t>
            </a:r>
            <a:r>
              <a:rPr lang="en-US" altLang="zh-CN" sz="2000"/>
              <a:t> </a:t>
            </a:r>
            <a:r>
              <a:rPr lang="zh-CN" altLang="en-US" sz="2000"/>
              <a:t>(1</a:t>
            </a:r>
            <a:r>
              <a:rPr lang="en-US" altLang="zh-CN" sz="2000"/>
              <a:t>-</a:t>
            </a:r>
            <a:r>
              <a:rPr lang="zh-CN" altLang="en-US" sz="2000">
                <a:sym typeface="+mn-ea"/>
              </a:rPr>
              <a:t>β</a:t>
            </a:r>
            <a:r>
              <a:rPr lang="zh-CN" altLang="en-US" sz="2000"/>
              <a:t>) ·DevRTT</a:t>
            </a:r>
            <a:r>
              <a:rPr lang="en-US" altLang="zh-CN" sz="2000"/>
              <a:t> </a:t>
            </a:r>
            <a:r>
              <a:rPr lang="zh-CN" altLang="en-US" sz="2000"/>
              <a:t>+</a:t>
            </a:r>
            <a:r>
              <a:rPr lang="en-US" altLang="zh-CN" sz="2000"/>
              <a:t> </a:t>
            </a:r>
            <a:r>
              <a:rPr lang="zh-CN" altLang="en-US" sz="2000"/>
              <a:t>β·|SampleRTT-EstimatedRT</a:t>
            </a:r>
            <a:r>
              <a:rPr lang="en-US" altLang="zh-CN" sz="2000"/>
              <a:t>T</a:t>
            </a:r>
            <a:r>
              <a:rPr lang="zh-CN" altLang="en-US" sz="2000">
                <a:sym typeface="+mn-ea"/>
              </a:rPr>
              <a:t>|</a:t>
            </a:r>
            <a:endParaRPr lang="zh-CN" alt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1.电路交换网络中的复用</a:t>
            </a:r>
            <a:endParaRPr sz="4000"/>
          </a:p>
        </p:txBody>
      </p:sp>
      <p:sp>
        <p:nvSpPr>
          <p:cNvPr id="3" name="内容占位符 2"/>
          <p:cNvSpPr/>
          <p:nvPr>
            <p:ph idx="1"/>
          </p:nvPr>
        </p:nvSpPr>
        <p:spPr>
          <a:xfrm>
            <a:off x="457200" y="1600200"/>
            <a:ext cx="8229600" cy="4855210"/>
          </a:xfrm>
        </p:spPr>
        <p:txBody>
          <a:bodyPr/>
          <a:p>
            <a:r>
              <a:rPr lang="zh-CN" altLang="en-US" sz="2400"/>
              <a:t>对于</a:t>
            </a:r>
            <a:r>
              <a:rPr lang="zh-CN" altLang="en-US" sz="2400">
                <a:solidFill>
                  <a:srgbClr val="FF0000"/>
                </a:solidFill>
              </a:rPr>
              <a:t>FDM</a:t>
            </a:r>
            <a:r>
              <a:rPr lang="zh-CN" altLang="en-US" sz="2400"/>
              <a:t>， 链路的频谱由跨越链路创建的所有连接所共享。特别是，在连接期间链路为每条连接专用一个频段。</a:t>
            </a:r>
            <a:endParaRPr lang="zh-CN" altLang="en-US" sz="2400"/>
          </a:p>
          <a:p>
            <a:endParaRPr lang="zh-CN" altLang="en-US" sz="2400"/>
          </a:p>
          <a:p>
            <a:r>
              <a:rPr lang="zh-CN" altLang="en-US" sz="2400"/>
              <a:t>在电话网络中，这个频段通常具有4kHz的宽度(即4000赫兹或每秒4000周) 。毫无疑问， 该频段的宽度称为带宽(bandwidth) 。调频无线电台也使用FDM来共88~108MHz的频谱， 其中每个电台被分配一个</a:t>
            </a:r>
            <a:r>
              <a:rPr lang="zh-CN" altLang="en-US" sz="2400">
                <a:solidFill>
                  <a:srgbClr val="FF0000"/>
                </a:solidFill>
              </a:rPr>
              <a:t>特定的频段</a:t>
            </a:r>
            <a:r>
              <a:rPr lang="zh-CN" altLang="en-US" sz="2400"/>
              <a:t>。</a:t>
            </a:r>
            <a:endParaRPr lang="zh-CN" altLang="en-US" sz="240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1.估计往返时间</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注意到DevRTT是一个SampleRTT与EstimatedRTT之间</a:t>
            </a:r>
            <a:r>
              <a:rPr lang="zh-CN" altLang="en-US" sz="2400">
                <a:solidFill>
                  <a:srgbClr val="FF0000"/>
                </a:solidFill>
              </a:rPr>
              <a:t>差值的EWMA</a:t>
            </a:r>
            <a:r>
              <a:rPr lang="zh-CN" altLang="en-US" sz="2400"/>
              <a:t>。</a:t>
            </a:r>
            <a:endParaRPr lang="zh-CN" altLang="en-US" sz="2400"/>
          </a:p>
          <a:p>
            <a:endParaRPr lang="zh-CN" altLang="en-US" sz="2400"/>
          </a:p>
          <a:p>
            <a:r>
              <a:rPr lang="zh-CN" altLang="en-US" sz="2400"/>
              <a:t>如果SampleRTT值波动较小， 那么DevRTT的值就会很小； 另一方面， 如果波动很大， 那么DevRTT的值就会很大。β的推荐值为0.25。</a:t>
            </a:r>
            <a:endParaRPr lang="zh-CN" altLang="en-US" sz="2400"/>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1.估计往返时间</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1452245" y="1419225"/>
            <a:ext cx="6238875" cy="4019550"/>
          </a:xfrm>
          <a:prstGeom prst="rect">
            <a:avLst/>
          </a:prstGeom>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2.设置和管理重传超时间隔</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假设已经给出了EstimatedRTT值和DevRTT值， 那么TCP超时间隔应该用什么值呢?很明显， 超时间隔应该大于等于EstimatedRTT， 否则， 将造成不必要的重传。但是超时间隔也不应该比EstimatedRTT大太多， 否则当报文段丢失时， TCP不能很快地重传该报文段， 导致数据传输时延大。因此要求将超时间隔设为EstimatedRTT加上一定余量。当SampleRTT值波动较大时， 这个余量应该大些； 当波动较小时， 这个余量应该小些。因此， DevRTT值应该在这里发挥作用了。在TCP的确定重传超时间隔的方法中， 所有这些因素都考虑到了：</a:t>
            </a:r>
            <a:endParaRPr lang="zh-CN" altLang="en-US" sz="2400"/>
          </a:p>
          <a:p>
            <a:pPr marL="0" indent="0">
              <a:buNone/>
            </a:pPr>
            <a:r>
              <a:rPr lang="en-US" altLang="zh-CN" sz="2400"/>
              <a:t>	</a:t>
            </a:r>
            <a:r>
              <a:rPr lang="zh-CN" altLang="en-US" sz="2400"/>
              <a:t>TimeoutInterval</a:t>
            </a:r>
            <a:r>
              <a:rPr lang="en-US" altLang="zh-CN" sz="2400"/>
              <a:t> </a:t>
            </a:r>
            <a:r>
              <a:rPr lang="zh-CN" altLang="en-US" sz="2400"/>
              <a:t>=</a:t>
            </a:r>
            <a:r>
              <a:rPr lang="en-US" altLang="zh-CN" sz="2400"/>
              <a:t> </a:t>
            </a:r>
            <a:r>
              <a:rPr lang="zh-CN" altLang="en-US" sz="2400"/>
              <a:t>EstimatedRTT</a:t>
            </a:r>
            <a:r>
              <a:rPr lang="en-US" altLang="zh-CN" sz="2400"/>
              <a:t> </a:t>
            </a:r>
            <a:r>
              <a:rPr lang="zh-CN" altLang="en-US" sz="2400"/>
              <a:t>+</a:t>
            </a:r>
            <a:r>
              <a:rPr lang="en-US" altLang="zh-CN" sz="2400"/>
              <a:t> </a:t>
            </a:r>
            <a:r>
              <a:rPr lang="zh-CN" altLang="en-US" sz="2400"/>
              <a:t>4·DevRTT</a:t>
            </a:r>
            <a:endParaRPr lang="zh-CN" altLang="en-US" sz="240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2.设置和管理重传超时间隔</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推荐的初始TimeoutInterval值为1秒。同样， 当出现超时后， TimeoutInterval值将加倍， 以免即将被确认的后继报文段过早出现超时。不管怎样， 一旦报文段收到并更新EstimatedRTT后， TimeoutInterval就又使用上述公式计算了。</a:t>
            </a:r>
            <a:endParaRPr lang="zh-CN" altLang="en-US" sz="240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3.5.4 可靠数据传输</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前面讲过，因特网的网络层服务(IP服务)是不可靠的。IP不保证数据报的交付，不保证数据报的按序交付，也不保证数据报中数据的完整性。对于IP服务，数据报能够溢出路由器缓存而永远不能到达目的地，数据报也可能是乱序到达，而且数据报中的比特可能损坏(由0变为1或者相反)。由于运输层报文段是被IP数据报携带着在网络中传输的，所以运输层的报文段也会遇到这些问题。</a:t>
            </a:r>
            <a:endParaRPr lang="zh-CN" altLang="en-US" sz="240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3.5.4 可靠数据传输</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TCP在IP不可靠的尽力而为服务之上创建了一种可靠数据传输服务(reliable datatransfer service) 。TCP的可靠数据传输服务确保一个进程从其接收缓存中读出的数据流是无损坏、无间隔、非冗余和按序的数据流；即该字节流与连接的另一方端系统发送出的字节流是完全相同。</a:t>
            </a:r>
            <a:endParaRPr lang="zh-CN" altLang="en-US" sz="240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3.5.4 可靠数据传输</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在我们前面研发可靠数据传输技术时，曾假定每一个已发送但未被确认的报文段都与一个定时器相关联，这在概念上是最简单的。虽然这在理论上很好，但定时器的管理却需要相当大的开销。</a:t>
            </a:r>
            <a:endParaRPr lang="zh-CN" altLang="en-US" sz="2400"/>
          </a:p>
          <a:p>
            <a:endParaRPr lang="zh-CN" altLang="en-US" sz="2400"/>
          </a:p>
          <a:p>
            <a:r>
              <a:rPr lang="zh-CN" altLang="en-US" sz="2400"/>
              <a:t>因此， 推荐的定时器管理过程[RFC 6298] 仅使用</a:t>
            </a:r>
            <a:r>
              <a:rPr lang="zh-CN" altLang="en-US" sz="2400">
                <a:solidFill>
                  <a:srgbClr val="FF0000"/>
                </a:solidFill>
              </a:rPr>
              <a:t>单一</a:t>
            </a:r>
            <a:r>
              <a:rPr lang="zh-CN" altLang="en-US" sz="2400"/>
              <a:t>的重传定时器，即使有多个已发送但还未被确认的报文段。在本节中描述的TCP协议遵循了这种</a:t>
            </a:r>
            <a:r>
              <a:rPr lang="zh-CN" altLang="en-US" sz="2400">
                <a:solidFill>
                  <a:srgbClr val="FF0000"/>
                </a:solidFill>
              </a:rPr>
              <a:t>单一定时器</a:t>
            </a:r>
            <a:r>
              <a:rPr lang="zh-CN" altLang="en-US" sz="2400"/>
              <a:t>的推荐。</a:t>
            </a:r>
            <a:endParaRPr lang="zh-CN" altLang="en-US" sz="240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3.5.4 可靠数据传输</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我们将以两个递增的步骤来讨论TCP是如何提供可靠数据传输的。我们先给出一个TCP发送方的高度简化的描述，该发送方只用超时来恢复报文段的丢失；然后再给出一个更全面的描述，该描述中除了使用超时机制外，还使用冗余确认技术。</a:t>
            </a:r>
            <a:endParaRPr lang="zh-CN" altLang="en-US" sz="2400"/>
          </a:p>
          <a:p>
            <a:endParaRPr lang="zh-CN" altLang="en-US" sz="2400"/>
          </a:p>
          <a:p>
            <a:r>
              <a:rPr lang="zh-CN" altLang="en-US" sz="2400"/>
              <a:t>在接下来的讨论中，我们假定数据仅向一个方向发送，即从主机A到主机B，且主机A在发送一个大文件。</a:t>
            </a:r>
            <a:endParaRPr lang="zh-CN" altLang="en-US" sz="240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3.5.4 可靠数据传输</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图3-33给出了一个TCP发送方高度简化的描述。我们看到在TCP发送方有</a:t>
            </a:r>
            <a:r>
              <a:rPr lang="zh-CN" altLang="en-US" sz="2400">
                <a:solidFill>
                  <a:srgbClr val="FF0000"/>
                </a:solidFill>
              </a:rPr>
              <a:t>3个</a:t>
            </a:r>
            <a:r>
              <a:rPr lang="zh-CN" altLang="en-US" sz="2400"/>
              <a:t>与发送和重传有关的</a:t>
            </a:r>
            <a:r>
              <a:rPr lang="zh-CN" altLang="en-US" sz="2400">
                <a:solidFill>
                  <a:srgbClr val="FF0000"/>
                </a:solidFill>
              </a:rPr>
              <a:t>主要事件</a:t>
            </a:r>
            <a:r>
              <a:rPr lang="zh-CN" altLang="en-US" sz="2400"/>
              <a:t>：从上层应用程序接收数据； 定时器超时和收到ACK。</a:t>
            </a:r>
            <a:endParaRPr lang="zh-CN" altLang="en-US" sz="2400"/>
          </a:p>
          <a:p>
            <a:endParaRPr lang="zh-CN" altLang="en-US" sz="2400"/>
          </a:p>
          <a:p>
            <a:r>
              <a:rPr lang="zh-CN" altLang="en-US" sz="2400"/>
              <a:t>一旦第一个主要事件发生， TCP从应用程序接收数据， 将数据封装在一个报文段中， 并把该报文段交给IP。注意到每一个报文段都包含一个序号，如3.5.2节所讲的那样，这个序号就是该报文段第一个数据字节的字节流编号。还要注意到如果定时器还没有为某些其他报文段而运行， 则当报文段被传给IP时， TCP就启动该定时器。(将定时器想象为与最早的未被确认的报文段相关联是有帮助的。) 该定时器的过期间隔是TimeoutInterval， 它是由3.5.3节中所描述的EstimatedRTT和DevRTT计算得出的。</a:t>
            </a:r>
            <a:endParaRPr lang="zh-CN" altLang="en-US" sz="240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3.5.4 可靠数据传输</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第二个主要事件是超时。TCP通过重传引起超时的报文段来响应超时事件。然后TCP重启定时器。</a:t>
            </a:r>
            <a:endParaRPr lang="zh-CN" alt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1.电路交换网络中的复用</a:t>
            </a:r>
            <a:endParaRPr sz="4000"/>
          </a:p>
        </p:txBody>
      </p:sp>
      <p:sp>
        <p:nvSpPr>
          <p:cNvPr id="3" name="内容占位符 2"/>
          <p:cNvSpPr/>
          <p:nvPr>
            <p:ph idx="1"/>
          </p:nvPr>
        </p:nvSpPr>
        <p:spPr>
          <a:xfrm>
            <a:off x="457200" y="1600200"/>
            <a:ext cx="8229600" cy="4855210"/>
          </a:xfrm>
        </p:spPr>
        <p:txBody>
          <a:bodyPr/>
          <a:p>
            <a:r>
              <a:rPr lang="zh-CN" altLang="en-US" sz="2400"/>
              <a:t>对于一条</a:t>
            </a:r>
            <a:r>
              <a:rPr lang="zh-CN" altLang="en-US" sz="2400">
                <a:solidFill>
                  <a:srgbClr val="FF0000"/>
                </a:solidFill>
              </a:rPr>
              <a:t>TDM</a:t>
            </a:r>
            <a:r>
              <a:rPr lang="zh-CN" altLang="en-US" sz="2400"/>
              <a:t>链路， 时间被划分为固定区间的帧， 并且每帧又被划分为固定数量的时隙。</a:t>
            </a:r>
            <a:endParaRPr lang="zh-CN" altLang="en-US" sz="2400"/>
          </a:p>
          <a:p>
            <a:endParaRPr lang="zh-CN" altLang="en-US" sz="2400"/>
          </a:p>
          <a:p>
            <a:r>
              <a:rPr lang="zh-CN" altLang="en-US" sz="2400"/>
              <a:t>当网络跨越一条链路创建一条连接时，网络在每个帧中为该连接指定一个时隙。这些时隙专门由该连接单独使用，一个时隙(在每个帧内)可用于传输该连接的数据。</a:t>
            </a:r>
            <a:endParaRPr lang="zh-CN" altLang="en-US" sz="240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3.5.4 可靠数据传输</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TCP发送方必须处理的第三个主要事件是一个来自接收方的确认报文段(ACK)的到达(更确切地说是一个包含了有效ACK字段值的报文段) 。当该事件发生时， TCP将ACK的值y与它的变量Send Base进行比较。TCP状态变量Send Base是最早未被确认的字节的序号。(因此Send Base-1是指接收方已正确按序接收到的数据的最后一个字节的序号。) 如前面指出的那样， TCP</a:t>
            </a:r>
            <a:r>
              <a:rPr lang="zh-CN" altLang="en-US" sz="2400">
                <a:solidFill>
                  <a:srgbClr val="FF0000"/>
                </a:solidFill>
              </a:rPr>
              <a:t>采用累积确认</a:t>
            </a:r>
            <a:r>
              <a:rPr lang="zh-CN" altLang="en-US" sz="2400"/>
              <a:t>， 所以y确认了字节编号在y之前的所有字节都已经收到。如果y&gt;Send Base， 则该ACK是在确认一个或多个先前未被确认的报文段。因此发送方更新它的Send Base变量； 如果当前有未被确认的报文段， TCP还要重新启动定时器。</a:t>
            </a:r>
            <a:endParaRPr lang="zh-CN" altLang="en-US" sz="240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3.5.4 可靠数据传输</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1023620" y="585470"/>
            <a:ext cx="7096125" cy="5686425"/>
          </a:xfrm>
          <a:prstGeom prst="rect">
            <a:avLst/>
          </a:prstGeom>
        </p:spPr>
      </p:pic>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1.一些有趣的情况</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我们刚刚描述了一个关于TCP如何提供可靠数据传输的高度简化的版本。但即使这种高度简化的版本，仍然存在着许多微妙之处。为了较好地感受该协议的工作过程，我们来看几种简单情况。</a:t>
            </a:r>
            <a:endParaRPr lang="zh-CN" altLang="en-US" sz="2400"/>
          </a:p>
          <a:p>
            <a:r>
              <a:rPr lang="zh-CN" altLang="en-US" sz="2400"/>
              <a:t>图3-34描述了第一种情况，主机A向主机B发送一个报文段。假设该报文段的序号是92，而且包含8字节数据。在发出该报文段之后，主机A等待一个来自主机B的确认号为100的报文段。虽然A发出的报文段在主机B上被收到，但从主机B发往主机A的确认报文丢失了。在这种情况下，超时事件就会发生，主机A会重传相同的报文段。当然，当主机B收到该重传的报文段时，它将通过序号发现该报文段包含了早已收到的数据。因此， 主机B中的TCP将丢弃该重传的报文段中的这些字节。</a:t>
            </a:r>
            <a:endParaRPr lang="zh-CN" altLang="en-US" sz="240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1.一些有趣的情况</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在第二种情况中，如图3-35所示，主机A连续发回了两个报文段。第一个报文段序号是92，包含8字节数据；第二个报文段序号是100，包含20字节数据。假设两个报文段都完好无损地到达主机B，并且主机B为每一个报文段分别发送一个确认。第一个确认报文的确认号是100，第二个确认报文的确认号是120。现在假设在超时之前这两个报文段中没有一个确认报文到达主机A。当超时事件发生时，主机A重传序号92的第一个报文段， 并重启定时器。只要第二个报文段的ACK在新的超时发生以前到达， 则第二个报文段将不会被重传。</a:t>
            </a:r>
            <a:endParaRPr lang="zh-CN" altLang="en-US" sz="240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1.一些有趣的情况</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857250" y="1067435"/>
            <a:ext cx="7829550" cy="4876800"/>
          </a:xfrm>
          <a:prstGeom prst="rect">
            <a:avLst/>
          </a:prstGeom>
        </p:spPr>
      </p:pic>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1.一些有趣的情况</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在第三种也是最后一种情况中，假设主机A与在第二种情况中完全一样，发送两个报文段。第一个报文段的确认报文在网络丢失，但在超时事件发生之前主机A收到一个确认号为120的确认报文。主机A因而知道主机B已经收到了序号为119及之前的所有字节；所以主机A不会重传这两个报文段中的任何一个。这种情况在图3-36中进行了图示。</a:t>
            </a:r>
            <a:endParaRPr lang="zh-CN" altLang="en-US" sz="240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1.一些有趣的情况</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2585720" y="1052830"/>
            <a:ext cx="3971925" cy="4972050"/>
          </a:xfrm>
          <a:prstGeom prst="rect">
            <a:avLst/>
          </a:prstGeom>
        </p:spPr>
      </p:pic>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2.超时间隔加倍</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我们现在讨论一下在大多数TCP实现中所做的一些修改。首先关注的是在定时器时限过期后超时间隔的长度。在这种修改中，每当超时事件发生时， 如前所述， TCP重传具有最小序号的还未被确认的报文段。只是每次TCP重传时都会将下一次的超时间隔设为先前值的两倍， 而不是用从EstimatedRTT和DevRTT推算出的值(如在3.5.3节中所描述的)。</a:t>
            </a:r>
            <a:endParaRPr lang="zh-CN" altLang="en-US" sz="240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2.超时间隔加倍</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例如，假设当定时器第一次过期时，与最早的未被确认的报文段相关联的TimeoutInterval是0.75秒。TCP就会重传该报文段， 并把新的过期时间设置为1.5秒。如果1.5秒后定时器又过期了， 则TCP将再次重传该报文段，并把过期时间设置为3.0秒。因此，超时间隔在每次重传后会呈指数型增长。然而， 每当定时器在另两个事件(即收到上层应用的数据和收到ACK中的任意一个启动时， TimeoutInterval由最近的EstimatedRTT值与DevRTT值推算得到。</a:t>
            </a:r>
            <a:endParaRPr lang="zh-CN" altLang="en-US" sz="240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2.超时间隔加倍</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这种修改提供了一个形式受限的拥塞控制。(更复杂的TCP拥塞控制形式将在3.7节中学习。)定时器过期很可能是由网络拥塞引起的，即太多的分组到达源与目的地之间路径上的一台(或多台)路由器的队列中，造成分组丢失或长时间的排队时延。在拥塞的时候， 如果源持续重传分组， 会使拥塞更加严重。相反， TCP使用更文雅的方式， 每个发送方的重传都是经过越来越长的时间间隔后进行的。当我们在第5章学习CSMA/CD时， 将看到以太网采用了类似的思路。</a:t>
            </a:r>
            <a:endParaRPr lang="zh-CN"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书籍版本</a:t>
            </a:r>
            <a:endParaRPr lang="zh-CN" altLang="en-US">
              <a:sym typeface="+mn-ea"/>
            </a:endParaRPr>
          </a:p>
        </p:txBody>
      </p:sp>
      <p:sp>
        <p:nvSpPr>
          <p:cNvPr id="3" name="内容占位符 2"/>
          <p:cNvSpPr>
            <a:spLocks noGrp="1"/>
          </p:cNvSpPr>
          <p:nvPr>
            <p:ph idx="1"/>
          </p:nvPr>
        </p:nvSpPr>
        <p:spPr/>
        <p:txBody>
          <a:bodyPr/>
          <a:p>
            <a:pPr marL="0" indent="0">
              <a:buNone/>
            </a:pPr>
            <a:r>
              <a:rPr lang="zh-CN"/>
              <a:t>注意版本</a:t>
            </a:r>
            <a:r>
              <a:rPr lang="en-US" altLang="zh-CN"/>
              <a:t>			</a:t>
            </a:r>
            <a:endParaRPr lang="en-US" altLang="zh-CN"/>
          </a:p>
          <a:p>
            <a:pPr marL="0" indent="0">
              <a:buNone/>
            </a:pPr>
            <a:r>
              <a:rPr lang="en-US" altLang="zh-CN"/>
              <a:t>				</a:t>
            </a:r>
            <a:endParaRPr lang="en-US" altLang="zh-CN"/>
          </a:p>
        </p:txBody>
      </p:sp>
      <p:pic>
        <p:nvPicPr>
          <p:cNvPr id="6" name="图片 5"/>
          <p:cNvPicPr>
            <a:picLocks noChangeAspect="1"/>
          </p:cNvPicPr>
          <p:nvPr/>
        </p:nvPicPr>
        <p:blipFill>
          <a:blip r:embed="rId1"/>
          <a:stretch>
            <a:fillRect/>
          </a:stretch>
        </p:blipFill>
        <p:spPr>
          <a:xfrm>
            <a:off x="251460" y="2493010"/>
            <a:ext cx="8244840" cy="30861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1.电路交换网络中的复用</a:t>
            </a:r>
            <a:endParaRPr sz="4000"/>
          </a:p>
        </p:txBody>
      </p:sp>
      <p:sp>
        <p:nvSpPr>
          <p:cNvPr id="3" name="内容占位符 2"/>
          <p:cNvSpPr/>
          <p:nvPr>
            <p:ph idx="1"/>
          </p:nvPr>
        </p:nvSpPr>
        <p:spPr>
          <a:xfrm>
            <a:off x="457200" y="1600200"/>
            <a:ext cx="8229600" cy="4855210"/>
          </a:xfrm>
        </p:spPr>
        <p:txBody>
          <a:bodyPr/>
          <a:p>
            <a:r>
              <a:rPr lang="zh-CN" altLang="en-US" sz="2400"/>
              <a:t>图1-14显示了一个支持多达4条电路的特定网络链路的FDM和TDM。</a:t>
            </a:r>
            <a:endParaRPr lang="zh-CN" altLang="en-US" sz="2400"/>
          </a:p>
          <a:p>
            <a:endParaRPr lang="zh-CN" altLang="en-US" sz="2400"/>
          </a:p>
          <a:p>
            <a:r>
              <a:rPr lang="zh-CN" altLang="en-US" sz="2400"/>
              <a:t>对于FDM， 其频率域被分割为4个频段， 每个频段的带宽是4kHz。对于TDM， 其时域被分割为帧， 在每个帧中具有4个时隙， 在循环的TDM帧中每条电路被分配相同的专用时隙。对于TDM，一条电路的传输速率等于帧速率乘以一个时隙中的比特数量。例如，如果链路每秒传输8000个帧， 每个时隙由8个比特组成， 则每条电路的传输速率是64kbps。</a:t>
            </a:r>
            <a:endParaRPr lang="zh-CN" altLang="en-US" sz="240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3.快速重传</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超时触发重传存在的问题之一是超时周期可能相对较长。当一个报文段丢失时，这种长超时周期迫使发送方延迟重传丢失的分组，因而增加了端到端时延。幸运的是，发送方通常可在超时事件发生之前通过注意所谓冗余ACK来较好地检测到丢包情况。冗余ACK(duplicate ACK) 就是再次确认某个报文段的ACK， 而发送方先前已经收到对该报文段的确认。要理解发送方对冗余ACK的响应， 我们必须首先看一下接收方为什么会发送冗余ACK。</a:t>
            </a:r>
            <a:endParaRPr lang="zh-CN" altLang="en-US" sz="240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3.快速重传</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表3-2总结了TCP接收方的ACK生成策略[RFC 5681] 。当TCP接收方收到一个具有这样序号的报文段时，即其序号大于下一个所期望的、按序的报文段，它检测到了数据流中的一个间隔，这就是说有报文段丢失。这个间隔可能是由于在网络中报文段丢失或重新排序造成的。因为TCP不使用否定确认， 所以接收方不能向发送方发回一个显式的否定确认。相反，它只是对已经接收到的最后一个按序字节数据进行重复确认(即产生一个冗余ACK) 即可。(注意到在表3-2中允许接收方不丢弃失序报文段。</a:t>
            </a:r>
            <a:endParaRPr lang="zh-CN" altLang="en-US" sz="240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3.快速重传</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561975" y="2138045"/>
            <a:ext cx="8020050" cy="2581275"/>
          </a:xfrm>
          <a:prstGeom prst="rect">
            <a:avLst/>
          </a:prstGeom>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3.快速重传</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因为发送方经常一个接一个地发送大量的报文段，如果一个报文段丢失，就很可能引起许多一个接一个的冗余ACK。如果TCP发送方接收到对相同数据的3个冗余ACK， 它把这当作一种指示，说明跟在这个已被确认过3次的报文段之后的报文段已经丢失。(在课后习题中， 我们将考虑为什么发送方等待3个冗余ACK， 而不是仅仅等待一个冗余ACK。) 一旦收到3个冗余ACK， TCP就执行快速重传(fast retransmit) [RFC 5681] ， 即在该报文段的定时器过期之前重传丢失的报文段。对于采用快速重传的TCP， 可用下列代码片段代替图3-33中的ACK收到事件：</a:t>
            </a:r>
            <a:endParaRPr lang="zh-CN" altLang="en-US" sz="240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3.快速重传</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1628775" y="1461770"/>
            <a:ext cx="5886450" cy="3933825"/>
          </a:xfrm>
          <a:prstGeom prst="rect">
            <a:avLst/>
          </a:prstGeom>
        </p:spPr>
      </p:pic>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3.快速重传</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前面讲过， 当在如TCP这样一个实际协议中实现超时/重传机制时，会产生许多微妙的问题。上面的过程是在超过20年的TCP定时器使用经验的基础上演化而来的，读者应当理解实际情况确实是这样的。</a:t>
            </a:r>
            <a:endParaRPr lang="zh-CN" altLang="en-US" sz="240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4.是回退N步还是选择重传</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考虑下面这个问题来结束有关TCP差错恢复机制的学习：TCP是一个GBN协议还是一个SR协议?前面讲过，TCP确认是累积式的，正确接收但失序的报文段是不会被接收方逐个确认的。因此，如图3-33所示(也可参见图3-19) ， TCP发送方仅需维持已发送过但未被确认的字节的最小序号(Send Base) 和下一个要发送的字节的序号(Next SeqNum) 。</a:t>
            </a:r>
            <a:endParaRPr lang="zh-CN" altLang="en-US" sz="240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4.是回退N步还是选择重传</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在这种意义下， TCP看起来更像一个GBN风格的协议。但是TCP和GBN协议之间有着一些显著的区别。许多TCP实现会将正确接收但失序的报文段缓存起来[Stevens 1994] 。另外考虑一下， 当发送方发送的一组报文段1，2，…，N，并且所有的报文段都按序无差错地到达接收方时会发生的情况。进一步假设对分组n&lt;N的确认报文丢失，但是其余N-1个确认报文在分别超时以前到达发送端， 这时又会发生的情况。在该例中， GBN不仅会重传分组n， 还会重传所有后继的分组n+1， n+2， …， N。在另一方面， TCP将重传至多一个报文段， 即报文段n。此外， 如果对报文段n+1的确认报文在报文段n超时之前到达， TCP甚至不会重传报文段n。</a:t>
            </a:r>
            <a:endParaRPr lang="zh-CN" altLang="en-US" sz="240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4.是回退N步还是选择重传</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对TCP提出的一种修改意见是所谓的选择确认(selective acknowledgment)  ，它允许TCP接收方有选择地确认失序报文段， 而不是累积地确认最后一个正确接收的有序报文段。当将该机制与选择重传机制结合起来使用时(即跳过重传那些已被接收方选择性地确认过的报文段) ， TCP看起来就很像我们通常的SR协议。因此， TCP的差错恢复机制也许最好被分类为GBN协议与SR协议的混合体。</a:t>
            </a:r>
            <a:endParaRPr lang="zh-CN" altLang="en-US" sz="240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4.是回退N步还是选择重传</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5" name="图片 4"/>
          <p:cNvPicPr>
            <a:picLocks noChangeAspect="1"/>
          </p:cNvPicPr>
          <p:nvPr/>
        </p:nvPicPr>
        <p:blipFill>
          <a:blip r:embed="rId1"/>
          <a:stretch>
            <a:fillRect/>
          </a:stretch>
        </p:blipFill>
        <p:spPr>
          <a:xfrm>
            <a:off x="3204210" y="980440"/>
            <a:ext cx="3971925" cy="56292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1.电路交换网络中的复用</a:t>
            </a:r>
            <a:endParaRPr sz="4000"/>
          </a:p>
        </p:txBody>
      </p:sp>
      <p:pic>
        <p:nvPicPr>
          <p:cNvPr id="4" name="内容占位符 3"/>
          <p:cNvPicPr>
            <a:picLocks noChangeAspect="1"/>
          </p:cNvPicPr>
          <p:nvPr>
            <p:ph idx="1"/>
          </p:nvPr>
        </p:nvPicPr>
        <p:blipFill>
          <a:blip r:embed="rId1"/>
          <a:stretch>
            <a:fillRect/>
          </a:stretch>
        </p:blipFill>
        <p:spPr>
          <a:xfrm>
            <a:off x="1504315" y="1727200"/>
            <a:ext cx="6134100" cy="4600575"/>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4.是回退N步还是选择重传</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5" name="图片 4"/>
          <p:cNvPicPr>
            <a:picLocks noChangeAspect="1"/>
          </p:cNvPicPr>
          <p:nvPr/>
        </p:nvPicPr>
        <p:blipFill>
          <a:blip r:embed="rId1"/>
          <a:stretch>
            <a:fillRect/>
          </a:stretch>
        </p:blipFill>
        <p:spPr>
          <a:xfrm>
            <a:off x="3204210" y="980440"/>
            <a:ext cx="3971925" cy="5629275"/>
          </a:xfrm>
          <a:prstGeom prst="rect">
            <a:avLst/>
          </a:prstGeom>
        </p:spPr>
      </p:pic>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3.5.5 流量控制</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前面讲过， 一条TCP连接每一侧主机都为该连接设置了接收缓存。当该TCP连接收到正确、按序的字节后，它就将数据放入接收缓存。相关联的应用进程会从该缓存中读取数据，但不必是数据刚一到达就立即读取。事实上，接收方应用也许正忙于其他任务，甚至要过很长时间后才去读取该数据。如果某应用程序读取数据时相对缓慢，而发送方发送得太多、太快，发送的数据就会很容易地使该连接的接收缓存溢出。</a:t>
            </a:r>
            <a:endParaRPr lang="zh-CN" altLang="en-US" sz="2400"/>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3.5.5 流量控制</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TCP为它的应用程序提供了流量控制服务(flow-control service) 以消除发送方使接收方缓存溢出的可能性。流量控制因此是一个速度匹配服务，即发送方的发送速率与接收方应用程序的读取速率相匹配。前面提到过， TCP发送方也可能因为IP网络的拥塞而被遏制； 这种形式的发送方的控制被称为拥塞控制(congestion control) ， 我们将在3.6节和3.7节详细地讨论这个主题。即使流量控制和拥塞控制采取的动作非常相似(对发送方的遏制)，但是它们显然是针对完全不同的原因而采取的措施。不幸的是，许多作者把这两个术语混用，理解力强的读者会明智地区分这两种情况。现在我们来讨论TCP如何提供流量控制服务的。为了能从整体上看问题， 我们在本节都假设TCP是这样实现的， 即TCP接收方丢弃失序的报文段。</a:t>
            </a:r>
            <a:endParaRPr lang="zh-CN" altLang="en-US" sz="240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3.5.5 流量控制</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TCP通过让发送方维护一个称为接收窗口(receive window)的变量来提供流量控制。通俗地说，接收窗口用于给发送方一个指示——该接收方还有多少可用的缓存空间。因为TCP是全双工通信， 在连接两端的发送方都各自维护一个接收窗口。我们在文件传输的情况下研究接收窗口。假设主机A通过一条TCP连接向主机B发送一个大文件。主机B为该连接分配了一个接收缓存， 并用Rev Buffer来表示其大小。主机B上的应用进程不时地从该缓存中读取数据。我们定义以下变量：</a:t>
            </a:r>
            <a:endParaRPr lang="zh-CN" altLang="en-US" sz="2400"/>
          </a:p>
          <a:p>
            <a:pPr lvl="1"/>
            <a:r>
              <a:rPr lang="zh-CN" altLang="en-US" sz="2100"/>
              <a:t>• Last By le Read：主机B上的应用进程从缓存读出的数据流的最后一个字节的编号。</a:t>
            </a:r>
            <a:endParaRPr lang="zh-CN" altLang="en-US" sz="2100"/>
          </a:p>
          <a:p>
            <a:pPr lvl="1"/>
            <a:r>
              <a:rPr lang="zh-CN" altLang="en-US" sz="2100"/>
              <a:t>• Last Byte Revd：从网络中到达的并且已放入主机B接收缓存中的数据流的最后一个字节的编号。</a:t>
            </a:r>
            <a:endParaRPr lang="zh-CN" altLang="en-US" sz="2100"/>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3.5.5 流量控制</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由于TCP不允许已分配的缓存溢出， 下式必须成立：</a:t>
            </a:r>
            <a:endParaRPr lang="zh-CN" altLang="en-US" sz="2400"/>
          </a:p>
          <a:p>
            <a:pPr marL="0" indent="0">
              <a:buNone/>
            </a:pPr>
            <a:r>
              <a:rPr lang="en-US" altLang="zh-CN" sz="2400"/>
              <a:t>	</a:t>
            </a:r>
            <a:r>
              <a:rPr lang="zh-CN" altLang="en-US" sz="2400"/>
              <a:t>Last Byte Revd-Last Byte Read≤Rev Buffer</a:t>
            </a:r>
            <a:endParaRPr lang="zh-CN" altLang="en-US" sz="2400"/>
          </a:p>
          <a:p>
            <a:endParaRPr lang="zh-CN" altLang="en-US" sz="2400"/>
          </a:p>
          <a:p>
            <a:r>
              <a:rPr lang="zh-CN" altLang="en-US" sz="2400"/>
              <a:t>接收窗口用rw nd表示， 根据缓存可用空间的数量来设置：</a:t>
            </a:r>
            <a:endParaRPr lang="zh-CN" altLang="en-US" sz="2400"/>
          </a:p>
          <a:p>
            <a:pPr marL="0" indent="0">
              <a:buNone/>
            </a:pPr>
            <a:r>
              <a:rPr lang="en-US" altLang="zh-CN" sz="2400"/>
              <a:t>	</a:t>
            </a:r>
            <a:r>
              <a:rPr lang="zh-CN" altLang="en-US" sz="2400"/>
              <a:t>rw nd=Rev Buffer-[Last Byte Revd-Last Byte Read]</a:t>
            </a:r>
            <a:endParaRPr lang="zh-CN" altLang="en-US" sz="2400"/>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3.5.5 流量控制</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由于该空间是随着时间变化的，所以rw nd是动态的。图3-38对变量rw nd进行了图示。</a:t>
            </a:r>
            <a:endParaRPr lang="zh-CN" altLang="en-US" sz="2400"/>
          </a:p>
        </p:txBody>
      </p:sp>
      <p:pic>
        <p:nvPicPr>
          <p:cNvPr id="4" name="图片 3"/>
          <p:cNvPicPr>
            <a:picLocks noChangeAspect="1"/>
          </p:cNvPicPr>
          <p:nvPr/>
        </p:nvPicPr>
        <p:blipFill>
          <a:blip r:embed="rId1"/>
          <a:stretch>
            <a:fillRect/>
          </a:stretch>
        </p:blipFill>
        <p:spPr>
          <a:xfrm>
            <a:off x="2428875" y="2147570"/>
            <a:ext cx="4286250" cy="2562225"/>
          </a:xfrm>
          <a:prstGeom prst="rect">
            <a:avLst/>
          </a:prstGeom>
        </p:spPr>
      </p:pic>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3.5.5 流量控制</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连接是如何使用变量rw nd提供流量控制服务的呢?主机B通过把当前的rw nd值放</a:t>
            </a:r>
            <a:r>
              <a:rPr lang="zh-CN" altLang="en-US" sz="2400">
                <a:sym typeface="+mn-ea"/>
              </a:rPr>
              <a:t>入</a:t>
            </a:r>
            <a:r>
              <a:rPr lang="zh-CN" altLang="en-US" sz="2400"/>
              <a:t>它发给主机A的报文段接收窗口字段中，通知主机A它在该连接的缓存中还有多少可用空间。开始时，主机B设定rw nd=Rev Buffer。注意到为了实现这一点，主机B必须跟踪几个与连接有关的变量。</a:t>
            </a:r>
            <a:endParaRPr lang="zh-CN" altLang="en-US" sz="240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3.5.5 流量控制</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主机A轮流跟踪两个变量， Last Byte Sent和Last Byte Acked， 这两个变量的意义很明显。注意到这两个变量之间的差Last Byte Sent-Last Byte Acked， 就是主机A发送到连接中但未被确认的数据量。通过将未确认的数据量控制在值rw nd以内， 就可以保证主机A不会使主机B的接收缓存溢出。因此，主机A在该连接的整个生命周期须保证：</a:t>
            </a:r>
            <a:endParaRPr lang="zh-CN" altLang="en-US" sz="2400"/>
          </a:p>
          <a:p>
            <a:endParaRPr lang="zh-CN" altLang="en-US" sz="2400"/>
          </a:p>
          <a:p>
            <a:pPr marL="0" indent="0">
              <a:buNone/>
            </a:pPr>
            <a:r>
              <a:rPr lang="en-US" altLang="zh-CN" sz="2400"/>
              <a:t>		Last Byte Sent-Last Byte Acked≤rw nd</a:t>
            </a:r>
            <a:endParaRPr lang="en-US" altLang="zh-CN" sz="2400"/>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3.5.5 流量控制</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对于这个方案还存在一个小小的技术问题。为了理解这一点，假设主机B的接收缓存已经存满， 使得rwnd=0。在将rw nd=0通告给主机A之后， 还要假设主机B没有任何数据要发给主机A。此时，考虑会发生什么情况。因为主机B上的应用进程将缓存清空， TCP并不向主机A发送带有rw nd新值的新报文段； 事实上， TCP仅当在它有数据或有确认要发时才会发送报文段给主机A。这样，主机A不可能知道主机B的接收缓存已经有新的空间了， 即主机A被阻塞而不能再发送数据!为了解决这个问题， TCP规范中要求：当主机B的接收窗口为0时，主机A继续发送只有一个字节数据的报文段。这些报文段将会被接收方确认。最终缓存将开始清空，并且确认报文里将包含一个非0的rw nd值。</a:t>
            </a:r>
            <a:endParaRPr lang="zh-CN" altLang="en-US" sz="240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3.5.5 流量控制</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描述了TCP的流量控制服务以后， 我们在此要简要地提一下UDP并不提供流量控制。为了理解这个问题，考虑一下从主机A上的一个进程向主机B上的一个进程发送一系列UDP报文段的情形。对于一个典型的UDP实现， UDP将会把这些报文段添加到相应套接字(进程的门户)“前面”的一个有限大小的缓存中。进程每次从缓存中读取一个完整的报文段。如果进程从缓存中读取报文段的速度不够快，那么缓存将会溢出，并且将丢失报文段。</a:t>
            </a:r>
            <a:endParaRPr lang="zh-CN" alt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2.分组交换与电路交换的对比</a:t>
            </a:r>
            <a:endParaRPr sz="4000"/>
          </a:p>
        </p:txBody>
      </p:sp>
      <p:sp>
        <p:nvSpPr>
          <p:cNvPr id="3" name="内容占位符 2"/>
          <p:cNvSpPr/>
          <p:nvPr>
            <p:ph idx="1"/>
          </p:nvPr>
        </p:nvSpPr>
        <p:spPr/>
        <p:txBody>
          <a:bodyPr/>
          <a:p>
            <a:r>
              <a:rPr lang="zh-CN" altLang="en-US"/>
              <a:t>分组交换不适合实时服务(例如，电话和视频会议)，因为它的端到端时延是可变的和不可预测的(主要是因为排队时延的变动和不可预测所致)。</a:t>
            </a:r>
            <a:endParaRPr lang="zh-CN" altLang="en-US"/>
          </a:p>
          <a:p>
            <a:endParaRPr lang="zh-CN" altLang="en-US"/>
          </a:p>
          <a:p>
            <a:r>
              <a:rPr lang="zh-CN" altLang="en-US"/>
              <a:t>分组交换：①它提供了比电路交换更好的带宽共享；②它比电路交换更简单，更有效，实现成本更低。</a:t>
            </a:r>
            <a:endParaRPr lang="zh-CN" altLang="en-US"/>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在本小节中， 我们更为仔细地观察如何建立和拆除一条TCP连接。尽管这个主题并不特别令人兴奋， 但是它很重要， 因为TCP连接的建立会显著地增加人们感受到的时延(如在Web上冲浪时) 。此外， 许多常见的网络攻击(包括极为流行的SYN洪泛攻击) 利用了TCP连接管理中的弱点。现在我们观察一下一条TCP连接是如何建立的。假设运行在一台主机(客户)上的一个进程想与另一台主机(服务器)上的一个进程建立一条连接。客户应用进程首先通知客户TCP， 它想建立一个与服务器上某个进程之间的连接。客户中的TCP会用以下方式与服务器中的TCP建立一条TCP连接：</a:t>
            </a:r>
            <a:endParaRPr lang="zh-CN" altLang="en-US" sz="240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第一步：客户端的TCP首先向服务器端的TCP发送一个特殊的TCP报文段。该报文段中不包含应用层数据。但是在报文段的首部(参见图3-29)中的一个标志位(即SYN比特) 被置为1。因此， 这个特殊报文段被称为SYN报文段。另外， 客户会随机地选择一个初始序号(client_is n) ， 并将此编号放置于该起始的TCP SYN报文段的序号字段中。该报文段会被封装在一个IP数据报中，并发送给服务器。为了避免某些安全性攻击， 在适当地随机化选择client_is n方面有着不少有趣的研究 。</a:t>
            </a:r>
            <a:endParaRPr lang="zh-CN" altLang="en-US" sz="240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第二步：一旦包含TCP SYN报文段的IP数据报到达服务器主机(假定它的确到达了!) ， 服务器会从该数据报中提取出TCP SYN报文段， 为该TCP连接分配TCP缓存和变量， 并向该客户TCP发送允许连接的报文段。(我们将在第8章看到， 在完成三次握手的第三步之前分配这些缓存和变量， 使得TCP易于受到称为SYN洪泛的拒绝服务攻击。)这个允许连接的报文段也不包含应用层数据。但是，在报文段的首部却包含3个重要的信息。首先， SYN比特被置为1。其次， 该TCP报文段首部的确认号字段被置为client_is n+1。最后， 服务器选择自己的初始序号(server_is n) ， 并将其放置到TCP报文段首部的序号字段中。这个允许连接的报文段实际上表明了：“我收到了你发起建立连接的SYN分组， 该分组带有初始序号client_is n。我同意建立该连接。我自己的初始序号是server_is n。”该允许连接的报文段有时被称为SYN ACK报文段(SYN ACK segment) 。</a:t>
            </a:r>
            <a:endParaRPr lang="zh-CN" altLang="en-US" sz="240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第三步：在收到SYN ACK报文段后， 客户也要给该连接分配缓存和变量。客户主机则向服务器发送另外一个报文段；这最后一个报文段对服务器的允许连接的报文段进行了确认(该客户通过将值server_is n+1放置到TCP报文段首部的确认字段中来完成此项工作) 。因为连接已经建立了， 所以该SYN比特被置为0。该三次握手的第三个阶段可以在报文段负载中携带客户到服务器的数据。</a:t>
            </a:r>
            <a:endParaRPr lang="zh-CN" altLang="en-US" sz="240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一旦完成这3个步骤，客户和服务器主机就可以相互发送包括数据的报文段了。在以后每一个报文段中， SYN比特都将被置为0。注意到为了创建该连接， 在两台主机之间发送了3个分组，如图3-39所示。由于这个原因，这种连接创建过程通常被称为3次握手(three-way handshake) 。TCP 3次握手的几个方面将在课后习题中讨论(为什么需要初始序号?为什么需要3次握手，而不是两次握手?)。注意到这样一件事是很有趣的，一个攀岩者和一个保护者(他位于攀岩者的下面，他的任务是处理好攀岩者的安全绳索)就使用了与TCP相同的3次握手通信协议， 以确保在攀岩者开始攀爬前双方都已经准备好了。</a:t>
            </a:r>
            <a:endParaRPr lang="zh-CN" altLang="en-US" sz="240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2047875" y="1047750"/>
            <a:ext cx="5048250" cy="4762500"/>
          </a:xfrm>
          <a:prstGeom prst="rect">
            <a:avLst/>
          </a:prstGeom>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天下没有不散的宴席， 对于TCP连接也是这样。参与一条TCP连接的两个进程中的任何一个都能终止该连接。当连接结束后，主机中的“资源”(即缓存和变量)将被释放。举一个例子，假设某客户打算关闭连接，如图3-40所示。客户应用进程发出一个关闭连接命令。这会引起客户TCP向服务器进程发送一个特殊的TCP报文段。这个特殊的报文段让其首部中的一个标志位即FIN比特(参见图3-29)被设置为1。当服务器接收到该报文段后，就向发送方回送一个确认报文段。然后，服务器发送它自己的终止报文段， 其FIN比特被置为1。最后，该客户对这个服务器的终止报文段进行确认。此时，在两台主机上用于该连接的所有资源都被释放了。</a:t>
            </a:r>
            <a:endParaRPr lang="zh-CN" altLang="en-US" sz="240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2483485" y="1412875"/>
            <a:ext cx="4229100" cy="5038725"/>
          </a:xfrm>
          <a:prstGeom prst="rect">
            <a:avLst/>
          </a:prstGeom>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在一个TCP连接的生命周期内， 运行在每台主机中的TCP协议在各种TCP状态(TCP state) 之间变迁。图3-41说明了客户TCP会经历的一系列典型TCP状态。客户TCP开始时处于CLOSED(关闭) 状态。客户的应用程序发起一个新的TCP连接(可通过在第2章讲过的Python例子中创建一个Socket对象来完成) 。这引起客户中的TCP向服务器中的TCP发送一个SYN报文段。在发送过SYN报文段后， 客户TCP进</a:t>
            </a:r>
            <a:r>
              <a:rPr lang="zh-CN" altLang="en-US" sz="2400">
                <a:sym typeface="+mn-ea"/>
              </a:rPr>
              <a:t>入</a:t>
            </a:r>
            <a:r>
              <a:rPr lang="zh-CN" altLang="en-US" sz="2400"/>
              <a:t>了SYN_SENT状态。当客户TCP处在SYN_SENT状态时， 它等待来自服务器TCP的对客户所发报文段进行确认且SYN比特被置为1的一个报文段。收到这样一个报文段之后， 客户TCP进入ESTABLISHED(已建立) 状态。当处在ESTABLISHED状态时， TCP客户就能发送和接收包含有效载荷数据(即应用层产生的数据) 的TCP报文段了。</a:t>
            </a:r>
            <a:endParaRPr lang="zh-CN" altLang="en-US" sz="240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1857375" y="1280795"/>
            <a:ext cx="5429250" cy="42957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1.3.3 网络的网络</a:t>
            </a:r>
            <a:endParaRPr sz="4000"/>
          </a:p>
        </p:txBody>
      </p:sp>
      <p:sp>
        <p:nvSpPr>
          <p:cNvPr id="3" name="内容占位符 2"/>
          <p:cNvSpPr/>
          <p:nvPr>
            <p:ph idx="1"/>
          </p:nvPr>
        </p:nvSpPr>
        <p:spPr/>
        <p:txBody>
          <a:bodyPr/>
          <a:p>
            <a:r>
              <a:rPr lang="zh-CN" altLang="en-US" sz="2400"/>
              <a:t>第三方公司创建</a:t>
            </a:r>
            <a:r>
              <a:rPr lang="zh-CN" altLang="en-US" sz="2400">
                <a:solidFill>
                  <a:srgbClr val="FF0000"/>
                </a:solidFill>
              </a:rPr>
              <a:t>因特网交换点</a:t>
            </a:r>
            <a:r>
              <a:rPr lang="zh-CN" altLang="en-US" sz="2400"/>
              <a:t>（</a:t>
            </a:r>
            <a:r>
              <a:rPr lang="en-US" altLang="zh-CN" sz="2400"/>
              <a:t>Internet Exchange Point</a:t>
            </a:r>
            <a:r>
              <a:rPr lang="zh-CN" altLang="en-US" sz="2400"/>
              <a:t>，</a:t>
            </a:r>
            <a:r>
              <a:rPr lang="en-US" altLang="zh-CN" sz="2400">
                <a:solidFill>
                  <a:srgbClr val="FF0000"/>
                </a:solidFill>
              </a:rPr>
              <a:t>IXP</a:t>
            </a:r>
            <a:r>
              <a:rPr lang="zh-CN" altLang="en-US" sz="2400"/>
              <a:t>），</a:t>
            </a:r>
            <a:r>
              <a:rPr lang="en-US" altLang="zh-CN" sz="2400"/>
              <a:t>IXP</a:t>
            </a:r>
            <a:r>
              <a:rPr lang="zh-CN" altLang="en-US" sz="2400"/>
              <a:t>是一个汇合点，多个</a:t>
            </a:r>
            <a:r>
              <a:rPr lang="en-US" altLang="zh-CN" sz="2400"/>
              <a:t>ISP</a:t>
            </a:r>
            <a:r>
              <a:rPr lang="zh-CN" altLang="en-US" sz="2400"/>
              <a:t>能够在这里共同对等。</a:t>
            </a:r>
            <a:endParaRPr lang="zh-CN" altLang="en-US" sz="2400"/>
          </a:p>
        </p:txBody>
      </p:sp>
      <p:pic>
        <p:nvPicPr>
          <p:cNvPr id="5" name="内容占位符 3"/>
          <p:cNvPicPr>
            <a:picLocks noChangeAspect="1"/>
          </p:cNvPicPr>
          <p:nvPr/>
        </p:nvPicPr>
        <p:blipFill>
          <a:blip r:embed="rId1"/>
          <a:stretch>
            <a:fillRect/>
          </a:stretch>
        </p:blipFill>
        <p:spPr>
          <a:xfrm>
            <a:off x="1280795" y="2636520"/>
            <a:ext cx="6581775" cy="3390900"/>
          </a:xfrm>
          <a:prstGeom prst="rect">
            <a:avLst/>
          </a:prstGeom>
          <a:noFill/>
          <a:ln w="9525">
            <a:noFill/>
          </a:ln>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假设客户应用程序决定要关闭该连接。(注意到服务器也能选择关闭该连接。)这引起客户TCP发送一个带有FIN比特被置为1的TCP报文段， 并进</a:t>
            </a:r>
            <a:r>
              <a:rPr lang="zh-CN" altLang="en-US" sz="2400">
                <a:sym typeface="+mn-ea"/>
              </a:rPr>
              <a:t>入</a:t>
            </a:r>
            <a:r>
              <a:rPr lang="zh-CN" altLang="en-US" sz="2400"/>
              <a:t>FIN_WAIT_1状态。当处在FIN_WAIT_1状态时， 客户TCP等待一个来自服务器的带有确认的TCP报文段。当它收到该报文段时， 客户TCP进入FIN_WAIT_2状态。当处在FIN_WAIT_2状态时， 客户等待来自服务器的FIN比特被置为1的另一个报文段； 当收到该报文段后， 客户TCP对服务器的报文段进行确认， 并进</a:t>
            </a:r>
            <a:r>
              <a:rPr lang="zh-CN" altLang="en-US" sz="2400">
                <a:sym typeface="+mn-ea"/>
              </a:rPr>
              <a:t>入</a:t>
            </a:r>
            <a:r>
              <a:rPr lang="zh-CN" altLang="en-US" sz="2400"/>
              <a:t>TIME_WAIT状态。假定ACK丢失， TIME_WAIT状态使TCP客户重传最后的确认报文。在TIME_WAIT状态中所消耗的时间是与具体实现有关的， 而典型的值是30秒、1分钟或2分钟。经过等待后，连接就正式关闭，客户端所有资源(包括端口号)将被释放。</a:t>
            </a:r>
            <a:endParaRPr lang="zh-CN" altLang="en-US" sz="240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图3-42图示了服务器端的TCP通常要经历的一系列状态， 其中假设客户开始连接拆除。这些状态变迁是自解释的。在这两个状态变迁图中， 我们只给出了TCP连接是如何正常地被建立和拆除的。我们没有描述在某些不正常的情况下(例如当连接的双方同时都要发起或终止一条连接时) 发生的事情。</a:t>
            </a:r>
            <a:endParaRPr lang="zh-CN" altLang="en-US" sz="240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endParaRPr lang="zh-CN" altLang="en-US" sz="2400"/>
          </a:p>
        </p:txBody>
      </p:sp>
      <p:pic>
        <p:nvPicPr>
          <p:cNvPr id="4" name="图片 3"/>
          <p:cNvPicPr>
            <a:picLocks noChangeAspect="1"/>
          </p:cNvPicPr>
          <p:nvPr/>
        </p:nvPicPr>
        <p:blipFill>
          <a:blip r:embed="rId1"/>
          <a:stretch>
            <a:fillRect/>
          </a:stretch>
        </p:blipFill>
        <p:spPr>
          <a:xfrm>
            <a:off x="1899920" y="1299845"/>
            <a:ext cx="5343525" cy="4257675"/>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1176020"/>
            <a:ext cx="8229600" cy="4950460"/>
          </a:xfrm>
        </p:spPr>
        <p:txBody>
          <a:bodyPr/>
          <a:p>
            <a:r>
              <a:rPr lang="zh-CN" altLang="en-US" sz="2400"/>
              <a:t>我们上面的讨论假定了客户和服务器都准备通信， 即服务器正在监听客户发送其SYN报文段的端口。我们来考虑当一台主机接收到一个TCP报文段， 其端口号或源IP地址与该主机上进行中的套接字都不匹配的情况。例如，假如一台主机接收了具有目的端口80的一个TCP SYN分组， 但该主机在端口80不接受连接(即它不在端口80上运行Web服务器) 。则该主机将向源发送一个特殊重置报文段。该TCP报文段将RST标志位(参见3.5.2节)置为1。因此，当主机发送一个重置报文段时，它告诉该源“我没有那个报文段的套接字。请不要再发送该报文段了”。当一台主机接收一个UDP分组， 它的目的端口与进行中的UDP套接字不匹配， 该主机发送一个特殊的ICMP数据报， 这将在第4章中讨论。</a:t>
            </a:r>
            <a:endParaRPr lang="zh-CN" altLang="en-US" sz="240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999490"/>
            <a:ext cx="8229600" cy="5126990"/>
          </a:xfrm>
        </p:spPr>
        <p:txBody>
          <a:bodyPr/>
          <a:p>
            <a:r>
              <a:rPr lang="zh-CN" altLang="en-US" sz="2400"/>
              <a:t>既然我们已经对TCP连接管理有了深</a:t>
            </a:r>
            <a:r>
              <a:rPr lang="zh-CN" altLang="en-US" sz="2400">
                <a:sym typeface="+mn-ea"/>
              </a:rPr>
              <a:t>入</a:t>
            </a:r>
            <a:r>
              <a:rPr lang="zh-CN" altLang="en-US" sz="2400"/>
              <a:t>的了解， 我们再次回顾nmap端口扫描工具，并更为详细地研究它的工作原理。为了探索目标主机上的一个特定的TCP端口， 如端口6789， nmap将对那台主机的目的端口6789发送一个特殊的TCP SYN报文段。有3种可能的输出：</a:t>
            </a:r>
            <a:endParaRPr lang="zh-CN" altLang="en-US" sz="2400"/>
          </a:p>
          <a:p>
            <a:pPr lvl="1"/>
            <a:r>
              <a:rPr lang="zh-CN" altLang="en-US" sz="2100"/>
              <a:t>源主机从目标主机接收到一个TCP SYN ACK报文段。因为这意味着在目标主机上一个应用程序使用TCP端口6789运行， nmap返回“打开”。</a:t>
            </a:r>
            <a:endParaRPr lang="zh-CN" altLang="en-US" sz="2100"/>
          </a:p>
          <a:p>
            <a:pPr lvl="1"/>
            <a:r>
              <a:rPr lang="zh-CN" altLang="en-US" sz="2100"/>
              <a:t>源主机从目标主机接收到一个TCP RST报文段。这意味着该SYN报文段到达了目标主机， 但目标主机没有运行一个使用TCP端口6789的应用程序。但攻击者至少知道发向该主机端口6789的报文段没有被源和目标主机之间的任何防火墙所阻挡。(将在第8章中讨论防火墙。)</a:t>
            </a:r>
            <a:endParaRPr lang="zh-CN" altLang="en-US" sz="2100"/>
          </a:p>
          <a:p>
            <a:pPr lvl="1"/>
            <a:r>
              <a:rPr lang="zh-CN" altLang="en-US" sz="2100"/>
              <a:t>源什么也没有收到。这很可能表明该SYN报文段被中间的防火墙所阻挡， 无法到达目标主机。</a:t>
            </a:r>
            <a:endParaRPr lang="zh-CN" altLang="en-US" sz="210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3.5.6 TCP连接管理</a:t>
            </a:r>
            <a:endParaRPr sz="3600">
              <a:sym typeface="+mn-ea"/>
            </a:endParaRPr>
          </a:p>
        </p:txBody>
      </p:sp>
      <p:sp>
        <p:nvSpPr>
          <p:cNvPr id="3" name="内容占位符 2"/>
          <p:cNvSpPr/>
          <p:nvPr>
            <p:ph idx="1"/>
          </p:nvPr>
        </p:nvSpPr>
        <p:spPr>
          <a:xfrm>
            <a:off x="457200" y="999490"/>
            <a:ext cx="8229600" cy="5126990"/>
          </a:xfrm>
        </p:spPr>
        <p:txBody>
          <a:bodyPr/>
          <a:p>
            <a:r>
              <a:rPr lang="zh-CN" altLang="en-US" sz="2400"/>
              <a:t>nmap是一个功能强大的工具， 该工具不仅能“侦察”打开的TCP端口， 也能“侦察”打开的UDP端口， 还能“侦察”防火墙及其配置， 甚至能“侦察”应用程序的版本和操作系统。其中的大多数都能通过操作TCP连接管理报文段完成。</a:t>
            </a:r>
            <a:endParaRPr lang="zh-CN" altLang="en-US" sz="2400"/>
          </a:p>
          <a:p>
            <a:endParaRPr lang="zh-CN" altLang="en-US" sz="2400"/>
          </a:p>
          <a:p>
            <a:r>
              <a:rPr lang="zh-CN" altLang="en-US" sz="2400"/>
              <a:t>到此， 我们介绍完了TCP中的差错控制和流量控制。在3.7节中， 我们将回到TCP并更深入地研究TCP拥塞控制问题。然而， 在此之前， 我们先后退一步， 在更广泛环境中讨论拥塞控制问题。</a:t>
            </a:r>
            <a:endParaRPr lang="zh-CN" altLang="en-US" sz="240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3.6 拥塞控制原理</a:t>
            </a:r>
            <a:endParaRPr sz="3600">
              <a:sym typeface="+mn-ea"/>
            </a:endParaRPr>
          </a:p>
        </p:txBody>
      </p:sp>
      <p:sp>
        <p:nvSpPr>
          <p:cNvPr id="3" name="内容占位符 2"/>
          <p:cNvSpPr/>
          <p:nvPr>
            <p:ph idx="1"/>
          </p:nvPr>
        </p:nvSpPr>
        <p:spPr>
          <a:xfrm>
            <a:off x="457200" y="999490"/>
            <a:ext cx="8229600" cy="5126990"/>
          </a:xfrm>
        </p:spPr>
        <p:txBody>
          <a:bodyPr/>
          <a:p>
            <a:r>
              <a:rPr lang="zh-CN" altLang="en-US" sz="2400"/>
              <a:t>在前面几节中，我们已经分析了面临分组丢失时用于提供可靠数据传输服务的基本原理及特定的TCP机制。我们以前讲过， 在实践中， 这种丢包一般是当网络变得拥塞时由于路由器缓存溢出引起的。分组重传因此作为网络拥塞的征兆(某个特定的运输层报文段的丢失)来对待，但是却无法处理导致网络拥塞的原因，因为有太多的源想以过高的速率发送数据。为了处理网络拥塞原因，需要一些机制以在面临网络拥塞时遏制发送方。</a:t>
            </a:r>
            <a:endParaRPr lang="zh-CN" altLang="en-US" sz="240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3.6 拥塞控制原理</a:t>
            </a:r>
            <a:endParaRPr sz="3600">
              <a:sym typeface="+mn-ea"/>
            </a:endParaRPr>
          </a:p>
        </p:txBody>
      </p:sp>
      <p:sp>
        <p:nvSpPr>
          <p:cNvPr id="3" name="内容占位符 2"/>
          <p:cNvSpPr/>
          <p:nvPr>
            <p:ph idx="1"/>
          </p:nvPr>
        </p:nvSpPr>
        <p:spPr>
          <a:xfrm>
            <a:off x="457200" y="999490"/>
            <a:ext cx="8229600" cy="5126990"/>
          </a:xfrm>
        </p:spPr>
        <p:txBody>
          <a:bodyPr/>
          <a:p>
            <a:r>
              <a:rPr lang="zh-CN" altLang="en-US" sz="2400"/>
              <a:t>在本节中，我们考虑一般情况下的拥塞控制问题，试图理解为什么网络拥塞是一件坏事情，网络拥塞是如何在上层应用得到的服务性能中明确地显露出来的?如何可用各种方法来避免网络拥塞或对它作出反应?这种对拥塞控制的更一般研究是恰当的，因为就像可靠数据传输一样，它在组网技术中的前10个基础性重要问题清单中位居前列。我们通过对异步传递方式(ATM) 网络中可用比特率(ABR) 服务中的拥塞控制的讨论来总结本节。下面一节包含了TCP的拥塞控制算法的详细研究。</a:t>
            </a:r>
            <a:endParaRPr lang="zh-CN" altLang="en-US" sz="240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3.6.1 拥塞原因与代价</a:t>
            </a:r>
            <a:endParaRPr sz="3600">
              <a:sym typeface="+mn-ea"/>
            </a:endParaRPr>
          </a:p>
        </p:txBody>
      </p:sp>
      <p:sp>
        <p:nvSpPr>
          <p:cNvPr id="3" name="内容占位符 2"/>
          <p:cNvSpPr/>
          <p:nvPr>
            <p:ph idx="1"/>
          </p:nvPr>
        </p:nvSpPr>
        <p:spPr>
          <a:xfrm>
            <a:off x="457200" y="999490"/>
            <a:ext cx="8229600" cy="5126990"/>
          </a:xfrm>
        </p:spPr>
        <p:txBody>
          <a:bodyPr/>
          <a:p>
            <a:r>
              <a:rPr lang="zh-CN" altLang="en-US" sz="2400"/>
              <a:t>我们通过分析3个复杂性越来越高的发生拥塞的情况，开始对拥塞控制的一般性研究。在每种情况下，我们首先将看看出现拥塞的原因以及拥塞的代价(根据资源未被充分利用以及端系统得到的低劣服务性能来评价)。我们暂不关注如何对拥塞作出反应或避免拥塞，而是重点理解一个较为简单的问题，即随着主机增加其发送速率并使网络变得拥塞，这时会发生的情况。</a:t>
            </a:r>
            <a:endParaRPr lang="zh-CN" altLang="en-US" sz="240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情况1：两个发送方和一台具有无穷大缓存的路由器</a:t>
            </a:r>
            <a:endParaRPr sz="3600">
              <a:sym typeface="+mn-ea"/>
            </a:endParaRPr>
          </a:p>
        </p:txBody>
      </p:sp>
      <p:sp>
        <p:nvSpPr>
          <p:cNvPr id="3" name="内容占位符 2"/>
          <p:cNvSpPr/>
          <p:nvPr>
            <p:ph idx="1"/>
          </p:nvPr>
        </p:nvSpPr>
        <p:spPr>
          <a:xfrm>
            <a:off x="457200" y="999490"/>
            <a:ext cx="8229600" cy="5126990"/>
          </a:xfrm>
        </p:spPr>
        <p:txBody>
          <a:bodyPr/>
          <a:p>
            <a:endParaRPr lang="zh-CN" altLang="en-US" sz="2400"/>
          </a:p>
          <a:p>
            <a:r>
              <a:rPr lang="zh-CN" altLang="en-US" sz="2400"/>
              <a:t>我们先考虑也许是最简单的拥塞情况：两台主机(A和B)都有一条连接，且这两条连接共享源与目的地之间的单跳路由，如图3-43所示。</a:t>
            </a:r>
            <a:endParaRPr lang="zh-CN" altLang="en-US"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1.4 分组交换网中的时延、丢包和吞吐量</a:t>
            </a:r>
            <a:endParaRPr sz="4000"/>
          </a:p>
        </p:txBody>
      </p:sp>
      <p:sp>
        <p:nvSpPr>
          <p:cNvPr id="3" name="内容占位符 2"/>
          <p:cNvSpPr/>
          <p:nvPr>
            <p:ph idx="1"/>
          </p:nvPr>
        </p:nvSpPr>
        <p:spPr/>
        <p:txBody>
          <a:bodyPr/>
          <a:p>
            <a:endParaRPr lang="zh-CN" altLang="en-US"/>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情况1：两个发送方和一台具有无穷大缓存的路由器</a:t>
            </a:r>
            <a:endParaRPr sz="3600">
              <a:sym typeface="+mn-ea"/>
            </a:endParaRPr>
          </a:p>
        </p:txBody>
      </p:sp>
      <p:sp>
        <p:nvSpPr>
          <p:cNvPr id="3" name="内容占位符 2"/>
          <p:cNvSpPr/>
          <p:nvPr>
            <p:ph idx="1"/>
          </p:nvPr>
        </p:nvSpPr>
        <p:spPr>
          <a:xfrm>
            <a:off x="457200" y="1066800"/>
            <a:ext cx="8229600" cy="5059680"/>
          </a:xfrm>
        </p:spPr>
        <p:txBody>
          <a:bodyPr/>
          <a:p>
            <a:r>
              <a:rPr lang="zh-CN" altLang="en-US" sz="2400"/>
              <a:t>我们假设主机A中的应用程序以入，字节/秒的平均速率将数据发送到连接中(例如，通过一个套接字将数据传递给运输层协议)。这些数据是初始数据，这意味着每个数据单元仅向套接字中发送一次。下面的运输层协议是一个简单的协议。数据被封装并发送；不执行差错恢复(如重传)、流量控制或拥塞控制。忽略由于添加运输层和较低层首部信息产生的额外开销，在第一种情况下，主机A向路由器提供流量的速率是入，字节/秒。主机B也以同样的方式运行，为了简化问题，我们假设它也是以速率入字节/秒发送数据。来自主机A和主机B的分组通过一台路由器，在一段容量为R的共享式输出链路上传输。该路由器带有缓存，可用于当分组到达速率超过该输出链路的容量时存储“</a:t>
            </a:r>
            <a:r>
              <a:rPr lang="zh-CN" altLang="en-US" sz="2400">
                <a:sym typeface="+mn-ea"/>
              </a:rPr>
              <a:t>入</a:t>
            </a:r>
            <a:r>
              <a:rPr lang="zh-CN" altLang="en-US" sz="2400"/>
              <a:t>分组”。在此第一种情况下，我们将假设路由器有无限大的缓存空间。</a:t>
            </a:r>
            <a:endParaRPr lang="zh-CN" altLang="en-US" sz="240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情况1：两个发送方和一台具有无穷大缓存的路由器</a:t>
            </a:r>
            <a:endParaRPr sz="3600">
              <a:sym typeface="+mn-ea"/>
            </a:endParaRPr>
          </a:p>
        </p:txBody>
      </p:sp>
      <p:sp>
        <p:nvSpPr>
          <p:cNvPr id="3" name="内容占位符 2"/>
          <p:cNvSpPr/>
          <p:nvPr>
            <p:ph idx="1"/>
          </p:nvPr>
        </p:nvSpPr>
        <p:spPr>
          <a:xfrm>
            <a:off x="457200" y="1066800"/>
            <a:ext cx="8229600" cy="5059680"/>
          </a:xfrm>
        </p:spPr>
        <p:txBody>
          <a:bodyPr/>
          <a:p>
            <a:endParaRPr lang="zh-CN" altLang="en-US" sz="2400"/>
          </a:p>
        </p:txBody>
      </p:sp>
      <p:pic>
        <p:nvPicPr>
          <p:cNvPr id="4" name="图片 3"/>
          <p:cNvPicPr>
            <a:picLocks noChangeAspect="1"/>
          </p:cNvPicPr>
          <p:nvPr/>
        </p:nvPicPr>
        <p:blipFill>
          <a:blip r:embed="rId1"/>
          <a:stretch>
            <a:fillRect/>
          </a:stretch>
        </p:blipFill>
        <p:spPr>
          <a:xfrm>
            <a:off x="1295400" y="1933575"/>
            <a:ext cx="6553200" cy="2990850"/>
          </a:xfrm>
          <a:prstGeom prst="rect">
            <a:avLst/>
          </a:prstGeom>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情况1：两个发送方和一台具有无穷大缓存的路由器</a:t>
            </a:r>
            <a:endParaRPr sz="3600">
              <a:sym typeface="+mn-ea"/>
            </a:endParaRPr>
          </a:p>
        </p:txBody>
      </p:sp>
      <p:sp>
        <p:nvSpPr>
          <p:cNvPr id="3" name="内容占位符 2"/>
          <p:cNvSpPr/>
          <p:nvPr>
            <p:ph idx="1"/>
          </p:nvPr>
        </p:nvSpPr>
        <p:spPr>
          <a:xfrm>
            <a:off x="457200" y="1066800"/>
            <a:ext cx="8229600" cy="5059680"/>
          </a:xfrm>
        </p:spPr>
        <p:txBody>
          <a:bodyPr/>
          <a:p>
            <a:r>
              <a:rPr lang="zh-CN" altLang="en-US" sz="2400"/>
              <a:t>图3-44描绘出了第一种情况下主机A的连接性能。左边的图形描绘了每连接的吞吐(接收方每秒接收的字节数)与该连接发送速率之间的函量(per-connection throughput)数关系。当发送速率在0~R/2之间时，接收方的吞吐量等于发送方的发送速率，即发送方发送的所有数据经有限时延后到达接收方。然而当发送速率超过R/2时，它的吞吐量只能达R/2。这个吞吐量上限是由两条连接之间共享链路容量造成的。链路完全不能以超过R/2的稳定状态速率向接收方交付分组。无论主机A和主机B将其发送速率设置为多高，它们都不会看到超过R/2的吞吐量。</a:t>
            </a:r>
            <a:endParaRPr lang="zh-CN" altLang="en-US" sz="240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情况1：两个发送方和一台具有无穷大缓存的路由器</a:t>
            </a:r>
            <a:endParaRPr sz="3600">
              <a:sym typeface="+mn-ea"/>
            </a:endParaRPr>
          </a:p>
        </p:txBody>
      </p:sp>
      <p:pic>
        <p:nvPicPr>
          <p:cNvPr id="4" name="内容占位符 3"/>
          <p:cNvPicPr>
            <a:picLocks noChangeAspect="1"/>
          </p:cNvPicPr>
          <p:nvPr>
            <p:ph idx="1"/>
          </p:nvPr>
        </p:nvPicPr>
        <p:blipFill>
          <a:blip r:embed="rId1"/>
          <a:stretch>
            <a:fillRect/>
          </a:stretch>
        </p:blipFill>
        <p:spPr>
          <a:xfrm>
            <a:off x="1509395" y="2105660"/>
            <a:ext cx="6124575" cy="2981325"/>
          </a:xfrm>
          <a:prstGeom prst="rect">
            <a:avLst/>
          </a:prstGeom>
        </p:spPr>
      </p:pic>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情况1：两个发送方和一台具有无穷大缓存的路由器</a:t>
            </a:r>
            <a:endParaRPr sz="3600">
              <a:sym typeface="+mn-ea"/>
            </a:endParaRPr>
          </a:p>
        </p:txBody>
      </p:sp>
      <p:sp>
        <p:nvSpPr>
          <p:cNvPr id="3" name="内容占位符 2"/>
          <p:cNvSpPr/>
          <p:nvPr>
            <p:ph idx="1"/>
          </p:nvPr>
        </p:nvSpPr>
        <p:spPr>
          <a:xfrm>
            <a:off x="457200" y="1402715"/>
            <a:ext cx="8229600" cy="4723765"/>
          </a:xfrm>
        </p:spPr>
        <p:txBody>
          <a:bodyPr/>
          <a:p>
            <a:r>
              <a:rPr lang="zh-CN" altLang="en-US" sz="2400"/>
              <a:t>取得每连接R/2的吞吐量实际上看起来可能是件好事，因为在将分组交付到目的地的过程中链路被充分利用了。但是，图3-44b的图形却显示了以接近链路容量的速率运行时产生的后果。当发送速率接近R/2时(从左至右)，平均时延就会越来越大。当发送速率超过R/2时，路由器中的平均排队分组数就会无限增长，源与目的地之间的平均时延也会变成无穷大(假设这些连接以此发送速率运行无限长时间并且有无限量的缓存可用)。因此，虽然从吞吐量角度看，运行在总吞吐量接近R的状态也许是一个理想状态，但从时延角度看，却远不是一个理想状态。甚至在这种(极端)理想化的情况中，我们已经发现了拥塞网络的一种代价，即当分组的到达速率接近链路容量时，分组经历巨大的排队时延。</a:t>
            </a:r>
            <a:endParaRPr lang="zh-CN" altLang="en-US" sz="240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情况2：两个发送方和一台具有有限缓存的路由器</a:t>
            </a:r>
            <a:endParaRPr sz="3600">
              <a:sym typeface="+mn-ea"/>
            </a:endParaRPr>
          </a:p>
        </p:txBody>
      </p:sp>
      <p:sp>
        <p:nvSpPr>
          <p:cNvPr id="3" name="内容占位符 2"/>
          <p:cNvSpPr/>
          <p:nvPr>
            <p:ph idx="1"/>
          </p:nvPr>
        </p:nvSpPr>
        <p:spPr>
          <a:xfrm>
            <a:off x="457200" y="1402715"/>
            <a:ext cx="8229600" cy="4723765"/>
          </a:xfrm>
        </p:spPr>
        <p:txBody>
          <a:bodyPr/>
          <a:p>
            <a:r>
              <a:rPr lang="zh-CN" altLang="en-US" sz="2400"/>
              <a:t>现在我们从下列两个方面对情况1稍微做一些修改(参见图3-45)。首先，假定路由器缓存的容量是有限的。这种现实世界的假设的结果是，当分组到达一个已满的缓存时会被丢弃。其次，我们假定每条连接都是可靠的。如果一个包含有运输层报文段的分组在路由器中被丢弃，那么它终将被发送方重传。由于分组可以被重传，所以我们现在必须更小心地使用发送速率这个术语。特别是我们再次以入，字节/秒表示应用程序将初始数据发送到套接字中的速率。运输层向网络中发送报文段(含有初始数据或重传数据)的速率用入!字节/秒表示。入!有时被称为网络的供给载荷(offered load) 。</a:t>
            </a:r>
            <a:endParaRPr lang="zh-CN" altLang="en-US" sz="240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情况2：两个发送方和一台具有有限缓存的路由器</a:t>
            </a:r>
            <a:endParaRPr sz="3600">
              <a:sym typeface="+mn-ea"/>
            </a:endParaRPr>
          </a:p>
        </p:txBody>
      </p:sp>
      <p:pic>
        <p:nvPicPr>
          <p:cNvPr id="4" name="内容占位符 3"/>
          <p:cNvPicPr>
            <a:picLocks noChangeAspect="1"/>
          </p:cNvPicPr>
          <p:nvPr>
            <p:ph idx="1"/>
          </p:nvPr>
        </p:nvPicPr>
        <p:blipFill>
          <a:blip r:embed="rId1"/>
          <a:stretch>
            <a:fillRect/>
          </a:stretch>
        </p:blipFill>
        <p:spPr>
          <a:xfrm>
            <a:off x="1180465" y="2078355"/>
            <a:ext cx="6781800" cy="3371850"/>
          </a:xfrm>
          <a:prstGeom prst="rect">
            <a:avLst/>
          </a:prstGeom>
        </p:spPr>
      </p:pic>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情况2：两个发送方和一台具有有限缓存的路由器</a:t>
            </a:r>
            <a:endParaRPr sz="3600">
              <a:sym typeface="+mn-ea"/>
            </a:endParaRPr>
          </a:p>
        </p:txBody>
      </p:sp>
      <p:sp>
        <p:nvSpPr>
          <p:cNvPr id="3" name="内容占位符 2"/>
          <p:cNvSpPr/>
          <p:nvPr>
            <p:ph idx="1"/>
          </p:nvPr>
        </p:nvSpPr>
        <p:spPr/>
        <p:txBody>
          <a:bodyPr/>
          <a:p>
            <a:r>
              <a:rPr lang="zh-CN" altLang="en-US" sz="2400"/>
              <a:t>在情况2下实现的性能将完全取决于重传的方式。首先，考虑一种不真实的情况，即主机A能够以某种方式(不可思议地!)确定路由器中的缓存是否空闲，因而仅当缓存空闲时才发送一个分组。在这种情况下，将不会产生丢包，入与入相等，并且连接的吞吐量就等于入in。图3-46a中描述了这种情况。从吞吐量的角度看，性能是理想的，即发送的每个分组都被接收到。注意到在这种情况下，平均主机发送速率不能超过R/2，因为假定不会发生分组丢失。</a:t>
            </a:r>
            <a:endParaRPr lang="zh-CN" altLang="en-US" sz="240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情况2：两个发送方和一台具有有限缓存的路由器</a:t>
            </a:r>
            <a:endParaRPr sz="3600">
              <a:sym typeface="+mn-ea"/>
            </a:endParaRPr>
          </a:p>
        </p:txBody>
      </p:sp>
      <p:sp>
        <p:nvSpPr>
          <p:cNvPr id="3" name="内容占位符 2"/>
          <p:cNvSpPr/>
          <p:nvPr>
            <p:ph idx="1"/>
          </p:nvPr>
        </p:nvSpPr>
        <p:spPr/>
        <p:txBody>
          <a:bodyPr/>
          <a:p>
            <a:r>
              <a:rPr lang="zh-CN" altLang="en-US" sz="2400"/>
              <a:t>接下来考虑一种更为真实的情况，发送方仅当在确定了一个分组已经丢失时才重传。(同样，所做的假设有一些弹性。然而，发送主机有可能将超时时间设置得足够长，以无形中使其确信一个还没有被确认的分组已经丢失。)在这种情况下，性能就可能与图3-46b所示的情况相似。为了理解这时发生的情况，考虑一下供给载荷入'.(初始数据传输加上重传的总速率)等于R/2的情况。根据图3-46b，在这一供给载荷值时，数据被交付给接收方应用程序的速率是R/3。因此，在所发送的0.5R单位数据当中，从平均的角度说，0.333R字节/秒是初始数据，而0.166R字节/秒是重传数据。我们在此看到了另一种网络拥塞的代价，即发送方必须执行重传以补偿因为缓存溢出而丢弃(丢失)的分组。</a:t>
            </a:r>
            <a:endParaRPr lang="zh-CN" altLang="en-US" sz="240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情况2：两个发送方和一台具有有限缓存的路由器</a:t>
            </a:r>
            <a:endParaRPr sz="3600">
              <a:sym typeface="+mn-ea"/>
            </a:endParaRPr>
          </a:p>
        </p:txBody>
      </p:sp>
      <p:sp>
        <p:nvSpPr>
          <p:cNvPr id="3" name="内容占位符 2"/>
          <p:cNvSpPr/>
          <p:nvPr>
            <p:ph idx="1"/>
          </p:nvPr>
        </p:nvSpPr>
        <p:spPr/>
        <p:txBody>
          <a:bodyPr/>
          <a:p>
            <a:r>
              <a:rPr lang="zh-CN" altLang="en-US" sz="2400"/>
              <a:t>最后，我们考虑下面一种情况：发送方也许会提前发生超时并重传在队列中已被推迟但还未丢失的分组。在这种情况下，初始数据分组和重传分组都可能到达接收方。当然，接收方只需要一份这样的分组副本就行了，重传分组将被丢弃。在这种情况下，路由器转发重传的初始分组副本是在做无用功，因为接收方已收到了该分组的初始版本。而路由器本可以利用链路的传输能力去发送另一个分组。这里，我们又看到了网络拥塞的另一种代价，即发送方在遇到大时延时所进行的不必要重传会引起路由器利用其链路带宽来转发不必要的分组副本。图3-46c显示了当假定每个分组被路由器转发(平均)两次时，吞吐量与供给载荷的对比情况。由于每个分组被转发两次，当其供给载荷接近R/2时，其吞吐量将渐近R/4。</a:t>
            </a:r>
            <a:endParaRPr lang="zh-CN" altLang="en-US"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1.4.1 分组交换网中的时延概述</a:t>
            </a:r>
            <a:endParaRPr sz="4000"/>
          </a:p>
        </p:txBody>
      </p:sp>
      <p:sp>
        <p:nvSpPr>
          <p:cNvPr id="3" name="内容占位符 2"/>
          <p:cNvSpPr/>
          <p:nvPr>
            <p:ph idx="1"/>
          </p:nvPr>
        </p:nvSpPr>
        <p:spPr>
          <a:xfrm>
            <a:off x="457200" y="1600200"/>
            <a:ext cx="8229600" cy="5015230"/>
          </a:xfrm>
        </p:spPr>
        <p:txBody>
          <a:bodyPr/>
          <a:p>
            <a:r>
              <a:rPr lang="zh-CN" altLang="en-US" sz="2400"/>
              <a:t>前面讲过，分组从一台主机(源)出发，通过一系列路由器传输，在另一台主机(目的地)中结束它的历程。当分组从一个结点(主机或路由器)沿着这条路径到后继结点(主机或路由器)，该分组在沿途的每个结点经受了几种不同类型的时延。</a:t>
            </a:r>
            <a:endParaRPr lang="zh-CN" altLang="en-US" sz="2400"/>
          </a:p>
          <a:p>
            <a:r>
              <a:rPr lang="zh-CN" altLang="en-US" sz="2400"/>
              <a:t>这些时延最为重要的是</a:t>
            </a:r>
            <a:r>
              <a:rPr lang="zh-CN" altLang="en-US" sz="2400">
                <a:solidFill>
                  <a:srgbClr val="FF0000"/>
                </a:solidFill>
              </a:rPr>
              <a:t>结点处理时延</a:t>
            </a:r>
            <a:r>
              <a:rPr lang="zh-CN" altLang="en-US" sz="2400"/>
              <a:t>(nodal processing delay) 、</a:t>
            </a:r>
            <a:r>
              <a:rPr lang="zh-CN" altLang="en-US" sz="2400">
                <a:solidFill>
                  <a:srgbClr val="FF0000"/>
                </a:solidFill>
              </a:rPr>
              <a:t>排队时延</a:t>
            </a:r>
            <a:r>
              <a:rPr lang="zh-CN" altLang="en-US" sz="2400"/>
              <a:t>(queuing delay) 、</a:t>
            </a:r>
            <a:r>
              <a:rPr lang="zh-CN" altLang="en-US" sz="2400">
                <a:solidFill>
                  <a:srgbClr val="FF0000"/>
                </a:solidFill>
              </a:rPr>
              <a:t>传输时延</a:t>
            </a:r>
            <a:r>
              <a:rPr lang="zh-CN" altLang="en-US" sz="2400"/>
              <a:t>(transmission delay) 和</a:t>
            </a:r>
            <a:r>
              <a:rPr lang="zh-CN" altLang="en-US" sz="2400">
                <a:solidFill>
                  <a:srgbClr val="FF0000"/>
                </a:solidFill>
              </a:rPr>
              <a:t>传播时延</a:t>
            </a:r>
            <a:r>
              <a:rPr lang="zh-CN" altLang="en-US" sz="2400"/>
              <a:t>(propagation delay) ， 这些时延总体累加起来是</a:t>
            </a:r>
            <a:r>
              <a:rPr lang="zh-CN" altLang="en-US" sz="2400">
                <a:solidFill>
                  <a:srgbClr val="FF0000"/>
                </a:solidFill>
              </a:rPr>
              <a:t>结点总时延</a:t>
            </a:r>
            <a:r>
              <a:rPr lang="zh-CN" altLang="en-US" sz="2400"/>
              <a:t>(total nodal delay) 。许多因特网应用， 如搜索、Web浏览、电子邮件、地图、即时讯息和IP语音，它们的性能受网络时延的影响都很大。为了深入理解分组交换和计算机网络，我们必须理解这些时延的性质和重要性。</a:t>
            </a:r>
            <a:endParaRPr lang="zh-CN" altLang="en-US" sz="240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情况2：两个发送方和一台具有有限缓存的路由器</a:t>
            </a:r>
            <a:endParaRPr sz="3600">
              <a:sym typeface="+mn-ea"/>
            </a:endParaRPr>
          </a:p>
        </p:txBody>
      </p:sp>
      <p:pic>
        <p:nvPicPr>
          <p:cNvPr id="4" name="内容占位符 3"/>
          <p:cNvPicPr>
            <a:picLocks noChangeAspect="1"/>
          </p:cNvPicPr>
          <p:nvPr>
            <p:ph idx="1"/>
          </p:nvPr>
        </p:nvPicPr>
        <p:blipFill>
          <a:blip r:embed="rId1"/>
          <a:stretch>
            <a:fillRect/>
          </a:stretch>
        </p:blipFill>
        <p:spPr>
          <a:xfrm>
            <a:off x="1128395" y="2529205"/>
            <a:ext cx="6886575" cy="2667000"/>
          </a:xfrm>
          <a:prstGeom prst="rect">
            <a:avLst/>
          </a:prstGeom>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情况3：4个发送方和具有有限缓存的多台路由器及多跳路径</a:t>
            </a:r>
            <a:endParaRPr sz="3600">
              <a:sym typeface="+mn-ea"/>
            </a:endParaRPr>
          </a:p>
        </p:txBody>
      </p:sp>
      <p:sp>
        <p:nvSpPr>
          <p:cNvPr id="3" name="内容占位符 2"/>
          <p:cNvSpPr/>
          <p:nvPr>
            <p:ph idx="1"/>
          </p:nvPr>
        </p:nvSpPr>
        <p:spPr/>
        <p:txBody>
          <a:bodyPr/>
          <a:p>
            <a:r>
              <a:rPr lang="zh-CN" altLang="en-US" sz="2400"/>
              <a:t>在最后一种拥塞情况中，有4台主机发送分组，每台都通过交叠的两跳路径传输，如图3-47所示。我们再次假设每台主机都采用超时/重传机制来实现可靠数据传输服务，所有的主机都有相同的入，值，所有路由器的链路容量都是R字节/秒。</a:t>
            </a:r>
            <a:endParaRPr lang="zh-CN" altLang="en-US" sz="240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情况3：4个发送方和具有有限缓存的多台路由器及多跳路径</a:t>
            </a:r>
            <a:endParaRPr sz="3600">
              <a:sym typeface="+mn-ea"/>
            </a:endParaRPr>
          </a:p>
        </p:txBody>
      </p:sp>
      <p:pic>
        <p:nvPicPr>
          <p:cNvPr id="4" name="内容占位符 3"/>
          <p:cNvPicPr>
            <a:picLocks noChangeAspect="1"/>
          </p:cNvPicPr>
          <p:nvPr>
            <p:ph idx="1"/>
          </p:nvPr>
        </p:nvPicPr>
        <p:blipFill>
          <a:blip r:embed="rId1"/>
          <a:stretch>
            <a:fillRect/>
          </a:stretch>
        </p:blipFill>
        <p:spPr>
          <a:xfrm>
            <a:off x="1818640" y="1600200"/>
            <a:ext cx="5506085" cy="4526280"/>
          </a:xfrm>
          <a:prstGeom prst="rect">
            <a:avLst/>
          </a:prstGeom>
        </p:spPr>
      </p:pic>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情况3：4个发送方和具有有限缓存的多台路由器及多跳路径</a:t>
            </a:r>
            <a:endParaRPr sz="3600">
              <a:sym typeface="+mn-ea"/>
            </a:endParaRPr>
          </a:p>
        </p:txBody>
      </p:sp>
      <p:sp>
        <p:nvSpPr>
          <p:cNvPr id="3" name="内容占位符 2"/>
          <p:cNvSpPr/>
          <p:nvPr>
            <p:ph idx="1"/>
          </p:nvPr>
        </p:nvSpPr>
        <p:spPr/>
        <p:txBody>
          <a:bodyPr/>
          <a:p>
            <a:r>
              <a:rPr lang="zh-CN" altLang="en-US" sz="2400"/>
              <a:t>我们考虑从主机A到主机C的连接，该连接经过路由器R1和R2。A-C连接与D-B连接共享路由器R1，并与B-D连接共享路由器R2。对极小的入，值，路由器缓存的溢出是很少见的(与拥塞情况1、拥塞情况2中的一样)，吞吐量大致接近供给载荷。对稍大的入。值，对应的吞吐量也更大，因为有更多的初始数据被发送到网络中并交付到目的地，溢出仍然很少。因此，对于较小的入，入，的增大会导致入。的增大。</a:t>
            </a:r>
            <a:endParaRPr lang="zh-CN" altLang="en-US" sz="240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情况3：4个发送方和具有有限缓存的多台路由器及多跳路径</a:t>
            </a:r>
            <a:endParaRPr sz="3600">
              <a:sym typeface="+mn-ea"/>
            </a:endParaRPr>
          </a:p>
        </p:txBody>
      </p:sp>
      <p:sp>
        <p:nvSpPr>
          <p:cNvPr id="3" name="内容占位符 2"/>
          <p:cNvSpPr/>
          <p:nvPr>
            <p:ph idx="1"/>
          </p:nvPr>
        </p:nvSpPr>
        <p:spPr/>
        <p:txBody>
          <a:bodyPr/>
          <a:p>
            <a:r>
              <a:rPr lang="zh-CN" altLang="en-US" sz="2400"/>
              <a:t>在考虑了流量很小的情况后，下面分析当入，(因此入)很大时的情况。考虑路由器R2。不管入，的值是多大，到达路由器R2的A-C流量(在经过路由器R1转发后到达路由器R2)的到达速率至多是R，也就是从R1到R2的链路容量。如果A'对于所有连接(包括B-D连接)来说是极大的值，那么在R2上，B-D流量的到达速率可能会比A-C流量的到达速率大得多。因为A-C流量与B-D流量在路由器R2上必须为有限缓存空间而竞争，所以当来自B-D连接的供给载荷越来越大时，A-C连接上成功通过R2(即由于缓存溢出而未被丢失)的流量会越来越小。</a:t>
            </a:r>
            <a:endParaRPr lang="zh-CN" altLang="en-US" sz="240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情况3：4个发送方和具有有限缓存的多台路由器及多跳路径</a:t>
            </a:r>
            <a:endParaRPr sz="3600">
              <a:sym typeface="+mn-ea"/>
            </a:endParaRPr>
          </a:p>
        </p:txBody>
      </p:sp>
      <p:sp>
        <p:nvSpPr>
          <p:cNvPr id="3" name="内容占位符 2"/>
          <p:cNvSpPr/>
          <p:nvPr>
            <p:ph idx="1"/>
          </p:nvPr>
        </p:nvSpPr>
        <p:spPr/>
        <p:txBody>
          <a:bodyPr/>
          <a:p>
            <a:r>
              <a:rPr lang="zh-CN" altLang="en-US" sz="2400"/>
              <a:t>在极限情况下，当供给载荷趋近于无穷大时，R2的空闲缓存会立即被B-D连接的分组占满，因而A-C连接在R2上的吞吐量趋近于0。这又一次说明在重载的极限情况下，A-C端到端吞吐量将趋近于0。这些考虑引发了供给载荷与吞吐量之间的权衡，如图3-48所示。</a:t>
            </a:r>
            <a:endParaRPr lang="zh-CN" altLang="en-US" sz="240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情况3：4个发送方和具有有限缓存的多台路由器及多跳路径</a:t>
            </a:r>
            <a:endParaRPr sz="3600">
              <a:sym typeface="+mn-ea"/>
            </a:endParaRPr>
          </a:p>
        </p:txBody>
      </p:sp>
      <p:pic>
        <p:nvPicPr>
          <p:cNvPr id="4" name="内容占位符 3"/>
          <p:cNvPicPr>
            <a:picLocks noChangeAspect="1"/>
          </p:cNvPicPr>
          <p:nvPr>
            <p:ph idx="1"/>
          </p:nvPr>
        </p:nvPicPr>
        <p:blipFill>
          <a:blip r:embed="rId1"/>
          <a:stretch>
            <a:fillRect/>
          </a:stretch>
        </p:blipFill>
        <p:spPr>
          <a:xfrm>
            <a:off x="2733040" y="2296160"/>
            <a:ext cx="3676650" cy="3133725"/>
          </a:xfrm>
          <a:prstGeom prst="rect">
            <a:avLst/>
          </a:prstGeom>
        </p:spPr>
      </p:pic>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情况3：4个发送方和具有有限缓存的多台路由器及多跳路径</a:t>
            </a:r>
            <a:endParaRPr sz="3600">
              <a:sym typeface="+mn-ea"/>
            </a:endParaRPr>
          </a:p>
        </p:txBody>
      </p:sp>
      <p:sp>
        <p:nvSpPr>
          <p:cNvPr id="3" name="内容占位符 2"/>
          <p:cNvSpPr/>
          <p:nvPr>
            <p:ph idx="1"/>
          </p:nvPr>
        </p:nvSpPr>
        <p:spPr>
          <a:xfrm>
            <a:off x="457200" y="1435100"/>
            <a:ext cx="8229600" cy="4719955"/>
          </a:xfrm>
        </p:spPr>
        <p:txBody>
          <a:bodyPr/>
          <a:p>
            <a:r>
              <a:rPr lang="zh-CN" altLang="en-US" sz="2400"/>
              <a:t>当考虑由网络所做的浪费掉的工作量时，随着供给载荷的增加而使吞吐量最终减少的原因是明显的。在上面提到的大流量的情况中，每当有一个分组在第二跳路由器上被丢弃时，第一跳路由器所做的将分组转发到第二跳路由器的工作就是“劳而无功”的。如果第一跳路由器只是丢弃该分组并保持空闲，则网络中的情况是幸运的(更准确地说是糟糕的)。需要指出的是，第一跳路由器所使用的将分组转发到第二跳路由器的传输容量用来传送不同的分组可能更有效益。(例如，当选择一个分组发送时，路由器最好优先考虑那些已经历过一定数量的上游路由器的分组。)所以，我们在此又看到了由于拥塞而丢弃分组的另一种代价，即当一个分组沿一条路径被丢弃时，每个上游路由器用于转发该分组到丢弃该分组而使用的传输容量最终被浪费掉了。</a:t>
            </a:r>
            <a:endParaRPr lang="zh-CN" altLang="en-US" sz="240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3.6.2 拥塞控制方法</a:t>
            </a:r>
            <a:endParaRPr sz="3600">
              <a:sym typeface="+mn-ea"/>
            </a:endParaRPr>
          </a:p>
        </p:txBody>
      </p:sp>
      <p:sp>
        <p:nvSpPr>
          <p:cNvPr id="3" name="内容占位符 2"/>
          <p:cNvSpPr/>
          <p:nvPr>
            <p:ph idx="1"/>
          </p:nvPr>
        </p:nvSpPr>
        <p:spPr>
          <a:xfrm>
            <a:off x="457200" y="1435100"/>
            <a:ext cx="8229600" cy="4719955"/>
          </a:xfrm>
        </p:spPr>
        <p:txBody>
          <a:bodyPr/>
          <a:p>
            <a:r>
              <a:rPr lang="zh-CN" altLang="en-US" sz="2400"/>
              <a:t>在3.7节中， 我们将详细研究TCP用于拥塞控制的特定方法。这里， 我们指出在实践中所采用的两种主要拥塞控制方法，讨论特定的网络体系结构和具体使用这些方法的拥塞控制协议。</a:t>
            </a:r>
            <a:endParaRPr lang="zh-CN" altLang="en-US" sz="240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3.6.2 拥塞控制方法</a:t>
            </a:r>
            <a:endParaRPr sz="3600">
              <a:sym typeface="+mn-ea"/>
            </a:endParaRPr>
          </a:p>
        </p:txBody>
      </p:sp>
      <p:sp>
        <p:nvSpPr>
          <p:cNvPr id="3" name="内容占位符 2"/>
          <p:cNvSpPr/>
          <p:nvPr>
            <p:ph idx="1"/>
          </p:nvPr>
        </p:nvSpPr>
        <p:spPr>
          <a:xfrm>
            <a:off x="457200" y="1435100"/>
            <a:ext cx="8229600" cy="4719955"/>
          </a:xfrm>
        </p:spPr>
        <p:txBody>
          <a:bodyPr/>
          <a:p>
            <a:r>
              <a:rPr lang="zh-CN" altLang="en-US" sz="2400"/>
              <a:t>在最为宽泛的级别上，我们可根据网络层是否为运输层拥塞控制提供了显式帮助，区分拥塞控制方法。</a:t>
            </a:r>
            <a:endParaRPr lang="zh-CN" altLang="en-US" sz="2400"/>
          </a:p>
          <a:p>
            <a:pPr lvl="1"/>
            <a:r>
              <a:rPr lang="zh-CN" altLang="en-US" sz="2100"/>
              <a:t>端到端拥塞控制。在端到端拥塞控制方法中，网络层没有为运输层拥塞控制提供显式支持。即使网络中存在拥塞，端系统也必须通过对网络行为的观察(如分组丢失与时延) 来推断之。我们将在3.7节中将看到， TCP必须通过端到端的方法解决拥塞控制， 因为IP层不会向端系统提供有关网络拥塞的反馈信息。TCP报文段的丢失(通过超时或3次冗余确认而得知)被认为是网络拥塞的一个迹象，TCP会相应地减小其窗口长度。我们还将看到关于TCP拥塞控制的一些最新建议，即使用增加的往返时延值作为网络拥塞程度增加的指示。</a:t>
            </a:r>
            <a:endParaRPr lang="zh-CN" altLang="en-US" sz="2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时延的类型</a:t>
            </a:r>
            <a:endParaRPr sz="4000"/>
          </a:p>
        </p:txBody>
      </p:sp>
      <p:sp>
        <p:nvSpPr>
          <p:cNvPr id="3" name="内容占位符 2"/>
          <p:cNvSpPr/>
          <p:nvPr>
            <p:ph idx="1"/>
          </p:nvPr>
        </p:nvSpPr>
        <p:spPr>
          <a:xfrm>
            <a:off x="457200" y="1600200"/>
            <a:ext cx="8229600" cy="5015230"/>
          </a:xfrm>
        </p:spPr>
        <p:txBody>
          <a:bodyPr/>
          <a:p>
            <a:r>
              <a:rPr lang="zh-CN" altLang="en-US" sz="2400"/>
              <a:t>我们来探讨一下图1-16环境中的这些时延。作为源和目的地之间的端到端路径的一部分，一个分组从上游结点通过路由器A向路由器B发送。我们的目标是在路由器A刻画出结点时延。值得注意的是，路由器A具有通往路由器B的出链路。该链路前面有一个</a:t>
            </a:r>
            <a:r>
              <a:rPr lang="zh-CN" altLang="en-US" sz="2400">
                <a:solidFill>
                  <a:srgbClr val="FF0000"/>
                </a:solidFill>
              </a:rPr>
              <a:t>队列(也称为缓存)</a:t>
            </a:r>
            <a:r>
              <a:rPr lang="zh-CN" altLang="en-US" sz="2400"/>
              <a:t>。当该分组从上游结点到达路由器A时，路由器A检查该分组的首部以决定该分组的适当出链路，并将该分组导向该链路。</a:t>
            </a:r>
            <a:endParaRPr lang="zh-CN" altLang="en-US" sz="2400"/>
          </a:p>
          <a:p>
            <a:endParaRPr lang="zh-CN" altLang="en-US" sz="2400"/>
          </a:p>
          <a:p>
            <a:r>
              <a:rPr lang="zh-CN" altLang="en-US" sz="2400"/>
              <a:t>在这个例子中，对该分组的出链路是通向路由器B的那条链路。仅当在该链路没有其他分组正在传输并且没有其他分组排在该队列前面时，才能在这条链路上传输该分组；如果该链路当前正繁忙或有其他分组已经在该链路上排队，则新到达的分组则将参与排队。</a:t>
            </a:r>
            <a:endParaRPr lang="zh-CN" altLang="en-US" sz="2400"/>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3.6.2 拥塞控制方法</a:t>
            </a:r>
            <a:endParaRPr sz="3600">
              <a:sym typeface="+mn-ea"/>
            </a:endParaRPr>
          </a:p>
        </p:txBody>
      </p:sp>
      <p:sp>
        <p:nvSpPr>
          <p:cNvPr id="3" name="内容占位符 2"/>
          <p:cNvSpPr/>
          <p:nvPr>
            <p:ph idx="1"/>
          </p:nvPr>
        </p:nvSpPr>
        <p:spPr>
          <a:xfrm>
            <a:off x="457200" y="1435100"/>
            <a:ext cx="8229600" cy="4719955"/>
          </a:xfrm>
        </p:spPr>
        <p:txBody>
          <a:bodyPr/>
          <a:p>
            <a:pPr lvl="1"/>
            <a:r>
              <a:rPr lang="zh-CN" altLang="en-US" sz="2100"/>
              <a:t>网络辅助的拥塞控制。在网络辅助的拥塞控制中，网络层构件(即路由器)向发送方提供关于网络中拥塞状态的显式反馈信息。这种反馈可以简单地用一个比特来指示链路中的拥塞情况。该方法在早期的IBM SNA[Schwartz 1982] 和DECDECnet[Jain 1989； Ramakrishnan 1990] 等体系结构中被采用， 近来被建议用于TCP/IP网络[Floyd TCP 1994； RFC 3168] ， 而且还用在我们下面要讨论的ATM可用比特率(ABR) 拥塞控制中。更复杂的网络反馈也是可能的。例如， 我们很快将学习的一种ATM ABR拥塞控制形式， 它允许路由器显式地通知发送方， 告知它(路由器)能在输出链路上支持的传输速率。关于源端是增加还是降低其传输速率， XCP协议[Kata bi 2002]对每个源提供了路由器计算的反馈，该反馈携带在分组首部中。</a:t>
            </a:r>
            <a:endParaRPr lang="zh-CN" altLang="en-US" sz="210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3.6.2 拥塞控制方法</a:t>
            </a:r>
            <a:endParaRPr sz="3600">
              <a:sym typeface="+mn-ea"/>
            </a:endParaRPr>
          </a:p>
        </p:txBody>
      </p:sp>
      <p:sp>
        <p:nvSpPr>
          <p:cNvPr id="3" name="内容占位符 2"/>
          <p:cNvSpPr/>
          <p:nvPr>
            <p:ph idx="1"/>
          </p:nvPr>
        </p:nvSpPr>
        <p:spPr>
          <a:xfrm>
            <a:off x="457200" y="1435100"/>
            <a:ext cx="8229600" cy="4719955"/>
          </a:xfrm>
        </p:spPr>
        <p:txBody>
          <a:bodyPr/>
          <a:p>
            <a:r>
              <a:rPr lang="zh-CN" altLang="en-US" sz="2400"/>
              <a:t>对于网络辅助的拥塞控制，拥塞信息从网络反馈到发送方通常有两种方式，如图3-49所示。直接反馈信息可以由网络路由器发给发送方。这种方式的通知通常采用了一种阻塞分组(choke packet)的形式(主要是说：“我拥塞了!”)。第二种形式的通知是，路由器标记或更新从发送方流向接收方的分组中的某个字段来指示拥塞的产生。一旦收到一个标记的分组后，接收方就会向发送方通知该网络拥塞指示。注意到后一种形式的通知至少要经过一个完整的往返时间。</a:t>
            </a:r>
            <a:endParaRPr lang="zh-CN" altLang="en-US" sz="240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3.6.2 拥塞控制方法</a:t>
            </a:r>
            <a:endParaRPr sz="3600">
              <a:sym typeface="+mn-ea"/>
            </a:endParaRPr>
          </a:p>
        </p:txBody>
      </p:sp>
      <p:pic>
        <p:nvPicPr>
          <p:cNvPr id="4" name="内容占位符 3"/>
          <p:cNvPicPr>
            <a:picLocks noChangeAspect="1"/>
          </p:cNvPicPr>
          <p:nvPr>
            <p:ph idx="1"/>
          </p:nvPr>
        </p:nvPicPr>
        <p:blipFill>
          <a:blip r:embed="rId1"/>
          <a:stretch>
            <a:fillRect/>
          </a:stretch>
        </p:blipFill>
        <p:spPr>
          <a:xfrm>
            <a:off x="1490345" y="2065655"/>
            <a:ext cx="6162675" cy="3457575"/>
          </a:xfrm>
          <a:prstGeom prst="rect">
            <a:avLst/>
          </a:prstGeom>
        </p:spPr>
      </p:pic>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p:txBody>
          <a:bodyPr/>
          <a:p>
            <a:r>
              <a:rPr lang="zh-CN" altLang="en-US" sz="2400"/>
              <a:t>在本节中， 我们再次来学习TCP。如我们在3.5节所见， TCP为运行在不同主机上的两个进程之间提供了可靠传输服务。TCP的另一个关键部分就是其拥塞控制机制。如在前一节所指出， TCP必须使用端到端拥塞控制而不是使网络辅助的拥塞控制， 因为IP层不向端系统提供显式的网络拥塞反馈。</a:t>
            </a:r>
            <a:endParaRPr lang="zh-CN" altLang="en-US" sz="240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p:txBody>
          <a:bodyPr/>
          <a:p>
            <a:r>
              <a:rPr lang="zh-CN" altLang="en-US" sz="2400"/>
              <a:t>TCP所采用的方法是让每一个发送方根据所感知到的网络拥塞程度来限制其能向连接发送流量的速率。如果一个TCP发送方感知从它到目的地之间的路径上没什么拥塞， 则TCP发送方增加其发送速率； 如果发送方感知沿着该路径有拥塞， 则发送方就会降低其发送速率。但是这种方法提出了三个问题。第一， 一个TCP发送方如何限制它向其连接发送流量的速率呢?第二， 一个TCP发送方如何感知从它到目的地之间的路径上存在拥塞呢?第三，当发送方感知到端到端的拥塞时，采用何种算法来改变其发送速率呢?</a:t>
            </a:r>
            <a:endParaRPr lang="zh-CN" altLang="en-US" sz="240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p:txBody>
          <a:bodyPr/>
          <a:p>
            <a:r>
              <a:rPr lang="zh-CN" altLang="en-US" sz="2400"/>
              <a:t>我们首先分析一下TCP发送方是如何限制向其连接发送流量的。在3.5节中我们看到， TCP连接的每一端都是由一个接收缓存、一个发送缓存和几个变量(Last Byte Read、rw nd等) 组成。运行在发送方的TCP拥塞控制机制跟踪一个额外的变量， 即拥塞窗口(congestion window) 。拥塞窗口表示为cwnd， 它对一个TCP发送方能向网络中发送流量的速率进行了限制。特别是， 在一个发送方中未被确认的数据量不会超过cwnd与rw nd中的最小值，即</a:t>
            </a:r>
            <a:endParaRPr lang="zh-CN" altLang="en-US" sz="2400"/>
          </a:p>
          <a:p>
            <a:pPr marL="0" indent="0">
              <a:buNone/>
            </a:pPr>
            <a:endParaRPr lang="zh-CN" altLang="en-US" sz="2400"/>
          </a:p>
          <a:p>
            <a:pPr marL="0" indent="0">
              <a:buNone/>
            </a:pPr>
            <a:r>
              <a:rPr lang="en-US" altLang="zh-CN" sz="2400"/>
              <a:t>	</a:t>
            </a:r>
            <a:r>
              <a:rPr lang="zh-CN" altLang="en-US" sz="2400"/>
              <a:t>Last Byte Sent-Last Byte Acked≤min\e wnd， rw nd</a:t>
            </a:r>
            <a:endParaRPr lang="zh-CN" altLang="en-US" sz="240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p:txBody>
          <a:bodyPr/>
          <a:p>
            <a:r>
              <a:rPr lang="zh-CN" altLang="en-US" sz="2400"/>
              <a:t>为了关注拥塞控制(与流量控制形成对比) ， 我们后面假设TCP接收缓存足够大， 以至可以忽略接收窗口的限制； 因此在发送方中未被确认的数据量仅受限于cwnd。我们还假设发送方总是有数据要发送，即在拥塞窗口中的所有报文段要被发送。</a:t>
            </a:r>
            <a:endParaRPr lang="zh-CN" altLang="en-US" sz="240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p:txBody>
          <a:bodyPr/>
          <a:p>
            <a:r>
              <a:rPr lang="zh-CN" altLang="en-US" sz="2400"/>
              <a:t>上面的约束限制了发送方中未被确认的数据量，因此间接地限制了发送方的发送速率。为了理解这一点，我们来考虑一个丢包和发送时延均可以忽略不计的连接。因此粗略地讲，在每个往返时间(RTT) 的起始点， 上面的限制条件允许发送方向该连接发送e wnd个字节的数据， 在该RTT结束时发送方接收对数据的确认报文。因此， 该发送方的发送速率大概是e wnd/RTT字节/秒。通过调节cwnd的值， 发送方因此能调整它向连接发送数据的速率。</a:t>
            </a:r>
            <a:endParaRPr lang="zh-CN" altLang="en-US" sz="240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p:txBody>
          <a:bodyPr/>
          <a:p>
            <a:r>
              <a:rPr lang="zh-CN" altLang="en-US" sz="2400"/>
              <a:t>我们接下来考虑TCP发送方是如何感知在它与目的地之间的路径上出现了拥塞的。我们将一个TCP发送方的“丢包事件”定义为：要么出现超时， 要么收到来自接收方的3个冗余ACK。(回想我们在3.5.4节有关图3-33中的超时事件的讨论和收到3个冗余ACK后包括快速重传的后继修改。)当出现过度的拥塞时，在沿着这条路径上的一台(或多台) 路由器的缓存会溢出， 引起一个数据报(包含一个TCP报文段) 被丢弃。丢弃的数据报接着会引起发送方的丢包事件(要么超时或收到3个冗余ACK) ， 发送方就认为在发送方到接收方的路径上出现了拥塞的指示。</a:t>
            </a:r>
            <a:endParaRPr lang="zh-CN" altLang="en-US" sz="240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p:txBody>
          <a:bodyPr/>
          <a:p>
            <a:r>
              <a:rPr lang="zh-CN" altLang="en-US" sz="2400"/>
              <a:t>考虑了拥塞检测问题后，我们接下来考虑网络没有拥塞这种更为乐观的情况，即没有出现丢包事件的情况。在此情况下， 在TCP的发送方将收到对于以前未确认报文段的确认。如我们将看到的那样， TCP将这些确认的到达作为一切正常的指示， 即在网络上传输的报文段正被成功地交付给目的地，并使用确认来增加窗口的长度(及其传输速率)。注意到如果确认以相当慢的速率到达(例如，如果该端到端路径具有高时延或包含一段低带宽链路)，则该拥塞窗口将以相当慢的速率增加。在另一方面，如果确认以高速率到达，则该拥塞窗口将会更为迅速地增大。因为TCP使用确认来触发(或计时) 增大它的拥塞窗口长度， TCP被说成是自计时(self-clocking) 的。</a:t>
            </a:r>
            <a:endParaRPr lang="zh-CN" altLang="en-US"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时延的类型</a:t>
            </a:r>
            <a:endParaRPr sz="4000"/>
          </a:p>
        </p:txBody>
      </p:sp>
      <p:pic>
        <p:nvPicPr>
          <p:cNvPr id="4" name="内容占位符 3"/>
          <p:cNvPicPr>
            <a:picLocks noChangeAspect="1"/>
          </p:cNvPicPr>
          <p:nvPr>
            <p:ph idx="1"/>
          </p:nvPr>
        </p:nvPicPr>
        <p:blipFill>
          <a:blip r:embed="rId1"/>
          <a:stretch>
            <a:fillRect/>
          </a:stretch>
        </p:blipFill>
        <p:spPr>
          <a:xfrm>
            <a:off x="1381760" y="2132965"/>
            <a:ext cx="6323965" cy="2889885"/>
          </a:xfrm>
          <a:prstGeom prst="rect">
            <a:avLst/>
          </a:prstGeo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a:xfrm>
            <a:off x="457200" y="1245870"/>
            <a:ext cx="8229600" cy="4880610"/>
          </a:xfrm>
        </p:spPr>
        <p:txBody>
          <a:bodyPr/>
          <a:p>
            <a:r>
              <a:rPr lang="zh-CN" altLang="en-US" sz="2400"/>
              <a:t>给定调节cwnd值以控制发送速率的机制， 关键的问题依然存在：TCP发送方怎样确定它应当发送的速率呢?如果众多TCP发送方总体上发送太快， 它们能够拥塞网络， 导致我们在图3-48中看到的拥塞崩溃。事实上， 为了应对在较早TCP版本下观察到的因特网拥塞崩溃[Jacobson 1988] ， 研发了该版本的TCP(我们马上将学习它) 。然而， 如果TCP发送方过于谨慎， 发送太慢， 它们不能充分利用网络的带宽； 这就是说， TCP发送方能够以更高的速率发送而不会使网络拥塞。那么TCP发送方如何确定它们的发送速率， 既使得网络不会拥塞， 与此同时又能充分利用所有可用的带宽?TCP发送方是显式地协作， 或存在一种分布式方法使TCP发送方能够仅基于本地信息设置它们的发送速率?TCP使用下列指导性原则回答这些问题：</a:t>
            </a:r>
            <a:endParaRPr lang="zh-CN" altLang="en-US" sz="240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a:xfrm>
            <a:off x="457200" y="1245870"/>
            <a:ext cx="8229600" cy="4880610"/>
          </a:xfrm>
        </p:spPr>
        <p:txBody>
          <a:bodyPr/>
          <a:p>
            <a:pPr lvl="1"/>
            <a:r>
              <a:rPr lang="zh-CN" altLang="en-US" sz="2100"/>
              <a:t>一个丢失的报文段表意味着拥塞， 因此当丢失报文段时应当降低TCP发送方的速率。回想在3.5.4节中的讨论，对于给定报文段，一个超时事件或四个确认(一个初始ACK和其后的三个冗余ACK) 被解释为跟随该四个ACK的报文段的“丢包事件”的一种隐含的指示。从拥塞控制的观点看， 该问题是TCP发送方应当如何减小它的拥塞窗口长度，即减小其发送速率，以应对这种推测的丢包事件。</a:t>
            </a:r>
            <a:endParaRPr lang="zh-CN" altLang="en-US" sz="210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a:xfrm>
            <a:off x="457200" y="1245870"/>
            <a:ext cx="8229600" cy="4880610"/>
          </a:xfrm>
        </p:spPr>
        <p:txBody>
          <a:bodyPr/>
          <a:p>
            <a:pPr lvl="1"/>
            <a:r>
              <a:rPr lang="zh-CN" altLang="en-US" sz="2100"/>
              <a:t>一个确认报文段指示该网络正在向接收方交付发送方的报文段，因此，当对先前未确认报文段的确认到达时，能够增加发送方的速率。确认的到达被认为是一切顺利的隐含指示，即报文段正从发送方成功地交付给接收方，因此该网络不拥塞。拥塞窗口长度因此能够增加。</a:t>
            </a:r>
            <a:endParaRPr lang="zh-CN" altLang="en-US" sz="210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a:xfrm>
            <a:off x="457200" y="1245870"/>
            <a:ext cx="8229600" cy="4880610"/>
          </a:xfrm>
        </p:spPr>
        <p:txBody>
          <a:bodyPr/>
          <a:p>
            <a:pPr lvl="1"/>
            <a:r>
              <a:rPr lang="zh-CN" altLang="en-US" sz="2100"/>
              <a:t>带宽探测。给定ACK指示源到目的地路径无拥塞， 而丢包事件指示路径拥塞，TCP调节其传输速率的策略是增加其速率以响应到达的ACK， 除非出现丢包事件，此时才减小传输速率。因此， 为探测拥塞开始出现的速率， TCP发送方增加它的传输速率，从该速率后退，进而再次开始探测，看看拥塞开始速率是否发生了变化。TCP发送方的行为也许类似于要求(并得到) 越来越多糖果的孩子， 直到最后告知他/她“不行!”，孩子后退一点，然后过一会儿再次开始提出请求。注意到网络中没有明确的拥塞状态信令， 即ACK和丢包事件充当了隐式信号， 并且每个TCP发送方根据异步于其他TCP发送方的本地信息而行动。</a:t>
            </a:r>
            <a:endParaRPr lang="zh-CN" altLang="en-US" sz="210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3.7 TCP拥塞控制</a:t>
            </a:r>
            <a:endParaRPr sz="3600">
              <a:sym typeface="+mn-ea"/>
            </a:endParaRPr>
          </a:p>
        </p:txBody>
      </p:sp>
      <p:sp>
        <p:nvSpPr>
          <p:cNvPr id="3" name="内容占位符 2"/>
          <p:cNvSpPr/>
          <p:nvPr>
            <p:ph idx="1"/>
          </p:nvPr>
        </p:nvSpPr>
        <p:spPr>
          <a:xfrm>
            <a:off x="457200" y="1245870"/>
            <a:ext cx="8229600" cy="4880610"/>
          </a:xfrm>
        </p:spPr>
        <p:txBody>
          <a:bodyPr/>
          <a:p>
            <a:r>
              <a:rPr lang="zh-CN" altLang="en-US" sz="2400"/>
              <a:t>概述了TCP拥塞控制后， 现在是我们考虑广受赞誉的TCP拥塞控制算法(TCP con-gestion control algor thm) 细节的时候了， 该算法首先在[Jacobson 1988] 中描述并且在[RFC 5681] 中标准化。该算法包括3个主要部分：①慢启动； ②拥塞避免； ③快速恢复。慢启动和拥塞避免是TCP的强制部分， 两者的差异在于对收到的ACK做出反应时增加e wnd长度的方式。我们很快将会看到慢启动比拥塞避免能更快地增加cwnd的长度(不要被名称所迷惑!) 。快速恢复是推荐部分， 对TCP发送方并非是必需的。</a:t>
            </a:r>
            <a:endParaRPr lang="zh-CN" altLang="en-US" sz="240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1.慢启动</a:t>
            </a:r>
            <a:endParaRPr sz="3600">
              <a:sym typeface="+mn-ea"/>
            </a:endParaRPr>
          </a:p>
        </p:txBody>
      </p:sp>
      <p:sp>
        <p:nvSpPr>
          <p:cNvPr id="3" name="内容占位符 2"/>
          <p:cNvSpPr/>
          <p:nvPr>
            <p:ph idx="1"/>
          </p:nvPr>
        </p:nvSpPr>
        <p:spPr>
          <a:xfrm>
            <a:off x="457200" y="1245870"/>
            <a:ext cx="8229600" cy="4880610"/>
          </a:xfrm>
        </p:spPr>
        <p:txBody>
          <a:bodyPr/>
          <a:p>
            <a:r>
              <a:rPr lang="zh-CN" altLang="en-US" sz="2400"/>
              <a:t>当一条TCP连接开始时， cwnd的值通常初始置为一个MSS的较小值[RFC3390] ， 这就使得初始发送速率大约为MSS/RTT。例如， 如果MSS=500字节且RTT=200ms，则得到的初始发送速率大约只有20kbps。由于对TCP发送方而言， 可用带宽可能比MSS/RTT大得多， TCP发送方希望迅速找到可用带宽的数量。因此，在慢启动(slow-start) 状态， cwnd的值以1个MSS开始并且每当传输的报文段首次被确认就增加1个MSS。</a:t>
            </a:r>
            <a:endParaRPr lang="zh-CN" altLang="en-US" sz="240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1.慢启动</a:t>
            </a:r>
            <a:endParaRPr sz="3600">
              <a:sym typeface="+mn-ea"/>
            </a:endParaRPr>
          </a:p>
        </p:txBody>
      </p:sp>
      <p:sp>
        <p:nvSpPr>
          <p:cNvPr id="3" name="内容占位符 2"/>
          <p:cNvSpPr/>
          <p:nvPr>
            <p:ph idx="1"/>
          </p:nvPr>
        </p:nvSpPr>
        <p:spPr>
          <a:xfrm>
            <a:off x="457200" y="1245870"/>
            <a:ext cx="8229600" cy="4880610"/>
          </a:xfrm>
        </p:spPr>
        <p:txBody>
          <a:bodyPr/>
          <a:p>
            <a:r>
              <a:rPr lang="zh-CN" altLang="en-US" sz="2400"/>
              <a:t>在图3-51所示的例子中， TCP向网络发送第一个报文段并等待一个确认。当该确认到达时， TCP发送方将拥塞窗口增加一个MSS， 并发送出两个最大长度的报文段。这两个报文段被确认，则发送方对每个确认报文段将拥塞窗口增加一个MSS， 使得拥塞窗口变为4个MSS， 并这样下去。这一过程每过一个RTT， 发送速率就翻番。因此， TCP发送速率起始慢， 但在慢启动阶段以指数增长。</a:t>
            </a:r>
            <a:endParaRPr lang="zh-CN" altLang="en-US" sz="240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1.慢启动</a:t>
            </a:r>
            <a:endParaRPr sz="3600">
              <a:sym typeface="+mn-ea"/>
            </a:endParaRPr>
          </a:p>
        </p:txBody>
      </p:sp>
      <p:pic>
        <p:nvPicPr>
          <p:cNvPr id="4" name="内容占位符 3"/>
          <p:cNvPicPr>
            <a:picLocks noChangeAspect="1"/>
          </p:cNvPicPr>
          <p:nvPr>
            <p:ph idx="1"/>
          </p:nvPr>
        </p:nvPicPr>
        <p:blipFill>
          <a:blip r:embed="rId1"/>
          <a:stretch>
            <a:fillRect/>
          </a:stretch>
        </p:blipFill>
        <p:spPr>
          <a:xfrm>
            <a:off x="2804795" y="1294765"/>
            <a:ext cx="3533775" cy="4781550"/>
          </a:xfrm>
          <a:prstGeom prst="rect">
            <a:avLst/>
          </a:prstGeom>
        </p:spPr>
      </p:pic>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1.慢启动</a:t>
            </a:r>
            <a:endParaRPr sz="3600">
              <a:sym typeface="+mn-ea"/>
            </a:endParaRPr>
          </a:p>
        </p:txBody>
      </p:sp>
      <p:sp>
        <p:nvSpPr>
          <p:cNvPr id="3" name="内容占位符 2"/>
          <p:cNvSpPr/>
          <p:nvPr>
            <p:ph idx="1"/>
          </p:nvPr>
        </p:nvSpPr>
        <p:spPr/>
        <p:txBody>
          <a:bodyPr/>
          <a:p>
            <a:r>
              <a:rPr lang="zh-CN" altLang="en-US" sz="2400"/>
              <a:t>但是，何时结束这种指数增长呢?慢启动对这个问题提供了几种答案。首先，如果存在一个由超时指示的丢包事件(即拥塞) ， TCP发送方将cwnd设置为1并重新开始慢启动过程。它还将第二个状态变量的值ssthresh(“慢启动阈值”的速记) 设置为cwnd/2，即当检测到拥塞时将ssthresh置为拥塞窗口值的一半。慢启动结束的第二种方式是直接与ssthresh的值相关联。因为当检测到拥塞时ssthresh设为cwnd的值一半， 当到达或超过ssthresh的值时， 继续使e wnd翻番可能有些鲁莽。</a:t>
            </a:r>
            <a:endParaRPr lang="zh-CN" altLang="en-US" sz="240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1.慢启动</a:t>
            </a:r>
            <a:endParaRPr sz="3600">
              <a:sym typeface="+mn-ea"/>
            </a:endParaRPr>
          </a:p>
        </p:txBody>
      </p:sp>
      <p:sp>
        <p:nvSpPr>
          <p:cNvPr id="3" name="内容占位符 2"/>
          <p:cNvSpPr/>
          <p:nvPr>
            <p:ph idx="1"/>
          </p:nvPr>
        </p:nvSpPr>
        <p:spPr/>
        <p:txBody>
          <a:bodyPr/>
          <a:p>
            <a:r>
              <a:rPr lang="zh-CN" altLang="en-US" sz="2400"/>
              <a:t>因此， 当cwnd的值等于ssthresh时，结束慢启动并且TCP转移到拥塞避免模式。我们将会看到， 当进</a:t>
            </a:r>
            <a:r>
              <a:rPr lang="zh-CN" altLang="en-US" sz="2400">
                <a:sym typeface="+mn-ea"/>
              </a:rPr>
              <a:t>入</a:t>
            </a:r>
            <a:r>
              <a:rPr lang="zh-CN" altLang="en-US" sz="2400"/>
              <a:t>拥塞避免模式时，TCP更为谨慎地增加cwnd。最后一种结束慢启动的方式是， 如果检测到3个冗余ACK，这时TCP执行一种快速重传(参见3.5.4节) 并进入快速恢复状态， 后面将讨论相关内容。慢启动中的TCP行为总结在图3-52中的TCP拥塞控制的FSM描述中。慢启动算法最早源于[Jacobson 1988] ； 在[Jain 1986] 中独立地提出了一种类似于慢启动的方法。</a:t>
            </a:r>
            <a:endParaRPr lang="zh-CN" altLang="en-US"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时延的类型</a:t>
            </a:r>
            <a:r>
              <a:rPr lang="en-US" sz="4000"/>
              <a:t>-(1) 处理时延</a:t>
            </a:r>
            <a:endParaRPr lang="en-US" sz="4000"/>
          </a:p>
        </p:txBody>
      </p:sp>
      <p:sp>
        <p:nvSpPr>
          <p:cNvPr id="3" name="内容占位符 2"/>
          <p:cNvSpPr/>
          <p:nvPr>
            <p:ph idx="1"/>
          </p:nvPr>
        </p:nvSpPr>
        <p:spPr/>
        <p:txBody>
          <a:bodyPr/>
          <a:p>
            <a:r>
              <a:rPr lang="zh-CN" altLang="en-US">
                <a:solidFill>
                  <a:srgbClr val="FF0000"/>
                </a:solidFill>
              </a:rPr>
              <a:t>检查分组首部</a:t>
            </a:r>
            <a:r>
              <a:rPr lang="zh-CN" altLang="en-US"/>
              <a:t>和决定将该分组</a:t>
            </a:r>
            <a:r>
              <a:rPr lang="zh-CN" altLang="en-US">
                <a:solidFill>
                  <a:srgbClr val="FF0000"/>
                </a:solidFill>
              </a:rPr>
              <a:t>导向何处</a:t>
            </a:r>
            <a:r>
              <a:rPr lang="zh-CN" altLang="en-US"/>
              <a:t>所需要的时间是处理时延的一部分。处理时延也能包括其他因素，如检查比特级别的差错所需要的时间，该差错出现在从上游结点向路由器A传输这些分组比特的过程中。</a:t>
            </a:r>
            <a:endParaRPr lang="zh-CN" altLang="en-US"/>
          </a:p>
          <a:p>
            <a:endParaRPr lang="zh-CN" altLang="en-US"/>
          </a:p>
          <a:p>
            <a:r>
              <a:rPr lang="zh-CN" altLang="en-US"/>
              <a:t>高速路由器的处理时延通常是微秒或更低的数量级。在这种结点处理之后，路由器将该分组引向通往路由器B链路之前的队列。</a:t>
            </a:r>
            <a:endParaRPr lang="zh-CN" altLang="en-US"/>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2.拥塞避免</a:t>
            </a:r>
            <a:endParaRPr sz="3600">
              <a:sym typeface="+mn-ea"/>
            </a:endParaRPr>
          </a:p>
        </p:txBody>
      </p:sp>
      <p:sp>
        <p:nvSpPr>
          <p:cNvPr id="3" name="内容占位符 2"/>
          <p:cNvSpPr/>
          <p:nvPr>
            <p:ph idx="1"/>
          </p:nvPr>
        </p:nvSpPr>
        <p:spPr/>
        <p:txBody>
          <a:bodyPr/>
          <a:p>
            <a:r>
              <a:rPr lang="zh-CN" altLang="en-US" sz="2400"/>
              <a:t>一旦进入拥塞避免状态， cwnd的值大约是上次遇到拥塞时的值的一半， 即距离拥塞可能并不遥远!因此， TCP无法每过一个RTT再将cwnd的值翻番， 而是采用了一种较为保守的方法， 每个RTT只将cwnd的值增加一个MSS[RFC 5681] 。这能够以几种方式完成。一种通用的方法是对于TCP发送方无论何时到达一个新的确认， 就将cwnd增加一个MSS(MSS/cwnd) 字节。例如， 如果MSS是1460字节并且cwnd是14600字节， 则在一个RTT内发送10个报文段。每个到达ACK(假定每个报文段一个ACK) 增加1/10MSS的拥塞窗口长度，因此在收到对所有10个报文段的确认后，拥塞窗口的值将增加了一个MSS。</a:t>
            </a:r>
            <a:endParaRPr lang="zh-CN" altLang="en-US" sz="240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2.拥塞避免</a:t>
            </a:r>
            <a:endParaRPr sz="3600">
              <a:sym typeface="+mn-ea"/>
            </a:endParaRPr>
          </a:p>
        </p:txBody>
      </p:sp>
      <p:sp>
        <p:nvSpPr>
          <p:cNvPr id="3" name="内容占位符 2"/>
          <p:cNvSpPr/>
          <p:nvPr>
            <p:ph idx="1"/>
          </p:nvPr>
        </p:nvSpPr>
        <p:spPr/>
        <p:txBody>
          <a:bodyPr/>
          <a:p>
            <a:r>
              <a:rPr lang="zh-CN" altLang="en-US" sz="2400"/>
              <a:t>但是何时应当结束拥塞避免的线性增长(每RTT1MSS) 呢?当出现超时时， TCP的拥塞避免算法行为相同。与慢启动的情况一样， cwnd的值被设置为1个MSS， 当丢包事件出现时， ssthresh的值被更新为cwnd值的一半。然而， 前面讲过丢包事件也能由一个三个冗余ACK事件触发。在这种情况下， 网络继续从发送方向接收方交付报文段(就像由收到冗余ACK所指示的那样) 。因此TCP对这种丢包事件的行为， 相比于超时指示的丢包，应当不那么剧烈：TCP将cwnd的值减半(为使测量结果更好， 计及已收到的3个冗余的ACK要加上3个MSS) ， 并且当收到3个冗余的ACK， 将ssthresh的值记录为cwnd的值的一半。接下来进</a:t>
            </a:r>
            <a:r>
              <a:rPr lang="zh-CN" altLang="en-US" sz="2400">
                <a:sym typeface="+mn-ea"/>
              </a:rPr>
              <a:t>入</a:t>
            </a:r>
            <a:r>
              <a:rPr lang="zh-CN" altLang="en-US" sz="2400"/>
              <a:t>快速恢复状态。</a:t>
            </a:r>
            <a:endParaRPr lang="zh-CN" altLang="en-US" sz="240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3.快速恢复</a:t>
            </a:r>
            <a:endParaRPr sz="3600">
              <a:sym typeface="+mn-ea"/>
            </a:endParaRPr>
          </a:p>
        </p:txBody>
      </p:sp>
      <p:sp>
        <p:nvSpPr>
          <p:cNvPr id="3" name="内容占位符 2"/>
          <p:cNvSpPr/>
          <p:nvPr>
            <p:ph idx="1"/>
          </p:nvPr>
        </p:nvSpPr>
        <p:spPr/>
        <p:txBody>
          <a:bodyPr/>
          <a:p>
            <a:r>
              <a:rPr lang="zh-CN" altLang="en-US" sz="2400"/>
              <a:t>在快速恢复中， 对于引起TCP进入快速恢复状态的缺失报文段， 对收到的每个冗余的ACK， cwnd的值增加一个MSS。最终， 当对丢失报文段的一个ACK到达时， TCP在降低cwnd后进入拥塞避免状态。如果出现超时事件， 快速恢复在执行如同在慢启动和拥塞避免中相同的动作后， 迁移到慢启动状态：当丢包事件出现时， cwnd的值被设置为1个MSS， 并且ssthresh的值设置为e wnd值的一半。</a:t>
            </a:r>
            <a:endParaRPr lang="zh-CN" altLang="en-US" sz="240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3.快速恢复</a:t>
            </a:r>
            <a:endParaRPr sz="3600">
              <a:sym typeface="+mn-ea"/>
            </a:endParaRPr>
          </a:p>
        </p:txBody>
      </p:sp>
      <p:sp>
        <p:nvSpPr>
          <p:cNvPr id="3" name="内容占位符 2"/>
          <p:cNvSpPr/>
          <p:nvPr>
            <p:ph idx="1"/>
          </p:nvPr>
        </p:nvSpPr>
        <p:spPr/>
        <p:txBody>
          <a:bodyPr/>
          <a:p>
            <a:r>
              <a:rPr lang="zh-CN" altLang="en-US" sz="2400"/>
              <a:t>快速恢复是TCP推荐的而非必需的构件[RFC 5681] 。有趣的是， 一种称为TCPTahoe的TCP早期版本， 不管是发生超时指示的丢包事件， 还是发生3个冗余ACK指示的丢包事件， 都无条件地将其拥塞窗口减至1个MSS， 并进入慢启动阶段。TCP的较新版本TCP Reno， 则综合了快速恢复。</a:t>
            </a:r>
            <a:endParaRPr lang="zh-CN" altLang="en-US" sz="240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3.快速恢复</a:t>
            </a:r>
            <a:endParaRPr sz="3600">
              <a:sym typeface="+mn-ea"/>
            </a:endParaRPr>
          </a:p>
        </p:txBody>
      </p:sp>
      <p:sp>
        <p:nvSpPr>
          <p:cNvPr id="3" name="内容占位符 2"/>
          <p:cNvSpPr/>
          <p:nvPr>
            <p:ph idx="1"/>
          </p:nvPr>
        </p:nvSpPr>
        <p:spPr/>
        <p:txBody>
          <a:bodyPr/>
          <a:p>
            <a:r>
              <a:rPr lang="zh-CN" altLang="en-US" sz="2400"/>
              <a:t>图3-53图示了Reno版TCP与Tahoe版TCP的拥塞控制窗口的演化情况。在该图中，阈值初始等于8个MSS。在前8个传输回合， Tahoe和Reno采取了相同的动作。拥塞窗口在慢启动阶段以指数速度快速爬升，在第4轮传输时到达了阈值。然后拥塞窗口以线性速度爬升， 直到在第8轮传输后出现3个冗余ACK。注意到当该丢包事件发生时， 拥塞窗口值为12xMSS。于是ssthresh的值被设置为0.5xcwnd=6×MSS。在TCP Reno下， 拥塞窗口被设置为cwnd=9MSS， 然后线性地增长。在TCP Tahoe下， 拥塞窗口被设置为1个MSS， 然后呈指数增长， 直至到达ssthresh值为止， 在这个点它开始线性增长。</a:t>
            </a:r>
            <a:endParaRPr lang="zh-CN" altLang="en-US" sz="240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3.快速恢复</a:t>
            </a:r>
            <a:endParaRPr sz="3600">
              <a:sym typeface="+mn-ea"/>
            </a:endParaRPr>
          </a:p>
        </p:txBody>
      </p:sp>
      <p:pic>
        <p:nvPicPr>
          <p:cNvPr id="4" name="内容占位符 3"/>
          <p:cNvPicPr>
            <a:picLocks noChangeAspect="1"/>
          </p:cNvPicPr>
          <p:nvPr>
            <p:ph idx="1"/>
          </p:nvPr>
        </p:nvPicPr>
        <p:blipFill>
          <a:blip r:embed="rId1"/>
          <a:stretch>
            <a:fillRect/>
          </a:stretch>
        </p:blipFill>
        <p:spPr>
          <a:xfrm>
            <a:off x="1976120" y="2110105"/>
            <a:ext cx="5191125" cy="3505200"/>
          </a:xfrm>
          <a:prstGeom prst="rect">
            <a:avLst/>
          </a:prstGeom>
        </p:spPr>
      </p:pic>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3.快速恢复</a:t>
            </a:r>
            <a:endParaRPr sz="3600">
              <a:sym typeface="+mn-ea"/>
            </a:endParaRPr>
          </a:p>
        </p:txBody>
      </p:sp>
      <p:sp>
        <p:nvSpPr>
          <p:cNvPr id="3" name="内容占位符 2"/>
          <p:cNvSpPr/>
          <p:nvPr>
            <p:ph idx="1"/>
          </p:nvPr>
        </p:nvSpPr>
        <p:spPr/>
        <p:txBody>
          <a:bodyPr/>
          <a:p>
            <a:r>
              <a:rPr lang="zh-CN" altLang="en-US" sz="2400"/>
              <a:t>图3-52表示了TCP拥塞控制算法(即慢启动、拥塞避免和快速恢复) 的完整FSM描述。该图也指示了新报文段的传输或重传的报文段可能出现的位置。尽管区分TCP差错控制/重传与TCP拥塞控制非常重要， 但是注意到TCP这两个方面交织链接的方式也很重要。</a:t>
            </a:r>
            <a:endParaRPr lang="zh-CN" altLang="en-US" sz="240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4.TCP拥塞控制：回顾</a:t>
            </a:r>
            <a:endParaRPr sz="3600">
              <a:sym typeface="+mn-ea"/>
            </a:endParaRPr>
          </a:p>
        </p:txBody>
      </p:sp>
      <p:sp>
        <p:nvSpPr>
          <p:cNvPr id="3" name="内容占位符 2"/>
          <p:cNvSpPr/>
          <p:nvPr>
            <p:ph idx="1"/>
          </p:nvPr>
        </p:nvSpPr>
        <p:spPr/>
        <p:txBody>
          <a:bodyPr/>
          <a:p>
            <a:r>
              <a:rPr lang="zh-CN" altLang="en-US" sz="2400"/>
              <a:t>在深入了解慢启动、拥塞避免和快速恢复的细节后，现在有必要退回来回顾一下全局。忽略一条连接开始时初始的慢启动阶段， 假定丢包由3个冗余的ACK而不是超时指示， TCP的拥塞控制是：每个RTT内cwnd线性(加性) 增加1MSS， 然后出现3个冗余ACK事件时cwnd减半(乘性减) 。因此， TCP拥塞控制常常被称为加性增、乘性减(Additive-Increase， Multiplicative-Decrease， AIMD)拥塞控制方式。AIMD拥塞控制引发了在图3-54中所示的“锯齿”行为， 这也很好地图示了我们前面TCP检测带宽时的直觉，即TCP线性地增加它的拥塞窗口长度(因此增加其传输速率) ， 直到出现3个冗余ACK事件。然后以2个因子来减少它的拥塞窗口长度，然后又开始了线性增长，探测是否还有另外的可用带宽。</a:t>
            </a:r>
            <a:endParaRPr lang="zh-CN" altLang="en-US" sz="240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4.TCP拥塞控制：回顾</a:t>
            </a:r>
            <a:endParaRPr sz="3600">
              <a:sym typeface="+mn-ea"/>
            </a:endParaRPr>
          </a:p>
        </p:txBody>
      </p:sp>
      <p:sp>
        <p:nvSpPr>
          <p:cNvPr id="3" name="内容占位符 2"/>
          <p:cNvSpPr/>
          <p:nvPr>
            <p:ph idx="1"/>
          </p:nvPr>
        </p:nvSpPr>
        <p:spPr/>
        <p:txBody>
          <a:bodyPr/>
          <a:p>
            <a:r>
              <a:rPr lang="zh-CN" altLang="en-US" sz="2400"/>
              <a:t>如前所述， 许多TCP实现采用了Reno算法[Padhye 2001] 。Reno算法的许多变种已被提出[RFC 3782； RFC 2018] 。TCP Vegas算法[Brak mo 1995； Ahn 1995] 试图在维持较好的吞吐量的同时避免拥塞。Vegas的基本思想是：①在分组丢失发生之前， 在源与目的地之间检测路由器中的拥塞；②当检测出快要发生的分组丢失时，线性地降低发送速率。快要发生的分组丢失是通过观察RTT来预测的。分组的RTT越长， 路由器中的拥塞越严重。Linux支持若干拥塞控制算法(包括TCP Reno和TCP Vegas) ， 并且允许系统管理员配置使用哪个版本的TCP。在Linux版本2.6.18中， TCP默认版本设置为CUBIC[Ha 2008] ，这是为高带宽应用开发的一个TCP版本。对于许多特色TCP的综述参见[A fanasy ev 2010] 。</a:t>
            </a:r>
            <a:endParaRPr lang="zh-CN" altLang="en-US" sz="240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4.TCP拥塞控制：回顾</a:t>
            </a:r>
            <a:endParaRPr sz="3600">
              <a:sym typeface="+mn-ea"/>
            </a:endParaRPr>
          </a:p>
        </p:txBody>
      </p:sp>
      <p:pic>
        <p:nvPicPr>
          <p:cNvPr id="4" name="内容占位符 3"/>
          <p:cNvPicPr>
            <a:picLocks noChangeAspect="1"/>
          </p:cNvPicPr>
          <p:nvPr>
            <p:ph idx="1"/>
          </p:nvPr>
        </p:nvPicPr>
        <p:blipFill>
          <a:blip r:embed="rId1"/>
          <a:stretch>
            <a:fillRect/>
          </a:stretch>
        </p:blipFill>
        <p:spPr>
          <a:xfrm>
            <a:off x="1852295" y="2167255"/>
            <a:ext cx="5438775" cy="33909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时延的类型</a:t>
            </a:r>
            <a:r>
              <a:rPr lang="en-US" sz="4000"/>
              <a:t>-(2)排队时延</a:t>
            </a:r>
            <a:endParaRPr lang="en-US" sz="4000"/>
          </a:p>
        </p:txBody>
      </p:sp>
      <p:sp>
        <p:nvSpPr>
          <p:cNvPr id="3" name="内容占位符 2"/>
          <p:cNvSpPr/>
          <p:nvPr>
            <p:ph idx="1"/>
          </p:nvPr>
        </p:nvSpPr>
        <p:spPr>
          <a:xfrm>
            <a:off x="457200" y="1303655"/>
            <a:ext cx="8229600" cy="4822825"/>
          </a:xfrm>
        </p:spPr>
        <p:txBody>
          <a:bodyPr/>
          <a:p>
            <a:r>
              <a:rPr lang="zh-CN" altLang="en-US" sz="2800"/>
              <a:t>在队列中，当分组在链路上等待传输时，它经受排队时延。一个特定分组的排队时延长度将取决于先期到达的正在排队等待向链路传输的分组数量。如果该</a:t>
            </a:r>
            <a:r>
              <a:rPr lang="zh-CN" altLang="en-US" sz="2800">
                <a:solidFill>
                  <a:srgbClr val="FF0000"/>
                </a:solidFill>
              </a:rPr>
              <a:t>队列是空的</a:t>
            </a:r>
            <a:r>
              <a:rPr lang="zh-CN" altLang="en-US" sz="2800"/>
              <a:t>，并且当前没有其他分组正在传输，则该分组的</a:t>
            </a:r>
            <a:r>
              <a:rPr lang="zh-CN" altLang="en-US" sz="2800">
                <a:solidFill>
                  <a:srgbClr val="FF0000"/>
                </a:solidFill>
              </a:rPr>
              <a:t>排队时延为0</a:t>
            </a:r>
            <a:r>
              <a:rPr lang="zh-CN" altLang="en-US" sz="2800"/>
              <a:t>。</a:t>
            </a:r>
            <a:endParaRPr lang="zh-CN" altLang="en-US" sz="2800"/>
          </a:p>
          <a:p>
            <a:endParaRPr lang="zh-CN" altLang="en-US" sz="2800"/>
          </a:p>
          <a:p>
            <a:r>
              <a:rPr lang="zh-CN" altLang="en-US" sz="2800"/>
              <a:t>另一方面，如果流量很大，并且许多其他分组也在等待传输，该排队时延将很长。我们将很快看到，到达分组期待发现的分组数量是到达该队列的流量的强度和性质的函数。实际的排队时延可以是毫秒到微秒量级。</a:t>
            </a:r>
            <a:endParaRPr lang="zh-CN" altLang="en-US" sz="2800"/>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4.TCP拥塞控制：回顾</a:t>
            </a:r>
            <a:endParaRPr sz="3600">
              <a:sym typeface="+mn-ea"/>
            </a:endParaRPr>
          </a:p>
        </p:txBody>
      </p:sp>
      <p:sp>
        <p:nvSpPr>
          <p:cNvPr id="3" name="内容占位符 2"/>
          <p:cNvSpPr/>
          <p:nvPr>
            <p:ph idx="1"/>
          </p:nvPr>
        </p:nvSpPr>
        <p:spPr/>
        <p:txBody>
          <a:bodyPr/>
          <a:p>
            <a:r>
              <a:rPr lang="zh-CN" altLang="en-US" sz="2400"/>
              <a:t>TCP AIMD算法基于大量的工程见解和在运行网络中的拥塞控制经验而开发。在TCP研发后的十年， 理论分析显示TCP的拥塞控制算法用做一种分布式异步优化算法， 使得用户和网络性能的几个重要方面被同时优化[Kelly 1998] 。拥塞控制的丰富理论已经得到发展[Srikant 2004] 。</a:t>
            </a:r>
            <a:endParaRPr lang="zh-CN" altLang="en-US" sz="240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5.对TCP吞吐量的宏观描述</a:t>
            </a:r>
            <a:endParaRPr sz="3600">
              <a:sym typeface="+mn-ea"/>
            </a:endParaRPr>
          </a:p>
        </p:txBody>
      </p:sp>
      <p:sp>
        <p:nvSpPr>
          <p:cNvPr id="3" name="内容占位符 2"/>
          <p:cNvSpPr/>
          <p:nvPr>
            <p:ph idx="1"/>
          </p:nvPr>
        </p:nvSpPr>
        <p:spPr/>
        <p:txBody>
          <a:bodyPr/>
          <a:p>
            <a:r>
              <a:rPr lang="zh-CN" altLang="en-US" sz="2400"/>
              <a:t>给出TCP的锯齿状行为后， 自然要考虑一个长存活期的TCP连接的平均吞吐量(即平均速率)可能是多少。在这个分析中，我们将忽略在超时事件后出现的慢启动阶段。(这些阶段通常非常短，因为发送方很快就以指数增长离开该阶段。)在一个特定的往返间隔内， TCP发送数据的速率是拥塞窗口与当前RTT的函数。当窗口长度是w字节， 且当前往返时间是RTT秒时， 则TCP的发送速率大约是w/RTT。于是， TCP通过每经过1个RTT将w增加1个MSS探测出额外的带宽， 直到一个丢包事件发生为止。当一个丢包事件发生时， 用W表示w的值。假设在连接持续期间RTT和W几乎不变， 那么TCP的传输速率在W/(2×RTT) 到W/RTT之间变化。</a:t>
            </a:r>
            <a:endParaRPr lang="zh-CN" altLang="en-US" sz="240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5.对TCP吞吐量的宏观描述</a:t>
            </a:r>
            <a:endParaRPr sz="3600">
              <a:sym typeface="+mn-ea"/>
            </a:endParaRPr>
          </a:p>
        </p:txBody>
      </p:sp>
      <p:sp>
        <p:nvSpPr>
          <p:cNvPr id="3" name="内容占位符 2"/>
          <p:cNvSpPr/>
          <p:nvPr>
            <p:ph idx="1"/>
          </p:nvPr>
        </p:nvSpPr>
        <p:spPr/>
        <p:txBody>
          <a:bodyPr/>
          <a:p>
            <a:r>
              <a:rPr lang="zh-CN" altLang="en-US" sz="2400"/>
              <a:t>这些假设导出了TCP稳态行为的一个高度简化的宏观模型。当速率增长至W/RTT时，网络丢弃来自连接的分组； 然后发送速率就会减半， 进而每过一个RTT就发送速率增加MSS/RTT， 直到再次达到W/RTT为止。这一过程不断地自我重复。因为TCP吞吐量(即速率)在两个极值之间线性增长，所以我们有</a:t>
            </a:r>
            <a:endParaRPr lang="zh-CN" altLang="en-US" sz="2400"/>
          </a:p>
          <a:p>
            <a:pPr marL="0" indent="0">
              <a:buNone/>
            </a:pPr>
            <a:r>
              <a:rPr lang="en-US" altLang="zh-CN" sz="2400"/>
              <a:t>	</a:t>
            </a:r>
            <a:r>
              <a:rPr lang="zh-CN" altLang="en-US" sz="2400"/>
              <a:t>一条连接的平均吞吐量=0.75xW/RTT</a:t>
            </a:r>
            <a:endParaRPr lang="zh-CN" altLang="en-US" sz="2400"/>
          </a:p>
          <a:p>
            <a:endParaRPr lang="zh-CN" altLang="en-US" sz="2400"/>
          </a:p>
          <a:p>
            <a:r>
              <a:rPr lang="zh-CN" altLang="en-US" sz="2400"/>
              <a:t>通过这个高度理想化的TCP稳态动态性模型， 我们可以推出一个将连接的丢包率与可用带宽联系起来的有趣表达式[Mahdavi 1997] 。</a:t>
            </a:r>
            <a:endParaRPr lang="zh-CN" altLang="en-US" sz="240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6.经高带宽路径的TCP</a:t>
            </a:r>
            <a:endParaRPr sz="3600">
              <a:sym typeface="+mn-ea"/>
            </a:endParaRPr>
          </a:p>
        </p:txBody>
      </p:sp>
      <p:sp>
        <p:nvSpPr>
          <p:cNvPr id="3" name="内容占位符 2"/>
          <p:cNvSpPr/>
          <p:nvPr>
            <p:ph idx="1"/>
          </p:nvPr>
        </p:nvSpPr>
        <p:spPr/>
        <p:txBody>
          <a:bodyPr/>
          <a:p>
            <a:r>
              <a:rPr lang="zh-CN" altLang="en-US" sz="2400"/>
              <a:t>认识到下列事实是重要的：TCP拥塞控制已经演化了多年并仍在继续演化。对当前TCP变量的总结和TCP演化的讨论， 参见[Floyd 2001， RFC 5681， A fanasy ev 2010] 。以往对因特网有益的东西(那时大量的TCP连接承载的是SMTP、FTP和Telnet流量) ， 不一定对当今HTTP主宰的因特网或具有难以想象的服务的未来因特网还是有益的。</a:t>
            </a:r>
            <a:endParaRPr lang="zh-CN" altLang="en-US" sz="240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6.经高带宽路径的TCP</a:t>
            </a:r>
            <a:endParaRPr sz="3600">
              <a:sym typeface="+mn-ea"/>
            </a:endParaRPr>
          </a:p>
        </p:txBody>
      </p:sp>
      <p:sp>
        <p:nvSpPr>
          <p:cNvPr id="3" name="内容占位符 2"/>
          <p:cNvSpPr/>
          <p:nvPr>
            <p:ph idx="1"/>
          </p:nvPr>
        </p:nvSpPr>
        <p:spPr/>
        <p:txBody>
          <a:bodyPr/>
          <a:p>
            <a:r>
              <a:rPr lang="zh-CN" altLang="en-US" sz="2400"/>
              <a:t>TCP继续演化的需求能够通过考虑网格和云计算应用所需要的高速TCP连接加以阐述。例如， 考虑一条具有1500字节报文段和100msRTT的TCP连接， 假定我们要通过这条连接以10Gbps速率发送数据。根据[RFC 3649] ， 我们注意到使用上述TCP吞吐量公式， 为了取得10Gbps吞吐量， 平均拥塞窗口长度将需要是83333个报文段。对如此大量的报文段，使我们相当关注这83333个传输中的报文段也许会丢失。</a:t>
            </a:r>
            <a:endParaRPr lang="zh-CN" altLang="en-US" sz="240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6.经高带宽路径的TCP</a:t>
            </a:r>
            <a:endParaRPr sz="3600">
              <a:sym typeface="+mn-ea"/>
            </a:endParaRPr>
          </a:p>
        </p:txBody>
      </p:sp>
      <p:sp>
        <p:nvSpPr>
          <p:cNvPr id="3" name="内容占位符 2"/>
          <p:cNvSpPr/>
          <p:nvPr>
            <p:ph idx="1"/>
          </p:nvPr>
        </p:nvSpPr>
        <p:spPr/>
        <p:txBody>
          <a:bodyPr/>
          <a:p>
            <a:r>
              <a:rPr lang="zh-CN" altLang="en-US" sz="2400"/>
              <a:t>在丢失的情况下，将会出现什么情况呢?或者以另一种方式说，这些传输的报文段能以何种比例丢失，使得在图3-52中列出的TCP拥塞控制算法仍能取得所希望的10Gbps速率?在本章的课后习题中， 要求读者推导出一条TCP连接的吞吐量公式， 该公式作为丢包率(L) 、往返时间(RTT) 和最大报文段长度(MSS) 的函数：</a:t>
            </a:r>
            <a:endParaRPr lang="zh-CN" altLang="en-US" sz="2400"/>
          </a:p>
        </p:txBody>
      </p:sp>
      <p:pic>
        <p:nvPicPr>
          <p:cNvPr id="4" name="图片 3"/>
          <p:cNvPicPr>
            <a:picLocks noChangeAspect="1"/>
          </p:cNvPicPr>
          <p:nvPr/>
        </p:nvPicPr>
        <p:blipFill>
          <a:blip r:embed="rId1"/>
          <a:stretch>
            <a:fillRect/>
          </a:stretch>
        </p:blipFill>
        <p:spPr>
          <a:xfrm>
            <a:off x="1763395" y="4364990"/>
            <a:ext cx="5253990" cy="893445"/>
          </a:xfrm>
          <a:prstGeom prst="rect">
            <a:avLst/>
          </a:prstGeom>
        </p:spPr>
      </p:pic>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6.经高带宽路径的TCP</a:t>
            </a:r>
            <a:endParaRPr sz="3600">
              <a:sym typeface="+mn-ea"/>
            </a:endParaRPr>
          </a:p>
        </p:txBody>
      </p:sp>
      <p:sp>
        <p:nvSpPr>
          <p:cNvPr id="3" name="内容占位符 2"/>
          <p:cNvSpPr/>
          <p:nvPr>
            <p:ph idx="1"/>
          </p:nvPr>
        </p:nvSpPr>
        <p:spPr/>
        <p:txBody>
          <a:bodyPr/>
          <a:p>
            <a:r>
              <a:rPr lang="zh-CN" altLang="en-US" sz="2400"/>
              <a:t>使用该公式， 我们能够看到， 为了取得10Gbps的吞吐量， 今天的TCP拥塞控制算法仅能容忍2×10-的报文段丢失概率(或等价地说，对每5000000000个报文段有一个丢包)，这是一个非常低的值。这种观察导致许多研究人员为这种高速环境特别设计新版TCP， 对这些努力的讨论参见[Jin 2004， RFC 3649， Kelly 2003， Ha 2008] 。</a:t>
            </a:r>
            <a:endParaRPr lang="zh-CN" altLang="en-US" sz="240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公平性</a:t>
            </a:r>
            <a:endParaRPr sz="3600">
              <a:sym typeface="+mn-ea"/>
            </a:endParaRPr>
          </a:p>
        </p:txBody>
      </p:sp>
      <p:sp>
        <p:nvSpPr>
          <p:cNvPr id="3" name="内容占位符 2"/>
          <p:cNvSpPr/>
          <p:nvPr>
            <p:ph idx="1"/>
          </p:nvPr>
        </p:nvSpPr>
        <p:spPr/>
        <p:txBody>
          <a:bodyPr/>
          <a:p>
            <a:r>
              <a:rPr lang="zh-CN" altLang="en-US" sz="2400"/>
              <a:t>考虑K条TCP连接， 每条都有不同的端到端路径， 但是都经过一段传输速率为R bps的瓶颈链路。(所谓瓶颈链路，是指对于每条连接，沿着该连接路径上的所有其他段链路都不拥塞，而且与该瓶颈链路的传输容量相比，它们都有充足的传输容量。)假设每条连接都在传输一个大文件， 而且无UDP流量通过该段瓶颈链路。如果每条连接的平均传输速率接近R/K，即每条连接都得到相同份额的链路带宽，则认为该拥塞控制机制是公平的。</a:t>
            </a:r>
            <a:endParaRPr lang="zh-CN" altLang="en-US" sz="240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公平性</a:t>
            </a:r>
            <a:endParaRPr sz="3600">
              <a:sym typeface="+mn-ea"/>
            </a:endParaRPr>
          </a:p>
        </p:txBody>
      </p:sp>
      <p:sp>
        <p:nvSpPr>
          <p:cNvPr id="3" name="内容占位符 2"/>
          <p:cNvSpPr/>
          <p:nvPr>
            <p:ph idx="1"/>
          </p:nvPr>
        </p:nvSpPr>
        <p:spPr/>
        <p:txBody>
          <a:bodyPr/>
          <a:p>
            <a:r>
              <a:rPr lang="zh-CN" altLang="en-US" sz="2400"/>
              <a:t>TCP的AIMD算法公平吗?尤其是假定可在不同时间启动并因此在某个给定的时间点可能具有不同的窗口长度情况下， 对这些不同的TCP连接还是公平的吗?TCP趋于在竞争的多条TCP连接之间提供对一段瓶颈链路带宽的平等分享， 其理由[Chiu 1989]给出了一个极好的、直观的解释。</a:t>
            </a:r>
            <a:endParaRPr lang="zh-CN" altLang="en-US" sz="240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公平性</a:t>
            </a:r>
            <a:endParaRPr sz="3600">
              <a:sym typeface="+mn-ea"/>
            </a:endParaRPr>
          </a:p>
        </p:txBody>
      </p:sp>
      <p:sp>
        <p:nvSpPr>
          <p:cNvPr id="3" name="内容占位符 2"/>
          <p:cNvSpPr/>
          <p:nvPr>
            <p:ph idx="1"/>
          </p:nvPr>
        </p:nvSpPr>
        <p:spPr/>
        <p:txBody>
          <a:bodyPr/>
          <a:p>
            <a:r>
              <a:rPr lang="zh-CN" altLang="en-US" sz="2400"/>
              <a:t>我们考虑有两条TCP连接共享一段传输速率为R的链路的简单例子， 如图3-55中所示。我们将假设这两条连接有相同的MSS和RTT(这样如果它们有相同的拥塞窗口长度， 就会有相同的吞吐量) ， 它们有大量的数据要发送， 且没有其他TCP连接或UDP数据报穿越该段共享链路。我们还将忽略TCP的慢启动阶段， 并假设TCP连接一直按CA模式(AIMD)运行。</a:t>
            </a:r>
            <a:endParaRPr lang="zh-CN" alt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第1章    计算机网络和因特网</a:t>
            </a:r>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时延的类型</a:t>
            </a:r>
            <a:r>
              <a:rPr lang="en-US" sz="4000"/>
              <a:t>-(3)传输时延</a:t>
            </a:r>
            <a:endParaRPr lang="en-US" sz="4000"/>
          </a:p>
        </p:txBody>
      </p:sp>
      <p:sp>
        <p:nvSpPr>
          <p:cNvPr id="3" name="内容占位符 2"/>
          <p:cNvSpPr/>
          <p:nvPr>
            <p:ph idx="1"/>
          </p:nvPr>
        </p:nvSpPr>
        <p:spPr>
          <a:xfrm>
            <a:off x="457200" y="1348740"/>
            <a:ext cx="8229600" cy="4777740"/>
          </a:xfrm>
        </p:spPr>
        <p:txBody>
          <a:bodyPr/>
          <a:p>
            <a:r>
              <a:rPr lang="zh-CN" altLang="en-US" sz="2800"/>
              <a:t>假定分组以先到先服务方式传输，这在分组交换网中是常见的方式，仅当所有已经到达的分组被传输后， 才能传输刚到达的分组。用L比特表示该分组的长度， 用R bps(即b/s) 表示从路由器A到路由器B的链路传输速率。</a:t>
            </a:r>
            <a:endParaRPr lang="zh-CN" altLang="en-US" sz="2800"/>
          </a:p>
          <a:p>
            <a:endParaRPr lang="zh-CN" altLang="en-US" sz="2800"/>
          </a:p>
          <a:p>
            <a:r>
              <a:rPr lang="zh-CN" altLang="en-US" sz="2800"/>
              <a:t>例如， 对于一条10Mbps的以太网链路， 速率R=10Mbps； 对于100Mbps的以太网链路， 速率R=100Mbps。传输时延是L/R。这是</a:t>
            </a:r>
            <a:r>
              <a:rPr lang="zh-CN" altLang="en-US" sz="2800">
                <a:solidFill>
                  <a:srgbClr val="FF0000"/>
                </a:solidFill>
              </a:rPr>
              <a:t>将所有分组的比特推(传输)向链路所需要的时间</a:t>
            </a:r>
            <a:r>
              <a:rPr lang="zh-CN" altLang="en-US" sz="2800"/>
              <a:t>。实际的传输时延通常在毫秒到微秒量级。</a:t>
            </a:r>
            <a:endParaRPr lang="zh-CN" altLang="en-US" sz="2800"/>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公平性</a:t>
            </a:r>
            <a:endParaRPr sz="3600">
              <a:sym typeface="+mn-ea"/>
            </a:endParaRPr>
          </a:p>
        </p:txBody>
      </p:sp>
      <p:pic>
        <p:nvPicPr>
          <p:cNvPr id="4" name="内容占位符 3"/>
          <p:cNvPicPr>
            <a:picLocks noChangeAspect="1"/>
          </p:cNvPicPr>
          <p:nvPr>
            <p:ph idx="1"/>
          </p:nvPr>
        </p:nvPicPr>
        <p:blipFill>
          <a:blip r:embed="rId1"/>
          <a:stretch>
            <a:fillRect/>
          </a:stretch>
        </p:blipFill>
        <p:spPr>
          <a:xfrm>
            <a:off x="2138045" y="2595880"/>
            <a:ext cx="4867275" cy="2533650"/>
          </a:xfrm>
          <a:prstGeom prst="rect">
            <a:avLst/>
          </a:prstGeom>
        </p:spPr>
      </p:pic>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公平性</a:t>
            </a:r>
            <a:endParaRPr sz="3600">
              <a:sym typeface="+mn-ea"/>
            </a:endParaRPr>
          </a:p>
        </p:txBody>
      </p:sp>
      <p:sp>
        <p:nvSpPr>
          <p:cNvPr id="3" name="内容占位符 2"/>
          <p:cNvSpPr/>
          <p:nvPr>
            <p:ph idx="1"/>
          </p:nvPr>
        </p:nvSpPr>
        <p:spPr/>
        <p:txBody>
          <a:bodyPr/>
          <a:p>
            <a:r>
              <a:rPr lang="zh-CN" altLang="en-US" sz="2400"/>
              <a:t>图3-56描绘了两条TCP连接实现的吞吐量情况。如果TCP要在这两条TCP连接之间平等地共享链路带宽，那么实现的吞吐量曲线应当是从原点沿45°方向的箭头向外辐射(平等带宽共享)。理想情况是，两个吞吐量的和应等于R。(当然，每条连接得到相同但容量为0的共享链路容量并非我们所期望的情况!)所以我们的目标应该是使取得的吞吐量落在图3-56中平等带宽共享曲线与全带宽利用曲线的交叉点附近的某处。</a:t>
            </a:r>
            <a:endParaRPr lang="zh-CN" altLang="en-US" sz="240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公平性</a:t>
            </a:r>
            <a:endParaRPr sz="3600">
              <a:sym typeface="+mn-ea"/>
            </a:endParaRPr>
          </a:p>
        </p:txBody>
      </p:sp>
      <p:pic>
        <p:nvPicPr>
          <p:cNvPr id="4" name="内容占位符 3"/>
          <p:cNvPicPr>
            <a:picLocks noChangeAspect="1"/>
          </p:cNvPicPr>
          <p:nvPr>
            <p:ph idx="1"/>
          </p:nvPr>
        </p:nvPicPr>
        <p:blipFill>
          <a:blip r:embed="rId1"/>
          <a:stretch>
            <a:fillRect/>
          </a:stretch>
        </p:blipFill>
        <p:spPr>
          <a:xfrm>
            <a:off x="2609215" y="1819910"/>
            <a:ext cx="3924300" cy="4086225"/>
          </a:xfrm>
          <a:prstGeom prst="rect">
            <a:avLst/>
          </a:prstGeom>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公平性</a:t>
            </a:r>
            <a:endParaRPr sz="3600">
              <a:sym typeface="+mn-ea"/>
            </a:endParaRPr>
          </a:p>
        </p:txBody>
      </p:sp>
      <p:sp>
        <p:nvSpPr>
          <p:cNvPr id="3" name="内容占位符 2"/>
          <p:cNvSpPr/>
          <p:nvPr>
            <p:ph idx="1"/>
          </p:nvPr>
        </p:nvSpPr>
        <p:spPr/>
        <p:txBody>
          <a:bodyPr/>
          <a:p>
            <a:r>
              <a:rPr lang="zh-CN" altLang="en-US" sz="2400"/>
              <a:t>假定TCP窗口长度是这样的， 即在某给定时刻，连接1和连接2实现了由图3-56中A点所指明的吞吐量。因为这两条连接共同消耗的链路带宽量小于R，所以无丢包事件发生， 根据TCP的拥塞避免算法的结果， 这两条连接每过一个RTT都要将其窗口增加1个MSS。</a:t>
            </a:r>
            <a:endParaRPr lang="zh-CN" altLang="en-US" sz="240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公平性</a:t>
            </a:r>
            <a:endParaRPr sz="3600">
              <a:sym typeface="+mn-ea"/>
            </a:endParaRPr>
          </a:p>
        </p:txBody>
      </p:sp>
      <p:sp>
        <p:nvSpPr>
          <p:cNvPr id="3" name="内容占位符 2"/>
          <p:cNvSpPr/>
          <p:nvPr>
            <p:ph idx="1"/>
          </p:nvPr>
        </p:nvSpPr>
        <p:spPr/>
        <p:txBody>
          <a:bodyPr/>
          <a:p>
            <a:r>
              <a:rPr lang="zh-CN" altLang="en-US" sz="2400"/>
              <a:t>因此， 这两条连接的总吞吐量就会从A点开始沿45°线前行(两条连接都有相同的增长)。最终，这两条连接共同消耗的带宽将超过R，最终将发生分组丢失。假设连接1和连接2实现B点指明的吞吐量时，它们都经历了分组丢失。连接1和连接2于是就按二分之一减小其窗口。所产生的结果实现了C点指明的吞吐量，它正好位于始于B点止于原点的一个向量的中间。</a:t>
            </a:r>
            <a:endParaRPr lang="zh-CN" altLang="en-US" sz="240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公平性</a:t>
            </a:r>
            <a:endParaRPr sz="3600">
              <a:sym typeface="+mn-ea"/>
            </a:endParaRPr>
          </a:p>
        </p:txBody>
      </p:sp>
      <p:sp>
        <p:nvSpPr>
          <p:cNvPr id="3" name="内容占位符 2"/>
          <p:cNvSpPr/>
          <p:nvPr>
            <p:ph idx="1"/>
          </p:nvPr>
        </p:nvSpPr>
        <p:spPr/>
        <p:txBody>
          <a:bodyPr/>
          <a:p>
            <a:r>
              <a:rPr lang="zh-CN" altLang="en-US" sz="2400"/>
              <a:t>因为在C点，共同消耗的带宽小于R，所以这两条连接再次沿着始于C点的45°线增加其吞吐量。最终，再次发生丢包事件，如在Ｄ点，这两条连接再次将其窗口长度减半，如此等等。你应当搞清楚这两条连接实现的带宽最终将沿着平等带宽共享曲线在波动。还应该搞清楚无论这两条连接位于二维空间的何处，它们最终都会收敛到该状态!虽然此时我们做了许多理想化的假设，但是它仍然能对解释为什么TCP会导致在多条连接之间的平等共享带宽这个问题提供一个直观的感觉。</a:t>
            </a:r>
            <a:endParaRPr lang="zh-CN" altLang="en-US" sz="240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公平性</a:t>
            </a:r>
            <a:endParaRPr sz="3600">
              <a:sym typeface="+mn-ea"/>
            </a:endParaRPr>
          </a:p>
        </p:txBody>
      </p:sp>
      <p:sp>
        <p:nvSpPr>
          <p:cNvPr id="3" name="内容占位符 2"/>
          <p:cNvSpPr/>
          <p:nvPr>
            <p:ph idx="1"/>
          </p:nvPr>
        </p:nvSpPr>
        <p:spPr/>
        <p:txBody>
          <a:bodyPr/>
          <a:p>
            <a:r>
              <a:rPr lang="zh-CN" altLang="en-US" sz="2400"/>
              <a:t>在理想化情形中， 我们假设仅有TCP连接穿过瓶颈链路， 所有的连接具有相同的RTT值， 且对于一个主机-目的地对而言只有一条TCP连接与之相关联。实践中， 这些条件通常是得不到满足的，客户-服务器应用因此能获得非常不平等的链路带宽份额。特别是，已经表明当多条连接共享一个共同的瓶颈链路时， 那些具有较小RTT的连接能够在链路空闲时更快地抢到可用带宽(即较快地打开其拥塞窗口) ， 因而将比那些具有较大RTT的连接享用更高的吞吐量。</a:t>
            </a:r>
            <a:endParaRPr lang="zh-CN" altLang="en-US" sz="240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1.公平性和UDP</a:t>
            </a:r>
            <a:endParaRPr sz="3600">
              <a:sym typeface="+mn-ea"/>
            </a:endParaRPr>
          </a:p>
        </p:txBody>
      </p:sp>
      <p:sp>
        <p:nvSpPr>
          <p:cNvPr id="3" name="内容占位符 2"/>
          <p:cNvSpPr/>
          <p:nvPr>
            <p:ph idx="1"/>
          </p:nvPr>
        </p:nvSpPr>
        <p:spPr/>
        <p:txBody>
          <a:bodyPr/>
          <a:p>
            <a:r>
              <a:rPr lang="zh-CN" altLang="en-US" sz="2400"/>
              <a:t>我们刚才已经看到， TCP拥塞控制是如何通过拥塞窗口机制来调节一个应用程序的传输速率的。许多多媒体应用如因特网电话和视频会议，经常就因为这种特定原因而不在TCP上运行， 因为它们不想其传输速率被扼制， 即使在网络非常拥塞的情况下。相反， 这些应用宁可在UDP上运行， UDP是没有内置的拥塞控制的。当运行在UDP上时， 这些应用能够以恒定的速率将其音频和视频数据注</a:t>
            </a:r>
            <a:r>
              <a:rPr lang="zh-CN" altLang="en-US" sz="2400">
                <a:sym typeface="+mn-ea"/>
              </a:rPr>
              <a:t>入</a:t>
            </a:r>
            <a:r>
              <a:rPr lang="zh-CN" altLang="en-US" sz="2400"/>
              <a:t>网络之中并且偶尔会丢失分组，而不愿在拥塞时将其发送速率降至“公平”级别并且不丢失任何分组。</a:t>
            </a:r>
            <a:endParaRPr lang="zh-CN" altLang="en-US" sz="240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1.公平性和UDP</a:t>
            </a:r>
            <a:endParaRPr sz="3600">
              <a:sym typeface="+mn-ea"/>
            </a:endParaRPr>
          </a:p>
        </p:txBody>
      </p:sp>
      <p:sp>
        <p:nvSpPr>
          <p:cNvPr id="3" name="内容占位符 2"/>
          <p:cNvSpPr/>
          <p:nvPr>
            <p:ph idx="1"/>
          </p:nvPr>
        </p:nvSpPr>
        <p:spPr/>
        <p:txBody>
          <a:bodyPr/>
          <a:p>
            <a:r>
              <a:rPr lang="zh-CN" altLang="en-US" sz="2400"/>
              <a:t>从TCP的观点来看， 运行在UDP上的多媒体应用是不公平的， 因为它们不与其他连接合作， 也不适时地调整其传输速率。因为TCP拥塞控制在面临拥塞增加(丢包) 时， 将降低其传输速率， 而UDP源则不必这样做， UDP源有可能压制TCP流量。当今的一个主要研究领域就是开发一种因特网中的拥塞控制机制， 用于阻止UDP流量不断压制直至中断因特网吞吐量的情况[Floyd1999； Floyd 2000； Kohler 2006] 。</a:t>
            </a:r>
            <a:endParaRPr lang="zh-CN" altLang="en-US" sz="240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2.公平性和并行TCP连接</a:t>
            </a:r>
            <a:endParaRPr sz="3600">
              <a:sym typeface="+mn-ea"/>
            </a:endParaRPr>
          </a:p>
        </p:txBody>
      </p:sp>
      <p:sp>
        <p:nvSpPr>
          <p:cNvPr id="3" name="内容占位符 2"/>
          <p:cNvSpPr/>
          <p:nvPr>
            <p:ph idx="1"/>
          </p:nvPr>
        </p:nvSpPr>
        <p:spPr/>
        <p:txBody>
          <a:bodyPr/>
          <a:p>
            <a:r>
              <a:rPr lang="zh-CN" altLang="en-US" sz="2400"/>
              <a:t>即使我们能够迫使UDP流量具有公平的行为， 但公平性问题仍然没有完全解决。这是因为我们没有什么办法阻止基于TCP的应用使用多个并行连接。例如， Web浏览器通常使用多个并行TCP连接来传送一个Web页中的多个对象。(多条连接的确切数目可以在多数浏览器中进行配置。)当一个应用使用多条并行连接时，它占用了一条拥塞链路中较大比例的带宽。</a:t>
            </a:r>
            <a:endParaRPr lang="zh-CN" altLang="en-US"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时延的类型</a:t>
            </a:r>
            <a:r>
              <a:rPr lang="en-US" sz="4000"/>
              <a:t>-(4) 传播时延</a:t>
            </a:r>
            <a:endParaRPr lang="en-US" sz="4000"/>
          </a:p>
        </p:txBody>
      </p:sp>
      <p:sp>
        <p:nvSpPr>
          <p:cNvPr id="3" name="内容占位符 2"/>
          <p:cNvSpPr/>
          <p:nvPr>
            <p:ph idx="1"/>
          </p:nvPr>
        </p:nvSpPr>
        <p:spPr/>
        <p:txBody>
          <a:bodyPr/>
          <a:p>
            <a:r>
              <a:rPr lang="zh-CN" altLang="en-US" sz="2400"/>
              <a:t>一旦一个比特被推向链路，该比特需要向路由器B传播。从该链路的起点到路由器B传播所需要的时间是传播时延。该比特以该链路的传播速率传播。该传播速率取决于该链路的物理媒体(即光纤、双绞铜线等)，其速率范围是2×10</a:t>
            </a:r>
            <a:r>
              <a:rPr lang="en-US" altLang="zh-CN" sz="2400" baseline="30000"/>
              <a:t>8</a:t>
            </a:r>
            <a:r>
              <a:rPr lang="zh-CN" altLang="en-US" sz="2400"/>
              <a:t>~3×10</a:t>
            </a:r>
            <a:r>
              <a:rPr lang="en-US" altLang="zh-CN" sz="2400" baseline="30000"/>
              <a:t>8</a:t>
            </a:r>
            <a:r>
              <a:rPr lang="zh-CN" altLang="en-US" sz="2400"/>
              <a:t>m/s，这等于或略小于光速。该传播时延等于两台路由器之间的距离除以传播速率。即传播时延是d/s，其中d是路由器A和路由器B之间的距离，s是该链路的传播速率。一旦该分组的最后一个比特传播到结点B，该比特及前面的所有比特被存储于路由器B。整个过程将随着路由器B执行转发而持续下去。在广域网中，传播时延为毫秒量级。</a:t>
            </a:r>
            <a:endParaRPr lang="zh-CN" altLang="en-US" sz="2400"/>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600">
                <a:sym typeface="+mn-ea"/>
              </a:rPr>
              <a:t>2.公平性和并行TCP连接</a:t>
            </a:r>
            <a:endParaRPr sz="3600">
              <a:sym typeface="+mn-ea"/>
            </a:endParaRPr>
          </a:p>
        </p:txBody>
      </p:sp>
      <p:sp>
        <p:nvSpPr>
          <p:cNvPr id="3" name="内容占位符 2"/>
          <p:cNvSpPr/>
          <p:nvPr>
            <p:ph idx="1"/>
          </p:nvPr>
        </p:nvSpPr>
        <p:spPr/>
        <p:txBody>
          <a:bodyPr/>
          <a:p>
            <a:r>
              <a:rPr lang="zh-CN" altLang="en-US" sz="2400"/>
              <a:t>举例来说，考虑一段速率为R且支持9个在线客户-服务器应用的链路，每个应用使用一条TCP连接。如果一个新的应用加</a:t>
            </a:r>
            <a:r>
              <a:rPr lang="zh-CN" altLang="en-US" sz="2400">
                <a:sym typeface="+mn-ea"/>
              </a:rPr>
              <a:t>入</a:t>
            </a:r>
            <a:r>
              <a:rPr lang="zh-CN" altLang="en-US" sz="2400"/>
              <a:t>进来， 也使用一条TCP连接， 则每个应用得到差不多相同的传输速率R/10。但是如果这个新的应用这次使用了11个并行TCP连接， 则这个新应用就不公平地分到超过R/2的带宽。Web流量在因特网中是非常普遍的，所以多条并行连接并非不常见。</a:t>
            </a:r>
            <a:endParaRPr lang="zh-CN" altLang="en-US" sz="240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第4章    网络层</a:t>
            </a:r>
            <a:endParaRPr sz="4000">
              <a:sym typeface="+mn-ea"/>
            </a:endParaRPr>
          </a:p>
        </p:txBody>
      </p:sp>
      <p:sp>
        <p:nvSpPr>
          <p:cNvPr id="3" name="内容占位符 2"/>
          <p:cNvSpPr/>
          <p:nvPr>
            <p:ph idx="1"/>
          </p:nvPr>
        </p:nvSpPr>
        <p:spPr>
          <a:xfrm>
            <a:off x="457200" y="1044575"/>
            <a:ext cx="8229600" cy="5539105"/>
          </a:xfrm>
        </p:spPr>
        <p:txBody>
          <a:bodyPr/>
          <a:p>
            <a:r>
              <a:rPr lang="zh-CN" altLang="en-US" sz="2400"/>
              <a:t>在本章中， 我们将对网络层的</a:t>
            </a:r>
            <a:r>
              <a:rPr lang="zh-CN" altLang="en-US" sz="2400">
                <a:solidFill>
                  <a:srgbClr val="FF0000"/>
                </a:solidFill>
              </a:rPr>
              <a:t>转发</a:t>
            </a:r>
            <a:r>
              <a:rPr lang="zh-CN" altLang="en-US" sz="2400"/>
              <a:t>(forwarding) 功能和</a:t>
            </a:r>
            <a:r>
              <a:rPr lang="zh-CN" altLang="en-US" sz="2400">
                <a:solidFill>
                  <a:srgbClr val="FF0000"/>
                </a:solidFill>
              </a:rPr>
              <a:t>路由选择</a:t>
            </a:r>
            <a:r>
              <a:rPr lang="zh-CN" altLang="en-US" sz="2400"/>
              <a:t>(routing)要区分。转发涉及分组在单一的路由器中从一条入链路到一条出链路的传送。路由选择涉及一个网络的所有路由器，它们经路由选择协议共同交互，以决定分组从源到目的地结点所采用的路径。</a:t>
            </a:r>
            <a:endParaRPr lang="zh-CN" altLang="en-US" sz="2400"/>
          </a:p>
          <a:p>
            <a:r>
              <a:rPr lang="zh-CN" altLang="en-US" sz="2400"/>
              <a:t>我们将研究</a:t>
            </a:r>
            <a:r>
              <a:rPr lang="zh-CN" altLang="en-US" sz="2400">
                <a:solidFill>
                  <a:srgbClr val="FF0000"/>
                </a:solidFill>
              </a:rPr>
              <a:t>网络层编址</a:t>
            </a:r>
            <a:r>
              <a:rPr lang="zh-CN" altLang="en-US" sz="2400"/>
              <a:t>和</a:t>
            </a:r>
            <a:r>
              <a:rPr lang="zh-CN" altLang="en-US" sz="2400">
                <a:solidFill>
                  <a:srgbClr val="FF0000"/>
                </a:solidFill>
              </a:rPr>
              <a:t>IPv4</a:t>
            </a:r>
            <a:r>
              <a:rPr lang="zh-CN" altLang="en-US" sz="2400"/>
              <a:t>的数据报格式。然后我们将探讨</a:t>
            </a:r>
            <a:r>
              <a:rPr lang="zh-CN" altLang="en-US" sz="2400">
                <a:solidFill>
                  <a:srgbClr val="FF0000"/>
                </a:solidFill>
              </a:rPr>
              <a:t>网络地址转换(NAT)</a:t>
            </a:r>
            <a:r>
              <a:rPr lang="zh-CN" altLang="en-US" sz="2400"/>
              <a:t> 、</a:t>
            </a:r>
            <a:r>
              <a:rPr lang="zh-CN" altLang="en-US" sz="2400">
                <a:solidFill>
                  <a:srgbClr val="FF0000"/>
                </a:solidFill>
              </a:rPr>
              <a:t>数据报分段</a:t>
            </a:r>
            <a:r>
              <a:rPr lang="zh-CN" altLang="en-US" sz="2400"/>
              <a:t>、</a:t>
            </a:r>
            <a:r>
              <a:rPr lang="zh-CN" altLang="en-US" sz="2400">
                <a:solidFill>
                  <a:srgbClr val="FF0000"/>
                </a:solidFill>
              </a:rPr>
              <a:t>因特网控制报文协议(ICMP)</a:t>
            </a:r>
            <a:r>
              <a:rPr lang="zh-CN" altLang="en-US" sz="2400"/>
              <a:t> 和</a:t>
            </a:r>
            <a:r>
              <a:rPr lang="zh-CN" altLang="en-US" sz="2400">
                <a:solidFill>
                  <a:srgbClr val="FF0000"/>
                </a:solidFill>
              </a:rPr>
              <a:t>IPv6</a:t>
            </a:r>
            <a:r>
              <a:rPr lang="zh-CN" altLang="en-US" sz="2400"/>
              <a:t>。</a:t>
            </a:r>
            <a:endParaRPr lang="zh-CN" altLang="en-US" sz="2400"/>
          </a:p>
          <a:p>
            <a:r>
              <a:rPr lang="zh-CN" altLang="en-US" sz="2400">
                <a:solidFill>
                  <a:srgbClr val="FF0000"/>
                </a:solidFill>
              </a:rPr>
              <a:t>路由选择协议</a:t>
            </a:r>
            <a:r>
              <a:rPr lang="zh-CN" altLang="en-US" sz="2400"/>
              <a:t>(RIP、OSPF和IS-IS) 和</a:t>
            </a:r>
            <a:r>
              <a:rPr lang="zh-CN" altLang="en-US" sz="2400">
                <a:solidFill>
                  <a:srgbClr val="FF0000"/>
                </a:solidFill>
              </a:rPr>
              <a:t>因特网的自治系统</a:t>
            </a:r>
            <a:r>
              <a:rPr lang="zh-CN" altLang="en-US" sz="2400"/>
              <a:t>之间的路由选择协议(BGP)。</a:t>
            </a:r>
            <a:endParaRPr lang="zh-CN" altLang="en-US" sz="2400"/>
          </a:p>
          <a:p>
            <a:endParaRPr lang="zh-CN" altLang="en-US" sz="2400"/>
          </a:p>
          <a:p>
            <a:r>
              <a:rPr lang="zh-CN" altLang="en-US" sz="2400"/>
              <a:t>总的来说，本章有3个主要部分：第一部分(4.1节和4.2节)涉及了</a:t>
            </a:r>
            <a:r>
              <a:rPr lang="zh-CN" altLang="en-US" sz="2400">
                <a:solidFill>
                  <a:srgbClr val="FF0000"/>
                </a:solidFill>
              </a:rPr>
              <a:t>网络层功能和服务</a:t>
            </a:r>
            <a:r>
              <a:rPr lang="zh-CN" altLang="en-US" sz="2400"/>
              <a:t>；第二部分(4.3节和4.4节)涉及了</a:t>
            </a:r>
            <a:r>
              <a:rPr lang="zh-CN" altLang="en-US" sz="2400">
                <a:solidFill>
                  <a:srgbClr val="FF0000"/>
                </a:solidFill>
              </a:rPr>
              <a:t>转发</a:t>
            </a:r>
            <a:r>
              <a:rPr lang="zh-CN" altLang="en-US" sz="2400"/>
              <a:t>；最后第三部分(4.5节到4.7节)涉及了</a:t>
            </a:r>
            <a:r>
              <a:rPr lang="zh-CN" altLang="en-US" sz="2400">
                <a:solidFill>
                  <a:srgbClr val="FF0000"/>
                </a:solidFill>
              </a:rPr>
              <a:t>路由选择</a:t>
            </a:r>
            <a:r>
              <a:rPr lang="zh-CN" altLang="en-US" sz="2400"/>
              <a:t>。</a:t>
            </a:r>
            <a:endParaRPr lang="zh-CN" altLang="en-US" sz="240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 概述</a:t>
            </a:r>
            <a:endParaRPr sz="4000">
              <a:sym typeface="+mn-ea"/>
            </a:endParaRPr>
          </a:p>
        </p:txBody>
      </p:sp>
      <p:pic>
        <p:nvPicPr>
          <p:cNvPr id="6" name="内容占位符 5"/>
          <p:cNvPicPr>
            <a:picLocks noChangeAspect="1"/>
          </p:cNvPicPr>
          <p:nvPr>
            <p:ph idx="1"/>
          </p:nvPr>
        </p:nvPicPr>
        <p:blipFill>
          <a:blip r:embed="rId1"/>
          <a:stretch>
            <a:fillRect/>
          </a:stretch>
        </p:blipFill>
        <p:spPr>
          <a:xfrm>
            <a:off x="1965960" y="908685"/>
            <a:ext cx="5388610" cy="5895975"/>
          </a:xfrm>
          <a:prstGeom prst="rect">
            <a:avLst/>
          </a:prstGeom>
        </p:spPr>
      </p:pic>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4.1.1 转发与路由选择</a:t>
            </a:r>
            <a:endParaRPr sz="4000">
              <a:sym typeface="+mn-ea"/>
            </a:endParaRPr>
          </a:p>
        </p:txBody>
      </p:sp>
      <p:sp>
        <p:nvSpPr>
          <p:cNvPr id="3" name="内容占位符 2"/>
          <p:cNvSpPr/>
          <p:nvPr>
            <p:ph idx="1"/>
          </p:nvPr>
        </p:nvSpPr>
        <p:spPr/>
        <p:txBody>
          <a:bodyPr/>
          <a:p>
            <a:r>
              <a:rPr lang="zh-CN" altLang="en-US" sz="2400"/>
              <a:t>网络层的作用从表面上看极为简单，即将分组从一台发送主机移动到一台接收主机。为此，需要两种重要的网络层功能：</a:t>
            </a:r>
            <a:endParaRPr lang="zh-CN" altLang="en-US" sz="2400"/>
          </a:p>
          <a:p>
            <a:pPr lvl="1"/>
            <a:r>
              <a:rPr lang="zh-CN" altLang="en-US" sz="2100">
                <a:solidFill>
                  <a:srgbClr val="FF0000"/>
                </a:solidFill>
              </a:rPr>
              <a:t>转发</a:t>
            </a:r>
            <a:r>
              <a:rPr lang="zh-CN" altLang="en-US" sz="2100"/>
              <a:t>。当一个分组到达路由器的一条输</a:t>
            </a:r>
            <a:r>
              <a:rPr lang="zh-CN" altLang="en-US" sz="2100">
                <a:sym typeface="+mn-ea"/>
              </a:rPr>
              <a:t>入</a:t>
            </a:r>
            <a:r>
              <a:rPr lang="zh-CN" altLang="en-US" sz="2100"/>
              <a:t>链路时，路由器必须将该分组移动到适当的输出链路。例如，来自主机H1到路由器R1的一个分组，必须向在H2路径上的下一台路由器转发。</a:t>
            </a:r>
            <a:endParaRPr lang="zh-CN" altLang="en-US" sz="2100"/>
          </a:p>
          <a:p>
            <a:pPr lvl="1"/>
            <a:r>
              <a:rPr lang="zh-CN" altLang="en-US" sz="2400">
                <a:solidFill>
                  <a:srgbClr val="FF0000"/>
                </a:solidFill>
              </a:rPr>
              <a:t>路由选择</a:t>
            </a:r>
            <a:r>
              <a:rPr lang="zh-CN" altLang="en-US" sz="2400"/>
              <a:t>。当分组从发送方流向接收方时，网络层必须决定这些分组所采用的路由或路径。计算这些路径的算法被称为</a:t>
            </a:r>
            <a:r>
              <a:rPr lang="zh-CN" altLang="en-US" sz="2400">
                <a:solidFill>
                  <a:srgbClr val="FF0000"/>
                </a:solidFill>
              </a:rPr>
              <a:t>路由选择算法</a:t>
            </a:r>
            <a:r>
              <a:rPr lang="zh-CN" altLang="en-US" sz="2400"/>
              <a:t>(routing algorithm) 。例如，一个路由选择算法将决定分组从H1到H2流动所遵循的路径。</a:t>
            </a:r>
            <a:endParaRPr lang="zh-CN" altLang="en-US" sz="240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4.1.1 转发与路由选择</a:t>
            </a:r>
            <a:endParaRPr sz="4000">
              <a:sym typeface="+mn-ea"/>
            </a:endParaRPr>
          </a:p>
        </p:txBody>
      </p:sp>
      <p:sp>
        <p:nvSpPr>
          <p:cNvPr id="3" name="内容占位符 2"/>
          <p:cNvSpPr/>
          <p:nvPr>
            <p:ph idx="1"/>
          </p:nvPr>
        </p:nvSpPr>
        <p:spPr/>
        <p:txBody>
          <a:bodyPr/>
          <a:p>
            <a:r>
              <a:rPr lang="zh-CN" altLang="en-US" sz="2400"/>
              <a:t>每台路由器具有一张</a:t>
            </a:r>
            <a:r>
              <a:rPr lang="zh-CN" altLang="en-US" sz="2400">
                <a:solidFill>
                  <a:srgbClr val="FF0000"/>
                </a:solidFill>
              </a:rPr>
              <a:t>转发表(forwarding table)</a:t>
            </a:r>
            <a:r>
              <a:rPr lang="zh-CN" altLang="en-US" sz="2400"/>
              <a:t> 。路由器通过检查到达分组首部字段的值来转发分组，然后使用该值在该路由器的转发表中索引查询。</a:t>
            </a:r>
            <a:endParaRPr lang="zh-CN" altLang="en-US" sz="2400"/>
          </a:p>
          <a:p>
            <a:endParaRPr lang="zh-CN" altLang="en-US" sz="2400"/>
          </a:p>
          <a:p>
            <a:r>
              <a:rPr lang="zh-CN" altLang="en-US" sz="2400"/>
              <a:t>存储在转发表项中的该首部的值指出了该分组将被转发的路由器的输出链路接口。分组首部中的该值可能是该分组的目的地址或该分组所属连接的指示，这取决于网络层协议。</a:t>
            </a:r>
            <a:endParaRPr lang="zh-CN" altLang="en-US" sz="240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4.1.1 转发与路由选择</a:t>
            </a:r>
            <a:endParaRPr sz="4000">
              <a:sym typeface="+mn-ea"/>
            </a:endParaRPr>
          </a:p>
        </p:txBody>
      </p:sp>
      <p:sp>
        <p:nvSpPr>
          <p:cNvPr id="3" name="内容占位符 2"/>
          <p:cNvSpPr/>
          <p:nvPr>
            <p:ph idx="1"/>
          </p:nvPr>
        </p:nvSpPr>
        <p:spPr/>
        <p:txBody>
          <a:bodyPr/>
          <a:p>
            <a:r>
              <a:rPr lang="zh-CN" altLang="en-US" sz="2400"/>
              <a:t>在图4-2中，一个首部字段值为0111的分组到达路由器。路由器在它的转发表中索引，决定该分组的输出链路接口是接口2。然后路由器在内部将该分组转发到接口2。</a:t>
            </a:r>
            <a:endParaRPr lang="zh-CN" altLang="en-US" sz="240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4.1.1 转发与路由选择</a:t>
            </a:r>
            <a:endParaRPr sz="4000">
              <a:sym typeface="+mn-ea"/>
            </a:endParaRPr>
          </a:p>
        </p:txBody>
      </p:sp>
      <p:sp>
        <p:nvSpPr>
          <p:cNvPr id="3" name="内容占位符 2"/>
          <p:cNvSpPr/>
          <p:nvPr>
            <p:ph idx="1"/>
          </p:nvPr>
        </p:nvSpPr>
        <p:spPr/>
        <p:txBody>
          <a:bodyPr/>
          <a:p>
            <a:endParaRPr lang="zh-CN" altLang="en-US" sz="2400"/>
          </a:p>
        </p:txBody>
      </p:sp>
      <p:pic>
        <p:nvPicPr>
          <p:cNvPr id="4" name="图片 3"/>
          <p:cNvPicPr>
            <a:picLocks noChangeAspect="1"/>
          </p:cNvPicPr>
          <p:nvPr/>
        </p:nvPicPr>
        <p:blipFill>
          <a:blip r:embed="rId1"/>
          <a:stretch>
            <a:fillRect/>
          </a:stretch>
        </p:blipFill>
        <p:spPr>
          <a:xfrm>
            <a:off x="1907540" y="1073150"/>
            <a:ext cx="5653405" cy="5581015"/>
          </a:xfrm>
          <a:prstGeom prst="rect">
            <a:avLst/>
          </a:prstGeom>
        </p:spPr>
      </p:pic>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4.1.1 转发与路由选择</a:t>
            </a:r>
            <a:endParaRPr sz="4000">
              <a:sym typeface="+mn-ea"/>
            </a:endParaRPr>
          </a:p>
        </p:txBody>
      </p:sp>
      <p:sp>
        <p:nvSpPr>
          <p:cNvPr id="3" name="内容占位符 2"/>
          <p:cNvSpPr/>
          <p:nvPr>
            <p:ph idx="1"/>
          </p:nvPr>
        </p:nvSpPr>
        <p:spPr/>
        <p:txBody>
          <a:bodyPr/>
          <a:p>
            <a:r>
              <a:rPr lang="zh-CN" altLang="en-US" sz="2400"/>
              <a:t>转发表是如何配置的？</a:t>
            </a:r>
            <a:endParaRPr lang="zh-CN" altLang="en-US" sz="2400"/>
          </a:p>
          <a:p>
            <a:pPr lvl="1"/>
            <a:r>
              <a:rPr lang="zh-CN" altLang="en-US" sz="2100"/>
              <a:t>人工配置，容易出错</a:t>
            </a:r>
            <a:endParaRPr lang="zh-CN" altLang="en-US" sz="2100"/>
          </a:p>
          <a:p>
            <a:pPr lvl="1"/>
            <a:r>
              <a:rPr lang="zh-CN" altLang="en-US" sz="2100"/>
              <a:t>路由协议，效率高，不容易出错</a:t>
            </a:r>
            <a:endParaRPr lang="zh-CN" altLang="en-US" sz="210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4.1.1 转发与路由选择</a:t>
            </a:r>
            <a:endParaRPr sz="4000">
              <a:sym typeface="+mn-ea"/>
            </a:endParaRPr>
          </a:p>
        </p:txBody>
      </p:sp>
      <p:sp>
        <p:nvSpPr>
          <p:cNvPr id="3" name="内容占位符 2"/>
          <p:cNvSpPr/>
          <p:nvPr>
            <p:ph idx="1"/>
          </p:nvPr>
        </p:nvSpPr>
        <p:spPr/>
        <p:txBody>
          <a:bodyPr/>
          <a:p>
            <a:r>
              <a:rPr lang="zh-CN" altLang="en-US" sz="2400"/>
              <a:t>当我们讨论术语时，需要指出经常交互使用的两个其他术语，而我们将要更为小心地使用它们。我们将约定术语分组交换机是指一台通用分组交换设备，它根据分组首部字段中的值，从输入链路接口到输出链路接口转移分组。</a:t>
            </a:r>
            <a:endParaRPr lang="zh-CN" altLang="en-US" sz="2400"/>
          </a:p>
          <a:p>
            <a:endParaRPr lang="zh-CN" altLang="en-US" sz="2400"/>
          </a:p>
          <a:p>
            <a:r>
              <a:rPr lang="zh-CN" altLang="en-US" sz="2400"/>
              <a:t>某些分组交换机称为</a:t>
            </a:r>
            <a:r>
              <a:rPr lang="zh-CN" altLang="en-US" sz="2400">
                <a:solidFill>
                  <a:srgbClr val="FF0000"/>
                </a:solidFill>
              </a:rPr>
              <a:t>链路层交换机</a:t>
            </a:r>
            <a:r>
              <a:rPr lang="zh-CN" altLang="en-US" sz="2400"/>
              <a:t>(link-layer switches) (在第5章仔细学习) ， 基于链路层字段中的值做转发决定。其他分组交换机称为</a:t>
            </a:r>
            <a:r>
              <a:rPr lang="zh-CN" altLang="en-US" sz="2400">
                <a:solidFill>
                  <a:srgbClr val="FF0000"/>
                </a:solidFill>
              </a:rPr>
              <a:t>路由器</a:t>
            </a:r>
            <a:r>
              <a:rPr lang="zh-CN" altLang="en-US" sz="2400"/>
              <a:t>(router) ， 基于网络层字段中的值做转发决定。</a:t>
            </a:r>
            <a:endParaRPr lang="zh-CN" altLang="en-US" sz="240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4.1.1 转发与路由选择</a:t>
            </a:r>
            <a:endParaRPr sz="4000">
              <a:sym typeface="+mn-ea"/>
            </a:endParaRPr>
          </a:p>
        </p:txBody>
      </p:sp>
      <p:sp>
        <p:nvSpPr>
          <p:cNvPr id="3" name="内容占位符 2"/>
          <p:cNvSpPr/>
          <p:nvPr>
            <p:ph idx="1"/>
          </p:nvPr>
        </p:nvSpPr>
        <p:spPr/>
        <p:txBody>
          <a:bodyPr/>
          <a:p>
            <a:r>
              <a:rPr lang="zh-CN" altLang="en-US" sz="2400"/>
              <a:t>连接建立</a:t>
            </a:r>
            <a:endParaRPr lang="zh-CN" altLang="en-US" sz="2400"/>
          </a:p>
          <a:p>
            <a:pPr lvl="1"/>
            <a:r>
              <a:rPr lang="zh-CN" altLang="en-US" sz="2100"/>
              <a:t>我们刚才说过网络层有两个重要的功能，转发和路由选择。但我们很快将看到在某些计算机网络中， 实际上有第三种重要的网络功能， 即</a:t>
            </a:r>
            <a:r>
              <a:rPr lang="zh-CN" altLang="en-US" sz="2100">
                <a:solidFill>
                  <a:srgbClr val="FF0000"/>
                </a:solidFill>
              </a:rPr>
              <a:t>连接建立</a:t>
            </a:r>
            <a:r>
              <a:rPr lang="zh-CN" altLang="en-US" sz="2100"/>
              <a:t>(connection setup) 。</a:t>
            </a:r>
            <a:endParaRPr lang="zh-CN" altLang="en-US" sz="2100"/>
          </a:p>
          <a:p>
            <a:pPr lvl="1"/>
            <a:endParaRPr lang="zh-CN" altLang="en-US" sz="2100"/>
          </a:p>
          <a:p>
            <a:pPr lvl="1"/>
            <a:r>
              <a:rPr lang="zh-CN" altLang="en-US" sz="2100"/>
              <a:t>回想我们学习TCP时， 当数据能从发送方流向接收方之前， 需要三次握手。这允许发送方和接收方建立所需的状态信息(例如，序号和初始流控制窗口长度)。以类似的方式，某些网络层体系结构如ATM、帧中继、MPLS(我们将在5.8节学习) ， 要求从源到目的地沿着所选择的路径彼此握手，以便在给定源到目的地连接中的网络层数据分组能够开始流动之前建立起状态。在网络层，该过程被称为连接建立。</a:t>
            </a:r>
            <a:endParaRPr lang="zh-CN" altLang="en-US" sz="2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时延的类型</a:t>
            </a:r>
            <a:r>
              <a:rPr lang="en-US" sz="4000"/>
              <a:t>-(5)传输时延和传播时延的比较</a:t>
            </a:r>
            <a:endParaRPr lang="en-US" sz="4000"/>
          </a:p>
        </p:txBody>
      </p:sp>
      <p:sp>
        <p:nvSpPr>
          <p:cNvPr id="3" name="内容占位符 2"/>
          <p:cNvSpPr/>
          <p:nvPr>
            <p:ph idx="1"/>
          </p:nvPr>
        </p:nvSpPr>
        <p:spPr/>
        <p:txBody>
          <a:bodyPr/>
          <a:p>
            <a:r>
              <a:rPr lang="zh-CN" altLang="en-US" sz="2800"/>
              <a:t>计算机网络领域的新手有时难以理解</a:t>
            </a:r>
            <a:r>
              <a:rPr lang="zh-CN" altLang="en-US" sz="2800">
                <a:solidFill>
                  <a:srgbClr val="FF0000"/>
                </a:solidFill>
              </a:rPr>
              <a:t>传输时延和传播时延之间的差异</a:t>
            </a:r>
            <a:r>
              <a:rPr lang="zh-CN" altLang="en-US" sz="2800"/>
              <a:t>。该差异是微妙而重要的。</a:t>
            </a:r>
            <a:endParaRPr lang="zh-CN" altLang="en-US" sz="2800"/>
          </a:p>
          <a:p>
            <a:endParaRPr lang="zh-CN" altLang="en-US" sz="2800"/>
          </a:p>
          <a:p>
            <a:r>
              <a:rPr lang="zh-CN" altLang="en-US" sz="2800"/>
              <a:t>传输时延是路由器将分组推出所需要的时间，它是分组长度和链路传输速率的函数，而与两台路由器之间的距离无关。</a:t>
            </a:r>
            <a:endParaRPr lang="zh-CN" altLang="en-US" sz="2800"/>
          </a:p>
          <a:p>
            <a:r>
              <a:rPr lang="zh-CN" altLang="en-US" sz="2800"/>
              <a:t>另一方面，传播时延是一个比特从一台路由器向另一台路由器传播所需要的时间，它是两台路由器之间</a:t>
            </a:r>
            <a:r>
              <a:rPr lang="zh-CN" altLang="en-US" sz="2800">
                <a:solidFill>
                  <a:srgbClr val="FF0000"/>
                </a:solidFill>
              </a:rPr>
              <a:t>距离的函数</a:t>
            </a:r>
            <a:r>
              <a:rPr lang="zh-CN" altLang="en-US" sz="2800"/>
              <a:t>，而与分组长度或链路传输速率无关。</a:t>
            </a:r>
            <a:endParaRPr lang="zh-CN" altLang="en-US" sz="280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4.1.2 网络服务模型</a:t>
            </a:r>
            <a:endParaRPr sz="4000">
              <a:sym typeface="+mn-ea"/>
            </a:endParaRPr>
          </a:p>
        </p:txBody>
      </p:sp>
      <p:sp>
        <p:nvSpPr>
          <p:cNvPr id="3" name="内容占位符 2"/>
          <p:cNvSpPr/>
          <p:nvPr>
            <p:ph idx="1"/>
          </p:nvPr>
        </p:nvSpPr>
        <p:spPr/>
        <p:txBody>
          <a:bodyPr/>
          <a:p>
            <a:r>
              <a:rPr lang="zh-CN" altLang="en-US" sz="2400"/>
              <a:t>在钻研网络层之前，我们将以开阔的视野来考虑网络层可能提供的不同类型的服务。当位于发送主机的运输层向网络传输分组时(即在发送主机中将分组向下交给网络层)，运输层能够指望网络层将该分组交付给目的地吗?当发送多个分组时，它们会按</a:t>
            </a:r>
            <a:r>
              <a:rPr lang="zh-CN" altLang="en-US" sz="2400">
                <a:solidFill>
                  <a:srgbClr val="FF0000"/>
                </a:solidFill>
              </a:rPr>
              <a:t>发送顺序</a:t>
            </a:r>
            <a:r>
              <a:rPr lang="zh-CN" altLang="en-US" sz="2400"/>
              <a:t>按序交付给接收主机的运输层吗?发送两个连续分组的时间间隔与接收到这两个分组的时间间隔相同吗?网络层会提供关于网络中</a:t>
            </a:r>
            <a:r>
              <a:rPr lang="zh-CN" altLang="en-US" sz="2400">
                <a:solidFill>
                  <a:srgbClr val="FF0000"/>
                </a:solidFill>
              </a:rPr>
              <a:t>拥塞</a:t>
            </a:r>
            <a:r>
              <a:rPr lang="zh-CN" altLang="en-US" sz="2400"/>
              <a:t>的反馈信息吗?在发送主机与接收主机中连接运输层的通道的抽象视图(特性)是什么?对这些问题和其他问题的答案由网络层提供的服务模型所确定。</a:t>
            </a:r>
            <a:r>
              <a:rPr lang="zh-CN" altLang="en-US" sz="2400">
                <a:solidFill>
                  <a:srgbClr val="FF0000"/>
                </a:solidFill>
              </a:rPr>
              <a:t>网络服务模型</a:t>
            </a:r>
            <a:r>
              <a:rPr lang="zh-CN" altLang="en-US" sz="2400"/>
              <a:t>(network service model) 定义了分组在发送与接收端系统之间的端到端运输特性。</a:t>
            </a:r>
            <a:endParaRPr lang="zh-CN" altLang="en-US" sz="240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4.1.2 网络服务模型</a:t>
            </a:r>
            <a:endParaRPr sz="4000">
              <a:sym typeface="+mn-ea"/>
            </a:endParaRPr>
          </a:p>
        </p:txBody>
      </p:sp>
      <p:sp>
        <p:nvSpPr>
          <p:cNvPr id="3" name="内容占位符 2"/>
          <p:cNvSpPr/>
          <p:nvPr>
            <p:ph idx="1"/>
          </p:nvPr>
        </p:nvSpPr>
        <p:spPr/>
        <p:txBody>
          <a:bodyPr/>
          <a:p>
            <a:r>
              <a:rPr lang="zh-CN" altLang="en-US" sz="2400"/>
              <a:t>我们现在考虑网络层能够提供的某些可能的服务。在发送主机中，当运输层向网络层传递一个分组时，能由网络层提供的特定服务包括：</a:t>
            </a:r>
            <a:endParaRPr lang="zh-CN" altLang="en-US" sz="2400"/>
          </a:p>
          <a:p>
            <a:pPr lvl="1"/>
            <a:r>
              <a:rPr lang="zh-CN" altLang="en-US" sz="2100">
                <a:solidFill>
                  <a:srgbClr val="FF0000"/>
                </a:solidFill>
              </a:rPr>
              <a:t>确保交付</a:t>
            </a:r>
            <a:r>
              <a:rPr lang="zh-CN" altLang="en-US" sz="2100"/>
              <a:t>。该服务确保分组将最终到达其目的地。</a:t>
            </a:r>
            <a:endParaRPr lang="zh-CN" altLang="en-US" sz="2100"/>
          </a:p>
          <a:p>
            <a:pPr lvl="1"/>
            <a:r>
              <a:rPr lang="zh-CN" altLang="en-US" sz="2100">
                <a:solidFill>
                  <a:srgbClr val="FF0000"/>
                </a:solidFill>
              </a:rPr>
              <a:t>具有时延上界的确保交付</a:t>
            </a:r>
            <a:r>
              <a:rPr lang="zh-CN" altLang="en-US" sz="2100"/>
              <a:t>。该服务不仅确保分组的交付，而且在特定的主机到主机时延上界内(例如在100ms内)交付。</a:t>
            </a:r>
            <a:endParaRPr lang="zh-CN" altLang="en-US" sz="210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4.1.2 网络服务模型</a:t>
            </a:r>
            <a:endParaRPr sz="4000">
              <a:sym typeface="+mn-ea"/>
            </a:endParaRPr>
          </a:p>
        </p:txBody>
      </p:sp>
      <p:sp>
        <p:nvSpPr>
          <p:cNvPr id="3" name="内容占位符 2"/>
          <p:cNvSpPr/>
          <p:nvPr>
            <p:ph idx="1"/>
          </p:nvPr>
        </p:nvSpPr>
        <p:spPr>
          <a:xfrm>
            <a:off x="457200" y="1042670"/>
            <a:ext cx="8229600" cy="5083810"/>
          </a:xfrm>
        </p:spPr>
        <p:txBody>
          <a:bodyPr/>
          <a:p>
            <a:r>
              <a:rPr lang="zh-CN" altLang="en-US" sz="2400"/>
              <a:t>此外，能够为给定的源和目的地之间的分组流提供下列服务：</a:t>
            </a:r>
            <a:endParaRPr lang="zh-CN" altLang="en-US" sz="2400"/>
          </a:p>
          <a:p>
            <a:pPr lvl="1"/>
            <a:r>
              <a:rPr lang="zh-CN" altLang="en-US" sz="2000">
                <a:solidFill>
                  <a:srgbClr val="FF0000"/>
                </a:solidFill>
              </a:rPr>
              <a:t>有序分组交付</a:t>
            </a:r>
            <a:r>
              <a:rPr lang="zh-CN" altLang="en-US" sz="2000"/>
              <a:t>。该服务确保分组以它们发送的顺序到达目的地。</a:t>
            </a:r>
            <a:endParaRPr lang="zh-CN" altLang="en-US" sz="2000"/>
          </a:p>
          <a:p>
            <a:pPr lvl="1"/>
            <a:r>
              <a:rPr lang="zh-CN" altLang="en-US" sz="2000">
                <a:solidFill>
                  <a:srgbClr val="FF0000"/>
                </a:solidFill>
              </a:rPr>
              <a:t>确保最小带宽</a:t>
            </a:r>
            <a:r>
              <a:rPr lang="zh-CN" altLang="en-US" sz="2000"/>
              <a:t>。这种网络层服务模仿在发送和接收主机之间的一条特定比特率(例如1Mbps) 的传输链路的行为。只要发送主机以低于特定比特率的速率传输比特(作为分组的组成部分)，则分组不会丢失，且每个分组会在预定的主机到主机时延内到达(例如在40ms内)。</a:t>
            </a:r>
            <a:endParaRPr lang="zh-CN" altLang="en-US" sz="2000"/>
          </a:p>
          <a:p>
            <a:pPr lvl="1"/>
            <a:r>
              <a:rPr lang="zh-CN" altLang="en-US" sz="2000">
                <a:solidFill>
                  <a:srgbClr val="FF0000"/>
                </a:solidFill>
              </a:rPr>
              <a:t>确保最大时延抖动</a:t>
            </a:r>
            <a:r>
              <a:rPr lang="zh-CN" altLang="en-US" sz="2000"/>
              <a:t>。该服务确保位于发送方的两个相继分组之间的时间量等于在目的地接收到它们之间的时间量(或这种间隔的变化不超过某些特定的值)。</a:t>
            </a:r>
            <a:endParaRPr lang="zh-CN" altLang="en-US" sz="2000"/>
          </a:p>
          <a:p>
            <a:pPr lvl="1"/>
            <a:r>
              <a:rPr lang="zh-CN" altLang="en-US" sz="2000">
                <a:solidFill>
                  <a:srgbClr val="FF0000"/>
                </a:solidFill>
              </a:rPr>
              <a:t>安全性服务</a:t>
            </a:r>
            <a:r>
              <a:rPr lang="zh-CN" altLang="en-US" sz="2000"/>
              <a:t>。使用仅由源和目的主机所知晓的一个秘密会话密钥，在源主机中的网络层能够加密向目的主机发送的所有数据报负载。在目的主机中的网络层则能够负责解密该负载。使用这种服务， 能够向源和目的主机之间的所有运输层报文段(TCP和UDP) 提供机密性。除了机密性以外， 网络层能够提供数据完整性和源鉴别服务。</a:t>
            </a:r>
            <a:endParaRPr lang="zh-CN" altLang="en-US" sz="200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4.1.2 网络服务模型</a:t>
            </a:r>
            <a:endParaRPr sz="4000">
              <a:sym typeface="+mn-ea"/>
            </a:endParaRPr>
          </a:p>
        </p:txBody>
      </p:sp>
      <p:sp>
        <p:nvSpPr>
          <p:cNvPr id="3" name="内容占位符 2"/>
          <p:cNvSpPr/>
          <p:nvPr>
            <p:ph idx="1"/>
          </p:nvPr>
        </p:nvSpPr>
        <p:spPr>
          <a:xfrm>
            <a:off x="457200" y="1042670"/>
            <a:ext cx="8229600" cy="5083810"/>
          </a:xfrm>
        </p:spPr>
        <p:txBody>
          <a:bodyPr/>
          <a:p>
            <a:r>
              <a:rPr lang="zh-CN" altLang="en-US" sz="2400"/>
              <a:t>这只是网络层能够提供的部分服务的列表，有无数种可能的服务变种。</a:t>
            </a:r>
            <a:endParaRPr lang="zh-CN" altLang="en-US" sz="2400"/>
          </a:p>
          <a:p>
            <a:endParaRPr lang="zh-CN" altLang="en-US" sz="2400"/>
          </a:p>
          <a:p>
            <a:r>
              <a:rPr lang="zh-CN" altLang="en-US" sz="2400"/>
              <a:t>因特网的网络层提供了</a:t>
            </a:r>
            <a:r>
              <a:rPr lang="zh-CN" altLang="en-US" sz="2400">
                <a:solidFill>
                  <a:srgbClr val="FF0000"/>
                </a:solidFill>
              </a:rPr>
              <a:t>单一</a:t>
            </a:r>
            <a:r>
              <a:rPr lang="zh-CN" altLang="en-US" sz="2400"/>
              <a:t>的服务， 称为</a:t>
            </a:r>
            <a:r>
              <a:rPr lang="zh-CN" altLang="en-US" sz="2400">
                <a:solidFill>
                  <a:srgbClr val="FF0000"/>
                </a:solidFill>
              </a:rPr>
              <a:t>尽力而为服务</a:t>
            </a:r>
            <a:r>
              <a:rPr lang="zh-CN" altLang="en-US" sz="2400"/>
              <a:t>(best-effort service) 。从表4-1看，尽力而为服务看起来是根本</a:t>
            </a:r>
            <a:r>
              <a:rPr lang="zh-CN" altLang="en-US" sz="2400">
                <a:solidFill>
                  <a:srgbClr val="FF0000"/>
                </a:solidFill>
              </a:rPr>
              <a:t>无服务</a:t>
            </a:r>
            <a:r>
              <a:rPr lang="zh-CN" altLang="en-US" sz="2400"/>
              <a:t>的一种委婉说法。使用尽力而为服务，分组间的定时是不能确保被保证的，分组接收的顺序也不能保证与发送的顺序一致，传送的分组也不能保证最终交付。给出这样的定义，一个没有向目的地交付分组的网络也符合尽力而为交付服务的定义。然而，如我们很快要讨论的那样，这样一种极为简化的网络层服务模型，是有其正当的存在理由的。</a:t>
            </a:r>
            <a:endParaRPr lang="zh-CN" altLang="en-US" sz="240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4.1.2 网络服务模型</a:t>
            </a:r>
            <a:endParaRPr sz="4000">
              <a:sym typeface="+mn-ea"/>
            </a:endParaRPr>
          </a:p>
        </p:txBody>
      </p:sp>
      <p:sp>
        <p:nvSpPr>
          <p:cNvPr id="3" name="内容占位符 2"/>
          <p:cNvSpPr/>
          <p:nvPr>
            <p:ph idx="1"/>
          </p:nvPr>
        </p:nvSpPr>
        <p:spPr>
          <a:xfrm>
            <a:off x="457200" y="1042670"/>
            <a:ext cx="8229600" cy="5083810"/>
          </a:xfrm>
        </p:spPr>
        <p:txBody>
          <a:bodyPr/>
          <a:p>
            <a:pPr marL="0" indent="0">
              <a:buNone/>
            </a:pPr>
            <a:endParaRPr lang="zh-CN" altLang="en-US" sz="2400"/>
          </a:p>
        </p:txBody>
      </p:sp>
      <p:pic>
        <p:nvPicPr>
          <p:cNvPr id="4" name="图片 3"/>
          <p:cNvPicPr>
            <a:picLocks noChangeAspect="1"/>
          </p:cNvPicPr>
          <p:nvPr/>
        </p:nvPicPr>
        <p:blipFill>
          <a:blip r:embed="rId1"/>
          <a:stretch>
            <a:fillRect/>
          </a:stretch>
        </p:blipFill>
        <p:spPr>
          <a:xfrm>
            <a:off x="232410" y="2564765"/>
            <a:ext cx="8656955" cy="1479550"/>
          </a:xfrm>
          <a:prstGeom prst="rect">
            <a:avLst/>
          </a:prstGeom>
        </p:spPr>
      </p:pic>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4.2 虚电路和数据报网络</a:t>
            </a:r>
            <a:endParaRPr sz="4000">
              <a:sym typeface="+mn-ea"/>
            </a:endParaRPr>
          </a:p>
        </p:txBody>
      </p:sp>
      <p:sp>
        <p:nvSpPr>
          <p:cNvPr id="3" name="内容占位符 2"/>
          <p:cNvSpPr/>
          <p:nvPr>
            <p:ph idx="1"/>
          </p:nvPr>
        </p:nvSpPr>
        <p:spPr>
          <a:xfrm>
            <a:off x="457200" y="1280795"/>
            <a:ext cx="8229600" cy="4845685"/>
          </a:xfrm>
        </p:spPr>
        <p:txBody>
          <a:bodyPr/>
          <a:p>
            <a:pPr marL="0" indent="0">
              <a:buNone/>
            </a:pPr>
            <a:r>
              <a:rPr lang="zh-CN" altLang="en-US" sz="2400"/>
              <a:t>运输层能够为应用程序提供无连接服务或面向连接服务。例如，因特网的运输层为每个应用程序在两种服务间提供了选择：UDP， 一种无连接服务； 或TCP， 一种面向连接服务。</a:t>
            </a:r>
            <a:endParaRPr lang="zh-CN" altLang="en-US" sz="2400"/>
          </a:p>
          <a:p>
            <a:pPr marL="0" indent="0">
              <a:buNone/>
            </a:pPr>
            <a:endParaRPr lang="zh-CN" altLang="en-US" sz="2400"/>
          </a:p>
          <a:p>
            <a:pPr marL="0" indent="0">
              <a:buNone/>
            </a:pPr>
            <a:endParaRPr lang="zh-CN" altLang="en-US" sz="2400"/>
          </a:p>
          <a:p>
            <a:pPr marL="0" indent="0">
              <a:buNone/>
            </a:pPr>
            <a:r>
              <a:rPr lang="zh-CN" altLang="en-US" sz="2400"/>
              <a:t>以类似的方式，网络层也能够在两台主机之间提供无连接服务或连接服务。网络层的连接和无连接服务在许多方面与运输层的面向连接和无连接服务类似。例如，网络层连接服务以源和目的主机间的握手开始；网络层无连接服务则没有任何握手预备步骤。</a:t>
            </a:r>
            <a:endParaRPr lang="zh-CN" altLang="en-US" sz="240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4.2 虚电路和数据报网络</a:t>
            </a:r>
            <a:endParaRPr sz="4000">
              <a:sym typeface="+mn-ea"/>
            </a:endParaRPr>
          </a:p>
        </p:txBody>
      </p:sp>
      <p:sp>
        <p:nvSpPr>
          <p:cNvPr id="3" name="内容占位符 2"/>
          <p:cNvSpPr/>
          <p:nvPr>
            <p:ph idx="1"/>
          </p:nvPr>
        </p:nvSpPr>
        <p:spPr>
          <a:xfrm>
            <a:off x="457200" y="1280795"/>
            <a:ext cx="8229600" cy="4845685"/>
          </a:xfrm>
        </p:spPr>
        <p:txBody>
          <a:bodyPr/>
          <a:p>
            <a:pPr marL="0" indent="0">
              <a:buNone/>
            </a:pPr>
            <a:r>
              <a:rPr lang="zh-CN" altLang="en-US" sz="2400"/>
              <a:t>尽管网络层连接和无连接服务与运输层面向连接和无连接服务有类似之处，但也存在重大差异：</a:t>
            </a:r>
            <a:endParaRPr lang="zh-CN" altLang="en-US" sz="2400"/>
          </a:p>
          <a:p>
            <a:pPr marL="457200" lvl="1" indent="0">
              <a:buNone/>
            </a:pPr>
            <a:r>
              <a:rPr lang="zh-CN" altLang="en-US" sz="2100"/>
              <a:t>• 在网络层中，这些服务是由网络层向运输层提供的主机到主机的服务。在运输层中，这些服务则是运输层向应用层提供的进程到进程的服务。</a:t>
            </a:r>
            <a:endParaRPr lang="zh-CN" altLang="en-US" sz="2100"/>
          </a:p>
          <a:p>
            <a:pPr marL="457200" lvl="1" indent="0">
              <a:buNone/>
            </a:pPr>
            <a:r>
              <a:rPr lang="zh-CN" altLang="en-US" sz="2100"/>
              <a:t>• 在至今为止的所有主要的计算机网络体系结构中(因特网、ATM、帧中继等) ， 网络层或者提供了主机到主机的无连接服务，或者提供了主机到主机的连接服务，而不同时提供这两种服务。仅在网络层提供</a:t>
            </a:r>
            <a:r>
              <a:rPr lang="zh-CN" altLang="en-US" sz="2100">
                <a:solidFill>
                  <a:srgbClr val="FF0000"/>
                </a:solidFill>
              </a:rPr>
              <a:t>连接服务</a:t>
            </a:r>
            <a:r>
              <a:rPr lang="zh-CN" altLang="en-US" sz="2100"/>
              <a:t>的计算机网络称为</a:t>
            </a:r>
            <a:r>
              <a:rPr lang="zh-CN" altLang="en-US" sz="2100">
                <a:solidFill>
                  <a:srgbClr val="FF0000"/>
                </a:solidFill>
              </a:rPr>
              <a:t>虚电路</a:t>
            </a:r>
            <a:r>
              <a:rPr lang="zh-CN" altLang="en-US" sz="2100"/>
              <a:t>(Virtual-Circuit， VC) 网络； 仅在网络层提供</a:t>
            </a:r>
            <a:r>
              <a:rPr lang="zh-CN" altLang="en-US" sz="2100">
                <a:solidFill>
                  <a:srgbClr val="FF0000"/>
                </a:solidFill>
              </a:rPr>
              <a:t>无连接服务</a:t>
            </a:r>
            <a:r>
              <a:rPr lang="zh-CN" altLang="en-US" sz="2100"/>
              <a:t>的计算机网络称为</a:t>
            </a:r>
            <a:r>
              <a:rPr lang="zh-CN" altLang="en-US" sz="2100">
                <a:solidFill>
                  <a:srgbClr val="FF0000"/>
                </a:solidFill>
              </a:rPr>
              <a:t>数据报网络</a:t>
            </a:r>
            <a:r>
              <a:rPr lang="zh-CN" altLang="en-US" sz="2100"/>
              <a:t>(datagram network) 。</a:t>
            </a:r>
            <a:endParaRPr lang="zh-CN" altLang="en-US" sz="2100"/>
          </a:p>
          <a:p>
            <a:pPr marL="457200" lvl="1" indent="0">
              <a:buNone/>
            </a:pPr>
            <a:r>
              <a:rPr lang="zh-CN" altLang="en-US" sz="2100"/>
              <a:t>• 在运输层实现面向连接的服务与在网络层实现连接服务是根本不同的。我们在前面一章看到，运输层面向连接服务是在位于网络边缘的端系统中实现的；我们很快看到，网络层连接服务除了在端系统中，也在位于网络核心的路由器中实现。</a:t>
            </a:r>
            <a:endParaRPr lang="zh-CN" altLang="en-US" sz="210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4.2 虚电路和数据报网络</a:t>
            </a:r>
            <a:endParaRPr sz="4000">
              <a:sym typeface="+mn-ea"/>
            </a:endParaRPr>
          </a:p>
        </p:txBody>
      </p:sp>
      <p:sp>
        <p:nvSpPr>
          <p:cNvPr id="3" name="内容占位符 2"/>
          <p:cNvSpPr/>
          <p:nvPr>
            <p:ph idx="1"/>
          </p:nvPr>
        </p:nvSpPr>
        <p:spPr>
          <a:xfrm>
            <a:off x="457200" y="1280795"/>
            <a:ext cx="8229600" cy="4845685"/>
          </a:xfrm>
        </p:spPr>
        <p:txBody>
          <a:bodyPr/>
          <a:p>
            <a:pPr marL="0" indent="0">
              <a:buNone/>
            </a:pPr>
            <a:r>
              <a:rPr lang="zh-CN" altLang="en-US" sz="2400"/>
              <a:t>虚电路网络和数据报网络是计算机网络的两种基本类型。在作出转发决定时，它们使用了非常不同的信息。我们现在仔细观察一下它们的实现。</a:t>
            </a:r>
            <a:endParaRPr lang="zh-CN" altLang="en-US" sz="240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4.2.1 虚电路网络</a:t>
            </a:r>
            <a:endParaRPr sz="4000">
              <a:sym typeface="+mn-ea"/>
            </a:endParaRPr>
          </a:p>
        </p:txBody>
      </p:sp>
      <p:sp>
        <p:nvSpPr>
          <p:cNvPr id="3" name="内容占位符 2"/>
          <p:cNvSpPr/>
          <p:nvPr>
            <p:ph idx="1"/>
          </p:nvPr>
        </p:nvSpPr>
        <p:spPr>
          <a:xfrm>
            <a:off x="457200" y="1280795"/>
            <a:ext cx="8229600" cy="4845685"/>
          </a:xfrm>
        </p:spPr>
        <p:txBody>
          <a:bodyPr/>
          <a:p>
            <a:pPr marL="0" indent="0">
              <a:buNone/>
            </a:pPr>
            <a:r>
              <a:rPr lang="zh-CN" altLang="en-US" sz="2100"/>
              <a:t>比如电话线</a:t>
            </a:r>
            <a:endParaRPr lang="zh-CN" altLang="en-US" sz="2100"/>
          </a:p>
        </p:txBody>
      </p:sp>
      <p:pic>
        <p:nvPicPr>
          <p:cNvPr id="4" name="图片 3"/>
          <p:cNvPicPr>
            <a:picLocks noChangeAspect="1"/>
          </p:cNvPicPr>
          <p:nvPr/>
        </p:nvPicPr>
        <p:blipFill>
          <a:blip r:embed="rId1"/>
          <a:stretch>
            <a:fillRect/>
          </a:stretch>
        </p:blipFill>
        <p:spPr>
          <a:xfrm>
            <a:off x="611505" y="2493010"/>
            <a:ext cx="7486650" cy="3171825"/>
          </a:xfrm>
          <a:prstGeom prst="rect">
            <a:avLst/>
          </a:prstGeom>
        </p:spPr>
      </p:pic>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4.2.2 数据报网络</a:t>
            </a:r>
            <a:endParaRPr sz="4000">
              <a:sym typeface="+mn-ea"/>
            </a:endParaRPr>
          </a:p>
        </p:txBody>
      </p:sp>
      <p:sp>
        <p:nvSpPr>
          <p:cNvPr id="3" name="内容占位符 2"/>
          <p:cNvSpPr/>
          <p:nvPr>
            <p:ph idx="1"/>
          </p:nvPr>
        </p:nvSpPr>
        <p:spPr>
          <a:xfrm>
            <a:off x="457200" y="1067435"/>
            <a:ext cx="8229600" cy="5661025"/>
          </a:xfrm>
        </p:spPr>
        <p:txBody>
          <a:bodyPr/>
          <a:p>
            <a:pPr marL="0" indent="0">
              <a:buNone/>
            </a:pPr>
            <a:r>
              <a:rPr lang="zh-CN" altLang="en-US" sz="2400"/>
              <a:t>在数据报网络中，每当一个端系统要发送分组，它就为该分组加上目的端系统的地址，然后将分组推进网络中。如图4-5中所示，无需建立任何虚电路，路由器</a:t>
            </a:r>
            <a:r>
              <a:rPr lang="zh-CN" altLang="en-US" sz="2400">
                <a:solidFill>
                  <a:srgbClr val="FF0000"/>
                </a:solidFill>
              </a:rPr>
              <a:t>不维护</a:t>
            </a:r>
            <a:r>
              <a:rPr lang="zh-CN" altLang="en-US" sz="2400"/>
              <a:t>任何虚电路的状态信息(因为没有虚电路!)。</a:t>
            </a:r>
            <a:endParaRPr lang="zh-CN" altLang="en-US" sz="2400"/>
          </a:p>
          <a:p>
            <a:pPr marL="0" indent="0">
              <a:buNone/>
            </a:pPr>
            <a:r>
              <a:rPr lang="zh-CN" altLang="en-US" sz="2400"/>
              <a:t>当分组从源到目的地传输，它通过一系列路由器传递。这些路由器中的每台都使用分组的目的地址来转发该分组。特别是，每台路由器有一个将目的地址映射到链路接口的转发表；当分组到达路由器时，路由器使用该分组的目的地址在转发表中查找适当的输出链路接口。然后路由器有意将分组向该输出链路接口转发。</a:t>
            </a:r>
            <a:endParaRPr lang="zh-CN" altLang="en-US" sz="2400"/>
          </a:p>
          <a:p>
            <a:pPr marL="0" indent="0">
              <a:buNone/>
            </a:pPr>
            <a:r>
              <a:rPr lang="zh-CN" altLang="en-US" sz="2400"/>
              <a:t>为了进一步深入理解查找操作，我们看一个特定的例子。假定所有的目的地地址均是</a:t>
            </a:r>
            <a:r>
              <a:rPr lang="zh-CN" altLang="en-US" sz="2400">
                <a:solidFill>
                  <a:srgbClr val="FF0000"/>
                </a:solidFill>
              </a:rPr>
              <a:t>32比特</a:t>
            </a:r>
            <a:r>
              <a:rPr lang="zh-CN" altLang="en-US" sz="2400"/>
              <a:t>(这恰好就是在IP数据报中目的地址的长度)。转发表的蛮力实现将对每个可能的目的地址有一个表项。因为有超过</a:t>
            </a:r>
            <a:r>
              <a:rPr lang="zh-CN" altLang="en-US" sz="2400">
                <a:solidFill>
                  <a:srgbClr val="FF0000"/>
                </a:solidFill>
              </a:rPr>
              <a:t>40亿</a:t>
            </a:r>
            <a:r>
              <a:rPr lang="zh-CN" altLang="en-US" sz="2400"/>
              <a:t>个可能的地址，这种选择完全是不可能的。</a:t>
            </a:r>
            <a:endParaRPr lang="zh-CN" alt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时延的类型</a:t>
            </a:r>
            <a:r>
              <a:rPr lang="en-US" sz="4000"/>
              <a:t>-(5)传输时延和传播时延的比较</a:t>
            </a:r>
            <a:endParaRPr lang="en-US" sz="4000"/>
          </a:p>
        </p:txBody>
      </p:sp>
      <p:sp>
        <p:nvSpPr>
          <p:cNvPr id="3" name="内容占位符 2"/>
          <p:cNvSpPr/>
          <p:nvPr>
            <p:ph idx="1"/>
          </p:nvPr>
        </p:nvSpPr>
        <p:spPr/>
        <p:txBody>
          <a:bodyPr/>
          <a:p>
            <a:r>
              <a:rPr lang="zh-CN" altLang="en-US" sz="2800"/>
              <a:t>如果我们令</a:t>
            </a:r>
            <a:r>
              <a:rPr lang="en-US" altLang="zh-CN" sz="2800"/>
              <a:t>d</a:t>
            </a:r>
            <a:r>
              <a:rPr lang="zh-CN" altLang="en-US" sz="2800" baseline="-25000"/>
              <a:t>proc</a:t>
            </a:r>
            <a:r>
              <a:rPr lang="zh-CN" altLang="en-US" sz="2800"/>
              <a:t>、</a:t>
            </a:r>
            <a:r>
              <a:rPr lang="en-US" altLang="zh-CN" sz="2800"/>
              <a:t>d</a:t>
            </a:r>
            <a:r>
              <a:rPr lang="zh-CN" altLang="en-US" sz="2800" baseline="-25000"/>
              <a:t>queue</a:t>
            </a:r>
            <a:r>
              <a:rPr lang="zh-CN" altLang="en-US" sz="2800"/>
              <a:t>、</a:t>
            </a:r>
            <a:r>
              <a:rPr lang="en-US" altLang="zh-CN" sz="2800"/>
              <a:t>d</a:t>
            </a:r>
            <a:r>
              <a:rPr lang="zh-CN" altLang="en-US" sz="2800" baseline="-25000"/>
              <a:t>trans</a:t>
            </a:r>
            <a:r>
              <a:rPr lang="zh-CN" altLang="en-US" sz="2800"/>
              <a:t>和</a:t>
            </a:r>
            <a:r>
              <a:rPr lang="en-US" altLang="zh-CN" sz="2800"/>
              <a:t>d</a:t>
            </a:r>
            <a:r>
              <a:rPr lang="zh-CN" altLang="en-US" sz="2800" baseline="-25000"/>
              <a:t>prop</a:t>
            </a:r>
            <a:r>
              <a:rPr lang="zh-CN" altLang="en-US" sz="2800"/>
              <a:t>分别表示处理时延、排队时延、传输时延和传播时延，则结点的</a:t>
            </a:r>
            <a:r>
              <a:rPr lang="zh-CN" altLang="en-US" sz="2800">
                <a:solidFill>
                  <a:srgbClr val="FF0000"/>
                </a:solidFill>
              </a:rPr>
              <a:t>总时延</a:t>
            </a:r>
            <a:r>
              <a:rPr lang="zh-CN" altLang="en-US" sz="2800"/>
              <a:t>由下式给定：</a:t>
            </a:r>
            <a:endParaRPr lang="zh-CN" altLang="en-US" sz="2800"/>
          </a:p>
          <a:p>
            <a:pPr marL="0" indent="0">
              <a:buNone/>
            </a:pPr>
            <a:r>
              <a:rPr lang="en-US" altLang="zh-CN" sz="2800"/>
              <a:t>	d</a:t>
            </a:r>
            <a:r>
              <a:rPr lang="zh-CN" altLang="en-US" sz="2800" baseline="-25000"/>
              <a:t>nodal</a:t>
            </a:r>
            <a:r>
              <a:rPr lang="zh-CN" altLang="en-US" sz="2800"/>
              <a:t>=</a:t>
            </a:r>
            <a:r>
              <a:rPr lang="en-US" altLang="zh-CN" sz="2800"/>
              <a:t>d</a:t>
            </a:r>
            <a:r>
              <a:rPr lang="zh-CN" altLang="en-US" sz="2800" baseline="-25000"/>
              <a:t>proc</a:t>
            </a:r>
            <a:r>
              <a:rPr lang="zh-CN" altLang="en-US" sz="2800"/>
              <a:t>+</a:t>
            </a:r>
            <a:r>
              <a:rPr lang="en-US" altLang="zh-CN" sz="2800"/>
              <a:t>d</a:t>
            </a:r>
            <a:r>
              <a:rPr lang="zh-CN" altLang="en-US" sz="2800" baseline="-25000"/>
              <a:t>queue</a:t>
            </a:r>
            <a:r>
              <a:rPr lang="zh-CN" altLang="en-US" sz="2800"/>
              <a:t>+</a:t>
            </a:r>
            <a:r>
              <a:rPr lang="en-US" altLang="zh-CN" sz="2800"/>
              <a:t>d</a:t>
            </a:r>
            <a:r>
              <a:rPr lang="zh-CN" altLang="en-US" sz="2800" baseline="-25000"/>
              <a:t>trans</a:t>
            </a:r>
            <a:r>
              <a:rPr lang="zh-CN" altLang="en-US" sz="2800"/>
              <a:t> +</a:t>
            </a:r>
            <a:r>
              <a:rPr lang="en-US" altLang="zh-CN" sz="2800"/>
              <a:t>d</a:t>
            </a:r>
            <a:r>
              <a:rPr lang="zh-CN" altLang="en-US" sz="2800" baseline="-25000"/>
              <a:t>prop</a:t>
            </a:r>
            <a:endParaRPr lang="zh-CN" altLang="en-US" sz="2800" baseline="-25000"/>
          </a:p>
          <a:p>
            <a:endParaRPr lang="zh-CN" altLang="en-US" sz="2800" baseline="-25000"/>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4.2.2 数据报网络</a:t>
            </a:r>
            <a:endParaRPr sz="4000">
              <a:sym typeface="+mn-ea"/>
            </a:endParaRPr>
          </a:p>
        </p:txBody>
      </p:sp>
      <p:pic>
        <p:nvPicPr>
          <p:cNvPr id="5" name="内容占位符 4"/>
          <p:cNvPicPr>
            <a:picLocks noChangeAspect="1"/>
          </p:cNvPicPr>
          <p:nvPr>
            <p:ph idx="1"/>
          </p:nvPr>
        </p:nvPicPr>
        <p:blipFill>
          <a:blip r:embed="rId1"/>
          <a:stretch>
            <a:fillRect/>
          </a:stretch>
        </p:blipFill>
        <p:spPr>
          <a:xfrm>
            <a:off x="323215" y="1844675"/>
            <a:ext cx="8154035" cy="3775710"/>
          </a:xfrm>
          <a:prstGeom prst="rect">
            <a:avLst/>
          </a:prstGeom>
        </p:spPr>
      </p:pic>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4.2.2 数据报网络</a:t>
            </a:r>
            <a:endParaRPr sz="4000">
              <a:sym typeface="+mn-ea"/>
            </a:endParaRPr>
          </a:p>
        </p:txBody>
      </p:sp>
      <p:pic>
        <p:nvPicPr>
          <p:cNvPr id="7" name="内容占位符 6"/>
          <p:cNvPicPr>
            <a:picLocks noChangeAspect="1"/>
          </p:cNvPicPr>
          <p:nvPr>
            <p:ph idx="1"/>
          </p:nvPr>
        </p:nvPicPr>
        <p:blipFill>
          <a:blip r:embed="rId1"/>
          <a:stretch>
            <a:fillRect/>
          </a:stretch>
        </p:blipFill>
        <p:spPr>
          <a:xfrm>
            <a:off x="539750" y="980440"/>
            <a:ext cx="8151495" cy="5633720"/>
          </a:xfrm>
          <a:prstGeom prst="rect">
            <a:avLst/>
          </a:prstGeom>
        </p:spPr>
      </p:pic>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4.2.2 数据报网络</a:t>
            </a:r>
            <a:endParaRPr sz="4000">
              <a:sym typeface="+mn-ea"/>
            </a:endParaRPr>
          </a:p>
        </p:txBody>
      </p:sp>
      <p:sp>
        <p:nvSpPr>
          <p:cNvPr id="3" name="内容占位符 2"/>
          <p:cNvSpPr/>
          <p:nvPr>
            <p:ph idx="1"/>
          </p:nvPr>
        </p:nvSpPr>
        <p:spPr>
          <a:xfrm>
            <a:off x="457200" y="1104265"/>
            <a:ext cx="8229600" cy="5022215"/>
          </a:xfrm>
        </p:spPr>
        <p:txBody>
          <a:bodyPr/>
          <a:p>
            <a:r>
              <a:rPr lang="zh-CN" altLang="en-US" sz="2400"/>
              <a:t>使用这种风格的转发表， 路由器用分组的</a:t>
            </a:r>
            <a:r>
              <a:rPr lang="zh-CN" altLang="en-US" sz="2400">
                <a:solidFill>
                  <a:srgbClr val="FF0000"/>
                </a:solidFill>
              </a:rPr>
              <a:t>目的地址的前缀(prefix)</a:t>
            </a:r>
            <a:r>
              <a:rPr lang="zh-CN" altLang="en-US" sz="2400"/>
              <a:t> 与该表中的表项进行匹配；如果存在一个匹配项，则路由器向与该匹配项相联系的链路转发分组。</a:t>
            </a:r>
            <a:endParaRPr lang="zh-CN" altLang="en-US" sz="2400"/>
          </a:p>
          <a:p>
            <a:endParaRPr lang="zh-CN" altLang="en-US" sz="2400"/>
          </a:p>
          <a:p>
            <a:r>
              <a:rPr lang="zh-CN" altLang="en-US" sz="2400"/>
              <a:t>例如，假设分组的目的地址是11001000000101110001011010100001；因为该地址的21比特</a:t>
            </a:r>
            <a:r>
              <a:rPr lang="zh-CN" altLang="en-US" sz="2400">
                <a:solidFill>
                  <a:srgbClr val="FF0000"/>
                </a:solidFill>
              </a:rPr>
              <a:t>前缀匹配</a:t>
            </a:r>
            <a:r>
              <a:rPr lang="zh-CN" altLang="en-US" sz="2400"/>
              <a:t>该表的第一项，所以路由器向链路接口0转发该分组。如果一个前缀不匹配前3项中的任何一项，则路由器向链路接口3转发该分组。尽管听起来足够简单，但这里还是有重要的微妙之处。你可能已经注意到一个目的地址可能与不止一个表项相匹配。</a:t>
            </a:r>
            <a:endParaRPr lang="zh-CN" altLang="en-US" sz="240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4.2.2 数据报网络</a:t>
            </a:r>
            <a:endParaRPr sz="4000">
              <a:sym typeface="+mn-ea"/>
            </a:endParaRPr>
          </a:p>
        </p:txBody>
      </p:sp>
      <p:sp>
        <p:nvSpPr>
          <p:cNvPr id="3" name="内容占位符 2"/>
          <p:cNvSpPr/>
          <p:nvPr>
            <p:ph idx="1"/>
          </p:nvPr>
        </p:nvSpPr>
        <p:spPr>
          <a:xfrm>
            <a:off x="457200" y="1104265"/>
            <a:ext cx="8229600" cy="5022215"/>
          </a:xfrm>
        </p:spPr>
        <p:txBody>
          <a:bodyPr/>
          <a:p>
            <a:r>
              <a:rPr lang="zh-CN" altLang="en-US" sz="2400"/>
              <a:t>例如，地址11001000000101110001000010101010的前24比特与表中的第二项匹配，而该地址的前</a:t>
            </a:r>
            <a:endParaRPr lang="zh-CN" altLang="en-US" sz="2400"/>
          </a:p>
          <a:p>
            <a:r>
              <a:rPr lang="zh-CN" altLang="en-US" sz="2400"/>
              <a:t>21比特与表中的第三项匹配。当有多个匹配时， 该路由器使用</a:t>
            </a:r>
            <a:r>
              <a:rPr lang="zh-CN" altLang="en-US" sz="2400">
                <a:solidFill>
                  <a:srgbClr val="FF0000"/>
                </a:solidFill>
              </a:rPr>
              <a:t>最长前缀匹配规则</a:t>
            </a:r>
            <a:r>
              <a:rPr lang="zh-CN" altLang="en-US" sz="2400"/>
              <a:t>(longest prefix matching rule) ； 即在该表中寻找最长的匹配项， 并向与最长前缀匹配相关联的链路接口转发分组。</a:t>
            </a:r>
            <a:endParaRPr lang="zh-CN" altLang="en-US" sz="240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4.2.2 数据报网络</a:t>
            </a:r>
            <a:endParaRPr sz="4000">
              <a:sym typeface="+mn-ea"/>
            </a:endParaRPr>
          </a:p>
        </p:txBody>
      </p:sp>
      <p:sp>
        <p:nvSpPr>
          <p:cNvPr id="3" name="内容占位符 2"/>
          <p:cNvSpPr/>
          <p:nvPr>
            <p:ph idx="1"/>
          </p:nvPr>
        </p:nvSpPr>
        <p:spPr>
          <a:xfrm>
            <a:off x="457200" y="1104265"/>
            <a:ext cx="8229600" cy="5022215"/>
          </a:xfrm>
        </p:spPr>
        <p:txBody>
          <a:bodyPr/>
          <a:p>
            <a:r>
              <a:rPr lang="zh-CN" altLang="en-US" sz="2400"/>
              <a:t>当我们在4.4节中详细学习因特网编址时，我们将完全明白使用这种</a:t>
            </a:r>
            <a:r>
              <a:rPr lang="zh-CN" altLang="en-US" sz="2400">
                <a:solidFill>
                  <a:srgbClr val="FF0000"/>
                </a:solidFill>
              </a:rPr>
              <a:t>最长前缀匹配规则</a:t>
            </a:r>
            <a:r>
              <a:rPr lang="zh-CN" altLang="en-US" sz="2400"/>
              <a:t>的理由。</a:t>
            </a:r>
            <a:endParaRPr lang="zh-CN" altLang="en-US" sz="2400"/>
          </a:p>
          <a:p>
            <a:r>
              <a:rPr lang="zh-CN" altLang="en-US" sz="2400"/>
              <a:t>虽然在数据报网络中的路由器不维持连接状态信息，但它们无论如何在其转发表中维持了转发状态信息。然而，转发状态信息表变化的时间尺度相对要慢。实际上，在数据报网络中的转发表是通过路由选择算法进行修改的，这通常</a:t>
            </a:r>
            <a:r>
              <a:rPr lang="zh-CN" altLang="en-US" sz="2400">
                <a:solidFill>
                  <a:srgbClr val="FF0000"/>
                </a:solidFill>
              </a:rPr>
              <a:t>每1~5分钟左右更新一次转发表</a:t>
            </a:r>
            <a:r>
              <a:rPr lang="zh-CN" altLang="en-US" sz="2400"/>
              <a:t>。在虚电路网络中，无论何时通过路由器建立一条新的连接，或无论何时通过路由器拆除一条现有的连接，路由器中的转发表就被更新。对一台第一层主干路由器而言，这很容易以微秒的时间尺度进行更新。</a:t>
            </a:r>
            <a:endParaRPr lang="zh-CN" altLang="en-US" sz="2400"/>
          </a:p>
          <a:p>
            <a:r>
              <a:rPr lang="zh-CN" altLang="en-US" sz="2400"/>
              <a:t>因为在数据报网络中的转发表能够在任何时刻修改，从一个端系统到另一个端系统发送一系列分组可能在通过网络时走不同的路径，并可能无序到达。</a:t>
            </a:r>
            <a:endParaRPr lang="zh-CN" altLang="en-US" sz="240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 路由器工作原理</a:t>
            </a:r>
            <a:endParaRPr sz="4000">
              <a:sym typeface="+mn-ea"/>
            </a:endParaRPr>
          </a:p>
        </p:txBody>
      </p:sp>
      <p:sp>
        <p:nvSpPr>
          <p:cNvPr id="3" name="内容占位符 2"/>
          <p:cNvSpPr/>
          <p:nvPr>
            <p:ph idx="1"/>
          </p:nvPr>
        </p:nvSpPr>
        <p:spPr>
          <a:xfrm>
            <a:off x="457200" y="1104265"/>
            <a:ext cx="8229600" cy="5022215"/>
          </a:xfrm>
        </p:spPr>
        <p:txBody>
          <a:bodyPr/>
          <a:p>
            <a:r>
              <a:rPr lang="zh-CN" altLang="en-US" sz="2400"/>
              <a:t>既然我们已经概述了网络层的功能和服务，我们将注意力转向</a:t>
            </a:r>
            <a:r>
              <a:rPr lang="zh-CN" altLang="en-US" sz="2400">
                <a:solidFill>
                  <a:srgbClr val="FF0000"/>
                </a:solidFill>
              </a:rPr>
              <a:t>网络层的转发功能</a:t>
            </a:r>
            <a:r>
              <a:rPr lang="zh-CN" altLang="en-US" sz="2400"/>
              <a:t>(forwarding function) ， 即实际将分组从一台路由器的</a:t>
            </a:r>
            <a:r>
              <a:rPr lang="zh-CN" altLang="en-US" sz="2400">
                <a:solidFill>
                  <a:srgbClr val="FF0000"/>
                </a:solidFill>
              </a:rPr>
              <a:t>入链路</a:t>
            </a:r>
            <a:r>
              <a:rPr lang="zh-CN" altLang="en-US" sz="2400"/>
              <a:t>传送到适当的</a:t>
            </a:r>
            <a:r>
              <a:rPr lang="zh-CN" altLang="en-US" sz="2400">
                <a:solidFill>
                  <a:srgbClr val="FF0000"/>
                </a:solidFill>
              </a:rPr>
              <a:t>出链路</a:t>
            </a:r>
            <a:r>
              <a:rPr lang="zh-CN" altLang="en-US" sz="2400"/>
              <a:t>。</a:t>
            </a:r>
            <a:endParaRPr lang="zh-CN" altLang="en-US" sz="2400"/>
          </a:p>
          <a:p>
            <a:endParaRPr lang="zh-CN" altLang="en-US" sz="2400"/>
          </a:p>
          <a:p>
            <a:r>
              <a:rPr lang="zh-CN" altLang="en-US" sz="2400"/>
              <a:t>我们已经在之前了解了一些转发问题，也就是编址和最长前缀匹配问题。</a:t>
            </a:r>
            <a:endParaRPr lang="zh-CN" altLang="en-US" sz="240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 路由器工作原理</a:t>
            </a:r>
            <a:endParaRPr sz="4000">
              <a:sym typeface="+mn-ea"/>
            </a:endParaRPr>
          </a:p>
        </p:txBody>
      </p:sp>
      <p:pic>
        <p:nvPicPr>
          <p:cNvPr id="4" name="内容占位符 3"/>
          <p:cNvPicPr>
            <a:picLocks noChangeAspect="1"/>
          </p:cNvPicPr>
          <p:nvPr>
            <p:ph idx="1"/>
          </p:nvPr>
        </p:nvPicPr>
        <p:blipFill>
          <a:blip r:embed="rId1"/>
          <a:stretch>
            <a:fillRect/>
          </a:stretch>
        </p:blipFill>
        <p:spPr>
          <a:xfrm>
            <a:off x="323215" y="1484630"/>
            <a:ext cx="8501380" cy="4514215"/>
          </a:xfrm>
          <a:prstGeom prst="rect">
            <a:avLst/>
          </a:prstGeom>
        </p:spPr>
      </p:pic>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 路由器工作原理</a:t>
            </a:r>
            <a:endParaRPr sz="4000">
              <a:sym typeface="+mn-ea"/>
            </a:endParaRPr>
          </a:p>
        </p:txBody>
      </p:sp>
      <p:sp>
        <p:nvSpPr>
          <p:cNvPr id="3" name="内容占位符 2"/>
          <p:cNvSpPr/>
          <p:nvPr>
            <p:ph idx="1"/>
          </p:nvPr>
        </p:nvSpPr>
        <p:spPr/>
        <p:txBody>
          <a:bodyPr/>
          <a:p>
            <a:pPr marL="0" indent="0">
              <a:buNone/>
            </a:pPr>
            <a:r>
              <a:rPr lang="zh-CN" altLang="en-US">
                <a:solidFill>
                  <a:srgbClr val="FF0000"/>
                </a:solidFill>
              </a:rPr>
              <a:t>•</a:t>
            </a:r>
            <a:r>
              <a:rPr lang="zh-CN" altLang="en-US" sz="2400">
                <a:solidFill>
                  <a:srgbClr val="FF0000"/>
                </a:solidFill>
              </a:rPr>
              <a:t> 输入端口</a:t>
            </a:r>
            <a:r>
              <a:rPr lang="zh-CN" altLang="en-US" sz="2400"/>
              <a:t>。输入端口执行几项关键功能。它要执行将一条输入的物理链路与路由器相连接的物理层功能，这显示在图4-6中输入端口部分最左侧的方框与输出端口部分最右侧的方框中。</a:t>
            </a:r>
            <a:endParaRPr lang="zh-CN" altLang="en-US" sz="2400"/>
          </a:p>
          <a:p>
            <a:pPr marL="0" indent="0">
              <a:buNone/>
            </a:pPr>
            <a:r>
              <a:rPr lang="zh-CN" altLang="en-US" sz="2400"/>
              <a:t>它还要执行需要与位于入链路远端的数据链路层交互的数据链路层功能，这表示在输入与输出端口部分的中间方框中。也许更为重要的是，在</a:t>
            </a:r>
            <a:r>
              <a:rPr lang="zh-CN" altLang="en-US" sz="2400">
                <a:solidFill>
                  <a:srgbClr val="FF0000"/>
                </a:solidFill>
              </a:rPr>
              <a:t>输入端口还要完成查找功能</a:t>
            </a:r>
            <a:r>
              <a:rPr lang="zh-CN" altLang="en-US" sz="2400"/>
              <a:t>，这显示在输入端口最右侧的方框中。正是在这里，通过</a:t>
            </a:r>
            <a:r>
              <a:rPr lang="zh-CN" altLang="en-US" sz="2400">
                <a:solidFill>
                  <a:srgbClr val="FF0000"/>
                </a:solidFill>
              </a:rPr>
              <a:t>查询转发表</a:t>
            </a:r>
            <a:r>
              <a:rPr lang="zh-CN" altLang="en-US" sz="2400"/>
              <a:t>决定路由器的输出端口，到达的分组通过路由器的交换结构将转发到输出端口。控制分组(如携带路由选择协议信息的分组)从输入端口转发到路由选择处理器</a:t>
            </a:r>
            <a:endParaRPr lang="zh-CN" altLang="en-US" sz="240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 路由器工作原理</a:t>
            </a:r>
            <a:endParaRPr sz="4000">
              <a:sym typeface="+mn-ea"/>
            </a:endParaRPr>
          </a:p>
        </p:txBody>
      </p:sp>
      <p:sp>
        <p:nvSpPr>
          <p:cNvPr id="3" name="内容占位符 2"/>
          <p:cNvSpPr/>
          <p:nvPr>
            <p:ph idx="1"/>
          </p:nvPr>
        </p:nvSpPr>
        <p:spPr/>
        <p:txBody>
          <a:bodyPr/>
          <a:p>
            <a:pPr marL="0" indent="0">
              <a:buNone/>
            </a:pPr>
            <a:r>
              <a:rPr lang="zh-CN" altLang="en-US">
                <a:solidFill>
                  <a:srgbClr val="FF0000"/>
                </a:solidFill>
              </a:rPr>
              <a:t>•</a:t>
            </a:r>
            <a:r>
              <a:rPr lang="zh-CN" altLang="en-US" sz="2400">
                <a:solidFill>
                  <a:srgbClr val="FF0000"/>
                </a:solidFill>
              </a:rPr>
              <a:t> 交换结构</a:t>
            </a:r>
            <a:r>
              <a:rPr lang="zh-CN" altLang="en-US" sz="2400"/>
              <a:t>。交换结构将路由器的输入端口与输出端口相连接。这种交换结构完全包含在路由器中，即它是一个网络路由器中的网络!</a:t>
            </a:r>
            <a:endParaRPr lang="zh-CN" altLang="en-US" sz="2400"/>
          </a:p>
          <a:p>
            <a:pPr marL="0" indent="0">
              <a:buNone/>
            </a:pPr>
            <a:endParaRPr lang="zh-CN" altLang="en-US" sz="2400"/>
          </a:p>
          <a:p>
            <a:r>
              <a:rPr lang="zh-CN" altLang="en-US" sz="2400">
                <a:solidFill>
                  <a:srgbClr val="FF0000"/>
                </a:solidFill>
              </a:rPr>
              <a:t>输出端口</a:t>
            </a:r>
            <a:r>
              <a:rPr lang="zh-CN" altLang="en-US" sz="2400"/>
              <a:t>。输出端口存储从交换结构接收的分组，并通过执行必要的链路层和物理层功能在输入链路上传输这些分组。当一条链路是双向的(即承载两个方向的流量)时，输出端口通常是与该链路的输入端口在同一</a:t>
            </a:r>
            <a:r>
              <a:rPr lang="zh-CN" altLang="en-US" sz="2400">
                <a:solidFill>
                  <a:srgbClr val="FF0000"/>
                </a:solidFill>
              </a:rPr>
              <a:t>线路卡</a:t>
            </a:r>
            <a:r>
              <a:rPr lang="zh-CN" altLang="en-US" sz="2400"/>
              <a:t>(一个包含一个或多个输入端口的印刷电路，它与交换结构相连)上成对出现的。</a:t>
            </a:r>
            <a:endParaRPr lang="zh-CN" altLang="en-US" sz="2400"/>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 路由器工作原理</a:t>
            </a:r>
            <a:endParaRPr sz="4000">
              <a:sym typeface="+mn-ea"/>
            </a:endParaRPr>
          </a:p>
        </p:txBody>
      </p:sp>
      <p:sp>
        <p:nvSpPr>
          <p:cNvPr id="3" name="内容占位符 2"/>
          <p:cNvSpPr/>
          <p:nvPr>
            <p:ph idx="1"/>
          </p:nvPr>
        </p:nvSpPr>
        <p:spPr/>
        <p:txBody>
          <a:bodyPr/>
          <a:p>
            <a:r>
              <a:rPr lang="zh-CN" altLang="en-US" sz="2400">
                <a:solidFill>
                  <a:srgbClr val="FF0000"/>
                </a:solidFill>
              </a:rPr>
              <a:t>路由选择处理器</a:t>
            </a:r>
            <a:r>
              <a:rPr lang="zh-CN" altLang="en-US" sz="2400"/>
              <a:t>。路由选择处理器执行路由选择协议(我们将在4.6节中学习)，维护路由选择表以及连接的链路状态信息，并为路由器计算转发表，它还执行网络管理功能。</a:t>
            </a:r>
            <a:endParaRPr lang="zh-CN" altLang="en-US"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1.4.2 丢包</a:t>
            </a:r>
            <a:endParaRPr sz="4000"/>
          </a:p>
        </p:txBody>
      </p:sp>
      <p:sp>
        <p:nvSpPr>
          <p:cNvPr id="3" name="内容占位符 2"/>
          <p:cNvSpPr/>
          <p:nvPr>
            <p:ph idx="1"/>
          </p:nvPr>
        </p:nvSpPr>
        <p:spPr/>
        <p:txBody>
          <a:bodyPr/>
          <a:p>
            <a:r>
              <a:rPr sz="2800"/>
              <a:t>在上述讨论中，我们已经假设队列能够容纳无穷多的分组。在现实中，一条链路前的队列只有有限的容量，尽管排队容量极大地依赖于路由器设计和成本。</a:t>
            </a:r>
            <a:endParaRPr sz="2800"/>
          </a:p>
          <a:p>
            <a:endParaRPr sz="2800"/>
          </a:p>
          <a:p>
            <a:r>
              <a:rPr sz="2800"/>
              <a:t>因为该排队容量是有限的，随着流量强度接近1，排队时延并不实际趋向无穷大。相反，到达的分组将发现一个满的队列。由于没有地方存储这个分组， 路由器将丢弃(drop)会丢失(lost) 。</a:t>
            </a:r>
            <a:endParaRPr sz="2800"/>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 路由器工作原理</a:t>
            </a:r>
            <a:endParaRPr sz="4000">
              <a:sym typeface="+mn-ea"/>
            </a:endParaRPr>
          </a:p>
        </p:txBody>
      </p:sp>
      <p:sp>
        <p:nvSpPr>
          <p:cNvPr id="3" name="内容占位符 2"/>
          <p:cNvSpPr/>
          <p:nvPr>
            <p:ph idx="1"/>
          </p:nvPr>
        </p:nvSpPr>
        <p:spPr/>
        <p:txBody>
          <a:bodyPr/>
          <a:p>
            <a:pPr marL="0" indent="0">
              <a:buNone/>
            </a:pPr>
            <a:r>
              <a:rPr lang="zh-CN" altLang="en-US" sz="2400"/>
              <a:t>4.1.1节讲过，我们对路由器的转发功能和路由选择功能加以区分。一台路由器的输入端口、输出端口和交换结构共同实现了这种转发功能，并且总是用</a:t>
            </a:r>
            <a:r>
              <a:rPr lang="zh-CN" altLang="en-US" sz="2400">
                <a:solidFill>
                  <a:srgbClr val="FF0000"/>
                </a:solidFill>
              </a:rPr>
              <a:t>硬件实现</a:t>
            </a:r>
            <a:r>
              <a:rPr lang="zh-CN" altLang="en-US" sz="2400"/>
              <a:t>，如图4-6所示。这些转发功能有时总称为</a:t>
            </a:r>
            <a:r>
              <a:rPr lang="zh-CN" altLang="en-US" sz="2400">
                <a:solidFill>
                  <a:srgbClr val="FF0000"/>
                </a:solidFill>
              </a:rPr>
              <a:t>路由器转发平面</a:t>
            </a:r>
            <a:r>
              <a:rPr lang="zh-CN" altLang="en-US" sz="2400"/>
              <a:t>(router forwarding plane) 。为了理解为何需要硬件实现， 考虑具有10Gbps带宽的输入链路和64字节的IP数据报， 其输入端口在另一个数据报到达前仅有51.2ns来处理数据报。如果N个端口结合在一块线路卡上(因为实践中常常这样做)，数据报处理流水线必须以N倍速率运行，这远快过软件实现的速率</a:t>
            </a:r>
            <a:r>
              <a:rPr lang="zh-CN" altLang="en-US" sz="2400">
                <a:solidFill>
                  <a:srgbClr val="FF0000"/>
                </a:solidFill>
              </a:rPr>
              <a:t>转发平面硬件</a:t>
            </a:r>
            <a:r>
              <a:rPr lang="zh-CN" altLang="en-US" sz="2400"/>
              <a:t>既能够使用厂商自己的硬件设计来实现，也能够使用购买的商用硅芯片(例如英特尔和Broad eom公司所出售的) 来实现。</a:t>
            </a:r>
            <a:endParaRPr lang="zh-CN" altLang="en-US" sz="2400"/>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 路由器工作原理</a:t>
            </a:r>
            <a:endParaRPr sz="4000">
              <a:sym typeface="+mn-ea"/>
            </a:endParaRPr>
          </a:p>
        </p:txBody>
      </p:sp>
      <p:sp>
        <p:nvSpPr>
          <p:cNvPr id="3" name="内容占位符 2"/>
          <p:cNvSpPr/>
          <p:nvPr>
            <p:ph idx="1"/>
          </p:nvPr>
        </p:nvSpPr>
        <p:spPr/>
        <p:txBody>
          <a:bodyPr/>
          <a:p>
            <a:pPr marL="0" indent="0">
              <a:buNone/>
            </a:pPr>
            <a:r>
              <a:rPr lang="zh-CN" altLang="en-US" sz="2400"/>
              <a:t>当转发平面以</a:t>
            </a:r>
            <a:r>
              <a:rPr lang="zh-CN" altLang="en-US" sz="2400">
                <a:solidFill>
                  <a:srgbClr val="FF0000"/>
                </a:solidFill>
              </a:rPr>
              <a:t>纳秒</a:t>
            </a:r>
            <a:r>
              <a:rPr lang="zh-CN" altLang="en-US" sz="2400"/>
              <a:t>时间尺度运行时，路由器的控制功能(即执行路由选择协议、对上线或下线的连接链路进行响应，以及执行)，在毫秒或秒时间尺度上运行。这些</a:t>
            </a:r>
            <a:r>
              <a:rPr lang="zh-CN" altLang="en-US" sz="2400">
                <a:solidFill>
                  <a:srgbClr val="FF0000"/>
                </a:solidFill>
              </a:rPr>
              <a:t>路由器控制平面</a:t>
            </a:r>
            <a:r>
              <a:rPr lang="zh-CN" altLang="en-US" sz="2400"/>
              <a:t>(router control plane)通常</a:t>
            </a:r>
            <a:r>
              <a:rPr lang="zh-CN" altLang="en-US" sz="2400">
                <a:solidFill>
                  <a:srgbClr val="FF0000"/>
                </a:solidFill>
              </a:rPr>
              <a:t>用软件实现</a:t>
            </a:r>
            <a:r>
              <a:rPr lang="zh-CN" altLang="en-US" sz="2400"/>
              <a:t>并在路由选择处理器上执行(通常是一种传统的CPU) 。</a:t>
            </a:r>
            <a:endParaRPr lang="zh-CN" altLang="en-US" sz="240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4.3.1 输入端口</a:t>
            </a:r>
            <a:endParaRPr sz="4000">
              <a:sym typeface="+mn-ea"/>
            </a:endParaRPr>
          </a:p>
        </p:txBody>
      </p:sp>
      <p:sp>
        <p:nvSpPr>
          <p:cNvPr id="3" name="内容占位符 2"/>
          <p:cNvSpPr/>
          <p:nvPr>
            <p:ph idx="1"/>
          </p:nvPr>
        </p:nvSpPr>
        <p:spPr/>
        <p:txBody>
          <a:bodyPr/>
          <a:p>
            <a:pPr marL="0" indent="0">
              <a:buNone/>
            </a:pPr>
            <a:r>
              <a:rPr lang="zh-CN" altLang="en-US" sz="2400"/>
              <a:t>图4-7中给出一个更详细的输入处理的视图。如前面讨论的那样，输</a:t>
            </a:r>
            <a:r>
              <a:rPr lang="zh-CN" altLang="en-US" sz="2400">
                <a:sym typeface="+mn-ea"/>
              </a:rPr>
              <a:t>入</a:t>
            </a:r>
            <a:r>
              <a:rPr lang="zh-CN" altLang="en-US" sz="2400"/>
              <a:t>端口的线路端接功能与链路层处理实现了用于各个输</a:t>
            </a:r>
            <a:r>
              <a:rPr lang="zh-CN" altLang="en-US" sz="2400">
                <a:sym typeface="+mn-ea"/>
              </a:rPr>
              <a:t>入</a:t>
            </a:r>
            <a:r>
              <a:rPr lang="zh-CN" altLang="en-US" sz="2400"/>
              <a:t>链路的物理层和链路层。在输</a:t>
            </a:r>
            <a:r>
              <a:rPr lang="zh-CN" altLang="en-US" sz="2400">
                <a:sym typeface="+mn-ea"/>
              </a:rPr>
              <a:t>入</a:t>
            </a:r>
            <a:r>
              <a:rPr lang="zh-CN" altLang="en-US" sz="2400"/>
              <a:t>端口中执行的查找对于路由器的运行是至关重要的。正是在这个地方，路由器</a:t>
            </a:r>
            <a:r>
              <a:rPr lang="zh-CN" altLang="en-US" sz="2400">
                <a:solidFill>
                  <a:srgbClr val="FF0000"/>
                </a:solidFill>
              </a:rPr>
              <a:t>使用转发表来查找输出端口</a:t>
            </a:r>
            <a:r>
              <a:rPr lang="zh-CN" altLang="en-US" sz="2400"/>
              <a:t>，使得到达的分组将能经过交换结构转发到该输出端口。转发表是由路由选择处理器计算和更新的，但转发表的一份</a:t>
            </a:r>
            <a:r>
              <a:rPr lang="zh-CN" altLang="en-US" sz="2400">
                <a:solidFill>
                  <a:srgbClr val="FF0000"/>
                </a:solidFill>
              </a:rPr>
              <a:t>影子副本</a:t>
            </a:r>
            <a:r>
              <a:rPr lang="zh-CN" altLang="en-US" sz="2400"/>
              <a:t>通常会被存放在每个输</a:t>
            </a:r>
            <a:r>
              <a:rPr lang="zh-CN" altLang="en-US" sz="2400">
                <a:sym typeface="+mn-ea"/>
              </a:rPr>
              <a:t>入</a:t>
            </a:r>
            <a:r>
              <a:rPr lang="zh-CN" altLang="en-US" sz="2400"/>
              <a:t>端口。转发表从路由选择处理器经过独立总线(例如一个PCI总线) 复制到线路卡， 在图4-6中该总线由从路由选择处理器到输入线路卡的虚线所指示。有了影子副本，转发决策能在每个输</a:t>
            </a:r>
            <a:r>
              <a:rPr lang="zh-CN" altLang="en-US" sz="2400">
                <a:sym typeface="+mn-ea"/>
              </a:rPr>
              <a:t>入</a:t>
            </a:r>
            <a:r>
              <a:rPr lang="zh-CN" altLang="en-US" sz="2400"/>
              <a:t>端口本地做出，无须调用中央路由选择处理器，因此避免了集中式处理的瓶颈。</a:t>
            </a:r>
            <a:endParaRPr lang="zh-CN" altLang="en-US" sz="240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4.3.1 输入端口</a:t>
            </a:r>
            <a:endParaRPr sz="4000">
              <a:sym typeface="+mn-ea"/>
            </a:endParaRPr>
          </a:p>
        </p:txBody>
      </p:sp>
      <p:pic>
        <p:nvPicPr>
          <p:cNvPr id="4" name="内容占位符 3"/>
          <p:cNvPicPr>
            <a:picLocks noChangeAspect="1"/>
          </p:cNvPicPr>
          <p:nvPr>
            <p:ph idx="1"/>
          </p:nvPr>
        </p:nvPicPr>
        <p:blipFill>
          <a:blip r:embed="rId1"/>
          <a:stretch>
            <a:fillRect/>
          </a:stretch>
        </p:blipFill>
        <p:spPr>
          <a:xfrm>
            <a:off x="1230630" y="2277110"/>
            <a:ext cx="6659880" cy="2158365"/>
          </a:xfrm>
          <a:prstGeom prst="rect">
            <a:avLst/>
          </a:prstGeom>
        </p:spPr>
      </p:pic>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4.3.1 输入端口</a:t>
            </a:r>
            <a:endParaRPr sz="4000">
              <a:sym typeface="+mn-ea"/>
            </a:endParaRPr>
          </a:p>
        </p:txBody>
      </p:sp>
      <p:sp>
        <p:nvSpPr>
          <p:cNvPr id="3" name="内容占位符 2"/>
          <p:cNvSpPr/>
          <p:nvPr>
            <p:ph idx="1"/>
          </p:nvPr>
        </p:nvSpPr>
        <p:spPr/>
        <p:txBody>
          <a:bodyPr/>
          <a:p>
            <a:r>
              <a:rPr lang="zh-CN" altLang="en-US" sz="2400"/>
              <a:t>一旦通过查找确定了某分组的输出端口，则该分组就能够发送进入交换结构。在某些设计中，如果来自其他输</a:t>
            </a:r>
            <a:r>
              <a:rPr lang="zh-CN" altLang="en-US" sz="2400">
                <a:sym typeface="+mn-ea"/>
              </a:rPr>
              <a:t>入</a:t>
            </a:r>
            <a:r>
              <a:rPr lang="zh-CN" altLang="en-US" sz="2400"/>
              <a:t>端口的分组当前正在使用该交换结构，一个分组可能会在进入交换结构时被</a:t>
            </a:r>
            <a:r>
              <a:rPr lang="zh-CN" altLang="en-US" sz="2400">
                <a:solidFill>
                  <a:srgbClr val="FF0000"/>
                </a:solidFill>
              </a:rPr>
              <a:t>暂时阻塞</a:t>
            </a:r>
            <a:r>
              <a:rPr lang="zh-CN" altLang="en-US" sz="2400"/>
              <a:t>。因此，一个被阻塞的分组必须要在输入端口处排队，并等待稍后被及时调度以通过交换结构。我们将在4.3.4节中仔细观察分组(位于输入与输出端口中)的阻塞、排队与调度。尽管“</a:t>
            </a:r>
            <a:r>
              <a:rPr lang="zh-CN" altLang="en-US" sz="2400">
                <a:solidFill>
                  <a:srgbClr val="FF0000"/>
                </a:solidFill>
              </a:rPr>
              <a:t>查找</a:t>
            </a:r>
            <a:r>
              <a:rPr lang="zh-CN" altLang="en-US" sz="2400"/>
              <a:t>”在输入端口处理中可以说是最为重要的动作，但必须采取许多其他动作：</a:t>
            </a:r>
            <a:r>
              <a:rPr lang="zh-CN" altLang="en-US" sz="2400">
                <a:solidFill>
                  <a:srgbClr val="FF0000"/>
                </a:solidFill>
              </a:rPr>
              <a:t>①</a:t>
            </a:r>
            <a:r>
              <a:rPr lang="zh-CN" altLang="en-US" sz="2400"/>
              <a:t>必须出现物理层和链路层处理，如前面所讨论的那样；</a:t>
            </a:r>
            <a:r>
              <a:rPr lang="zh-CN" altLang="en-US" sz="2400">
                <a:solidFill>
                  <a:srgbClr val="FF0000"/>
                </a:solidFill>
              </a:rPr>
              <a:t>②</a:t>
            </a:r>
            <a:r>
              <a:rPr lang="zh-CN" altLang="en-US" sz="2400"/>
              <a:t>必须检查分组的版本号、检验和以及寿命字段(这些我们将在4.4.1节中学习)，并且重写后两个字段；</a:t>
            </a:r>
            <a:r>
              <a:rPr lang="zh-CN" altLang="en-US" sz="2400">
                <a:solidFill>
                  <a:srgbClr val="FF0000"/>
                </a:solidFill>
              </a:rPr>
              <a:t>③</a:t>
            </a:r>
            <a:r>
              <a:rPr lang="zh-CN" altLang="en-US" sz="2400"/>
              <a:t>必须更新用于网络管理的计数器(如接收到的IP数据报的数目)。</a:t>
            </a:r>
            <a:endParaRPr lang="zh-CN" altLang="en-US" sz="2400"/>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4.3.1 输入端口</a:t>
            </a:r>
            <a:endParaRPr sz="4000">
              <a:sym typeface="+mn-ea"/>
            </a:endParaRPr>
          </a:p>
        </p:txBody>
      </p:sp>
      <p:sp>
        <p:nvSpPr>
          <p:cNvPr id="3" name="内容占位符 2"/>
          <p:cNvSpPr/>
          <p:nvPr>
            <p:ph idx="1"/>
          </p:nvPr>
        </p:nvSpPr>
        <p:spPr/>
        <p:txBody>
          <a:bodyPr/>
          <a:p>
            <a:r>
              <a:rPr lang="zh-CN" altLang="en-US" sz="2400"/>
              <a:t>在结束输入端口处理的讨论之前，我们注意到输入端口查找IP地址然后发送该分组进</a:t>
            </a:r>
            <a:r>
              <a:rPr lang="zh-CN" altLang="en-US" sz="2400">
                <a:sym typeface="+mn-ea"/>
              </a:rPr>
              <a:t>入</a:t>
            </a:r>
            <a:r>
              <a:rPr lang="zh-CN" altLang="en-US" sz="2400"/>
              <a:t>交换结构(“动作”)的步骤是一种更为一般的“</a:t>
            </a:r>
            <a:r>
              <a:rPr lang="zh-CN" altLang="en-US" sz="2400">
                <a:solidFill>
                  <a:srgbClr val="FF0000"/>
                </a:solidFill>
              </a:rPr>
              <a:t>匹配加动作</a:t>
            </a:r>
            <a:r>
              <a:rPr lang="zh-CN" altLang="en-US" sz="2400"/>
              <a:t>”抽象的特定情况，这种抽象执行在许多网络设备中，而不仅在路由器中。在链路层交换机(在第5章讨论)中，除了发送帧进入交换结构去往输出端口外，还要查找链路层目的地址，并采取几个动作。在</a:t>
            </a:r>
            <a:r>
              <a:rPr lang="zh-CN" altLang="en-US" sz="2400">
                <a:solidFill>
                  <a:srgbClr val="FF0000"/>
                </a:solidFill>
              </a:rPr>
              <a:t>防火墙</a:t>
            </a:r>
            <a:r>
              <a:rPr lang="zh-CN" altLang="en-US" sz="2400"/>
              <a:t>中，首部匹配给定准则(例如源/目的IP地址和运输层端口号的某种组合)的入分组可能被阻止转发，而防火墙是一种</a:t>
            </a:r>
            <a:r>
              <a:rPr lang="zh-CN" altLang="en-US" sz="2400">
                <a:solidFill>
                  <a:srgbClr val="FF0000"/>
                </a:solidFill>
              </a:rPr>
              <a:t>过滤</a:t>
            </a:r>
            <a:r>
              <a:rPr lang="zh-CN" altLang="en-US" sz="2400"/>
              <a:t>所选择的入分组的设备。在</a:t>
            </a:r>
            <a:r>
              <a:rPr lang="zh-CN" altLang="en-US" sz="2400">
                <a:solidFill>
                  <a:srgbClr val="FF0000"/>
                </a:solidFill>
              </a:rPr>
              <a:t>网络地址转换</a:t>
            </a:r>
            <a:r>
              <a:rPr lang="zh-CN" altLang="en-US" sz="2400"/>
              <a:t>(NAT， 包含在4.4节中) 中， 一个运输层端口号匹配某给定值的</a:t>
            </a:r>
            <a:r>
              <a:rPr lang="zh-CN" altLang="en-US" sz="2400">
                <a:sym typeface="+mn-ea"/>
              </a:rPr>
              <a:t>入</a:t>
            </a:r>
            <a:r>
              <a:rPr lang="zh-CN" altLang="en-US" sz="2400"/>
              <a:t>分组，在转发(动作) 前其端口号将被重写。因此，“匹配加动作”抽象不仅作用大，而且在网络设备中无所不在。</a:t>
            </a:r>
            <a:endParaRPr lang="zh-CN" altLang="en-US" sz="2400"/>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4.3.2 交换结构</a:t>
            </a:r>
            <a:endParaRPr sz="4000">
              <a:sym typeface="+mn-ea"/>
            </a:endParaRPr>
          </a:p>
        </p:txBody>
      </p:sp>
      <p:sp>
        <p:nvSpPr>
          <p:cNvPr id="3" name="内容占位符 2"/>
          <p:cNvSpPr/>
          <p:nvPr>
            <p:ph idx="1"/>
          </p:nvPr>
        </p:nvSpPr>
        <p:spPr/>
        <p:txBody>
          <a:bodyPr/>
          <a:p>
            <a:r>
              <a:rPr lang="zh-CN" altLang="en-US" sz="2400"/>
              <a:t>交换结构位于一台路由器的</a:t>
            </a:r>
            <a:r>
              <a:rPr lang="zh-CN" altLang="en-US" sz="2400">
                <a:solidFill>
                  <a:srgbClr val="FF0000"/>
                </a:solidFill>
              </a:rPr>
              <a:t>核心部位</a:t>
            </a:r>
            <a:r>
              <a:rPr lang="zh-CN" altLang="en-US" sz="2400"/>
              <a:t>。正是通过这种交换结构，分组才能实际地从一个输入端口交换(即</a:t>
            </a:r>
            <a:r>
              <a:rPr lang="zh-CN" altLang="en-US" sz="2400">
                <a:solidFill>
                  <a:srgbClr val="FF0000"/>
                </a:solidFill>
              </a:rPr>
              <a:t>转发</a:t>
            </a:r>
            <a:r>
              <a:rPr lang="zh-CN" altLang="en-US" sz="2400"/>
              <a:t>)到一个输出端口中。交换可以用许多方式完成，如图4-8所示。</a:t>
            </a:r>
            <a:endParaRPr lang="zh-CN" altLang="en-US" sz="2400"/>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4.3.2 交换结构</a:t>
            </a:r>
            <a:endParaRPr sz="4000">
              <a:sym typeface="+mn-ea"/>
            </a:endParaRPr>
          </a:p>
        </p:txBody>
      </p:sp>
      <p:sp>
        <p:nvSpPr>
          <p:cNvPr id="3" name="内容占位符 2"/>
          <p:cNvSpPr/>
          <p:nvPr>
            <p:ph idx="1"/>
          </p:nvPr>
        </p:nvSpPr>
        <p:spPr/>
        <p:txBody>
          <a:bodyPr/>
          <a:p>
            <a:endParaRPr lang="zh-CN" altLang="en-US" sz="2400"/>
          </a:p>
        </p:txBody>
      </p:sp>
      <p:pic>
        <p:nvPicPr>
          <p:cNvPr id="4" name="图片 3"/>
          <p:cNvPicPr>
            <a:picLocks noChangeAspect="1"/>
          </p:cNvPicPr>
          <p:nvPr/>
        </p:nvPicPr>
        <p:blipFill>
          <a:blip r:embed="rId1"/>
          <a:stretch>
            <a:fillRect/>
          </a:stretch>
        </p:blipFill>
        <p:spPr>
          <a:xfrm>
            <a:off x="504825" y="1067435"/>
            <a:ext cx="8181975" cy="5372100"/>
          </a:xfrm>
          <a:prstGeom prst="rect">
            <a:avLst/>
          </a:prstGeom>
        </p:spPr>
      </p:pic>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4.3.2 交换结构</a:t>
            </a:r>
            <a:endParaRPr sz="4000">
              <a:sym typeface="+mn-ea"/>
            </a:endParaRPr>
          </a:p>
        </p:txBody>
      </p:sp>
      <p:sp>
        <p:nvSpPr>
          <p:cNvPr id="3" name="内容占位符 2"/>
          <p:cNvSpPr/>
          <p:nvPr>
            <p:ph idx="1"/>
          </p:nvPr>
        </p:nvSpPr>
        <p:spPr>
          <a:xfrm>
            <a:off x="457200" y="1068070"/>
            <a:ext cx="8229600" cy="5560060"/>
          </a:xfrm>
        </p:spPr>
        <p:txBody>
          <a:bodyPr/>
          <a:p>
            <a:r>
              <a:rPr lang="zh-CN" altLang="en-US" sz="2000">
                <a:solidFill>
                  <a:srgbClr val="FF0000"/>
                </a:solidFill>
              </a:rPr>
              <a:t>经内存交换</a:t>
            </a:r>
            <a:r>
              <a:rPr lang="zh-CN" altLang="en-US" sz="2000"/>
              <a:t>。</a:t>
            </a:r>
            <a:r>
              <a:rPr lang="zh-CN" altLang="en-US" sz="2000">
                <a:solidFill>
                  <a:srgbClr val="FF0000"/>
                </a:solidFill>
              </a:rPr>
              <a:t>最简单、最早的</a:t>
            </a:r>
            <a:r>
              <a:rPr lang="zh-CN" altLang="en-US" sz="2000"/>
              <a:t>路由器是传统的计算机，在输入端口与输出端口之间的交换是在CPU(路由选择处理器) 的直接控制下完成的。输入与输出端口的功能就像在传统操作系统中的I/O设备一样。一个分组到达一个输入端口时，该端口会先通过中断方式向路由选择处理器发出信号。于是，该分组从输入端口处被复制到处理器内存中。路由选择处理器则从其首部中提取目的地址，在转发表中找出适当的输出端口，并将该分组复制到输出端口的缓存中。在这种情况下，如果内存带宽为每秒可写进内存或从内存读出B个分组，则总的转发吞吐量(分组从输入端口被传送到输出端口的总速率)必然小于B/2。也要注意到不能同时转发两个分组，即使它们有不同的端口号，因为经过共享系统总线一次仅能执行一个内存读/写。许多现代路由器通过内存进行交换。然而，与早期路由器的一个主要差别是，目的地址的查找和将分组存储(交换)进适当的内存存储位置是由输入线路卡来处理的。在某些方面，经内存交换的路由器看起来很像</a:t>
            </a:r>
            <a:r>
              <a:rPr lang="zh-CN" altLang="en-US" sz="2000">
                <a:solidFill>
                  <a:srgbClr val="FF0000"/>
                </a:solidFill>
              </a:rPr>
              <a:t>共享内存</a:t>
            </a:r>
            <a:r>
              <a:rPr lang="zh-CN" altLang="en-US" sz="2000"/>
              <a:t>的多处理机，用一个线路卡上的处理将分组交换(写)进适当的输出端口的内存中。Cisco的Catalyst 8500系列的交换机[Cisco 85002012]是经共享内存转发分组的。</a:t>
            </a:r>
            <a:endParaRPr lang="zh-CN" altLang="en-US" sz="200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4.3.2 交换结构</a:t>
            </a:r>
            <a:endParaRPr sz="4000">
              <a:sym typeface="+mn-ea"/>
            </a:endParaRPr>
          </a:p>
        </p:txBody>
      </p:sp>
      <p:sp>
        <p:nvSpPr>
          <p:cNvPr id="3" name="内容占位符 2"/>
          <p:cNvSpPr/>
          <p:nvPr>
            <p:ph idx="1"/>
          </p:nvPr>
        </p:nvSpPr>
        <p:spPr>
          <a:xfrm>
            <a:off x="457200" y="1068070"/>
            <a:ext cx="8229600" cy="5560060"/>
          </a:xfrm>
        </p:spPr>
        <p:txBody>
          <a:bodyPr/>
          <a:p>
            <a:r>
              <a:rPr lang="zh-CN" altLang="en-US" sz="2000">
                <a:solidFill>
                  <a:srgbClr val="FF0000"/>
                </a:solidFill>
              </a:rPr>
              <a:t>经总线交换</a:t>
            </a:r>
            <a:r>
              <a:rPr lang="zh-CN" altLang="en-US" sz="2000"/>
              <a:t>。在这种方法中，输入端口经</a:t>
            </a:r>
            <a:r>
              <a:rPr lang="zh-CN" altLang="en-US" sz="2000">
                <a:solidFill>
                  <a:srgbClr val="FF0000"/>
                </a:solidFill>
              </a:rPr>
              <a:t>一根共享总线</a:t>
            </a:r>
            <a:r>
              <a:rPr lang="zh-CN" altLang="en-US" sz="2000"/>
              <a:t>将分组直接传送到输出端口，不需要路由选择处理器的干预。通常按以下方式完成该任务：让输入端口为分组预先计划一个交换机内部标签(首部)，指示本地输出端口，使分组在总线上传送和传输到输出端口。该分组能由所有输出端口收到，但只有与该标签匹配的端口才能保存该分组。然后标签在输出端口被去除，因为其仅用于交换机内部来跨越总线。</a:t>
            </a:r>
            <a:r>
              <a:rPr lang="zh-CN" altLang="en-US" sz="2000">
                <a:solidFill>
                  <a:srgbClr val="FF0000"/>
                </a:solidFill>
              </a:rPr>
              <a:t>如果多个分组同时到达路由器，每个位于不同的输出端口，除了一个分组外所有其他分组必须等待，因为一次只有一个分组能够跨越总线</a:t>
            </a:r>
            <a:r>
              <a:rPr lang="zh-CN" altLang="en-US" sz="2000"/>
              <a:t>。因为每个分组必须跨过单一总线，故路由器的交换带宽受总线速率的限制；尽管如此，对于运行在小型局域网和企业网中的路由器来说，通过总线交换通常是足够的。Cisco 5600[Cisco Switches 2012] 交换机通过一个32Gbps背板总线来交换分组。</a:t>
            </a:r>
            <a:endParaRPr lang="zh-CN" altLang="en-US" sz="2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1.4.2 丢包</a:t>
            </a:r>
            <a:endParaRPr sz="4000"/>
          </a:p>
        </p:txBody>
      </p:sp>
      <p:sp>
        <p:nvSpPr>
          <p:cNvPr id="3" name="内容占位符 2"/>
          <p:cNvSpPr/>
          <p:nvPr>
            <p:ph idx="1"/>
          </p:nvPr>
        </p:nvSpPr>
        <p:spPr/>
        <p:txBody>
          <a:bodyPr/>
          <a:p>
            <a:r>
              <a:rPr sz="2800"/>
              <a:t>当流量强度大于1时， 队列中的这种溢出也能够在用于队列的Java小程序中看到。该分组，即该分组将从端系统的角度看，上述丢包现象看起来是一个分组已经传输到网络核心，但它绝不会从网络发送到目的地。分组丢失的份额随着流量强度增加而增加。</a:t>
            </a:r>
            <a:endParaRPr sz="2800"/>
          </a:p>
          <a:p>
            <a:r>
              <a:rPr sz="2800"/>
              <a:t>因此，一个结点的性能常常不仅根据时延来度量，而且根据分组丢失的概率来度量。正如我们将在后面各章中讨论的那样，丢失的分组可能基于端到端的原则重传，以确保所有的数据最终从源传送到了目的地。</a:t>
            </a:r>
            <a:endParaRPr sz="2800"/>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4.3.2 交换结构</a:t>
            </a:r>
            <a:endParaRPr sz="4000">
              <a:sym typeface="+mn-ea"/>
            </a:endParaRPr>
          </a:p>
        </p:txBody>
      </p:sp>
      <p:sp>
        <p:nvSpPr>
          <p:cNvPr id="3" name="内容占位符 2"/>
          <p:cNvSpPr/>
          <p:nvPr>
            <p:ph idx="1"/>
          </p:nvPr>
        </p:nvSpPr>
        <p:spPr>
          <a:xfrm>
            <a:off x="457200" y="1068070"/>
            <a:ext cx="8229600" cy="5560060"/>
          </a:xfrm>
        </p:spPr>
        <p:txBody>
          <a:bodyPr/>
          <a:p>
            <a:r>
              <a:rPr lang="zh-CN" altLang="en-US" sz="2000">
                <a:solidFill>
                  <a:srgbClr val="FF0000"/>
                </a:solidFill>
              </a:rPr>
              <a:t>经互联网络交换</a:t>
            </a:r>
            <a:r>
              <a:rPr lang="zh-CN" altLang="en-US" sz="2000"/>
              <a:t>。</a:t>
            </a:r>
            <a:r>
              <a:rPr lang="zh-CN" altLang="en-US" sz="2000">
                <a:solidFill>
                  <a:srgbClr val="FF0000"/>
                </a:solidFill>
              </a:rPr>
              <a:t>克服单一、共享式总线带宽限制</a:t>
            </a:r>
            <a:r>
              <a:rPr lang="zh-CN" altLang="en-US" sz="2000"/>
              <a:t>的一种方法是，使用一个更复杂的互联网络，例如过去在多处理器计算机体系结构中用来互联多个处理器的网络。纵横式交换机就是一种由2N条总线组成的互联网络，它连接N个输</a:t>
            </a:r>
            <a:r>
              <a:rPr lang="zh-CN" altLang="en-US" sz="2000">
                <a:sym typeface="+mn-ea"/>
              </a:rPr>
              <a:t>入</a:t>
            </a:r>
            <a:r>
              <a:rPr lang="zh-CN" altLang="en-US" sz="2000"/>
              <a:t>端口与N个输出端口，如图4-8所示。每条垂直的总线在交叉点与每条水平的总线交叉，交叉点通过交换结构控制器(其逻辑是交换结构自身的一部分)能够在任何时候开启和闭合。当某分组到达端口A，需要转发到端口Y，交换机控制器闭合总线A和Y交叉部位的交叉点，然后端口A在其总线上发送该分组，该分组仅由总线Y安排接收。注意到来自端口B的一个分组在同一时间能够转发到端口X，因为A到Y和B到X的分组使用不同的输入和输出总线。因此，与前面两种交换方法不同，</a:t>
            </a:r>
            <a:r>
              <a:rPr lang="zh-CN" altLang="en-US" sz="2000">
                <a:solidFill>
                  <a:srgbClr val="FF0000"/>
                </a:solidFill>
              </a:rPr>
              <a:t>纵横式网络能够并行转发多个分组</a:t>
            </a:r>
            <a:r>
              <a:rPr lang="zh-CN" altLang="en-US" sz="2000"/>
              <a:t>。然而，如果来自两个不同输入端口的两个分组其目的地为相同的输出端口，则一个分组必须在输入端等待，因为在某个时刻经给定总线仅有一个分组能够发送。</a:t>
            </a:r>
            <a:endParaRPr lang="zh-CN" altLang="en-US" sz="2000"/>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4.3.3 输出端口</a:t>
            </a:r>
            <a:endParaRPr sz="4000">
              <a:sym typeface="+mn-ea"/>
            </a:endParaRPr>
          </a:p>
        </p:txBody>
      </p:sp>
      <p:sp>
        <p:nvSpPr>
          <p:cNvPr id="6" name="内容占位符 5"/>
          <p:cNvSpPr/>
          <p:nvPr>
            <p:ph idx="1"/>
          </p:nvPr>
        </p:nvSpPr>
        <p:spPr/>
        <p:txBody>
          <a:bodyPr/>
          <a:p>
            <a:r>
              <a:rPr lang="zh-CN" altLang="en-US" sz="2400"/>
              <a:t>如图4-9中所示，输出端口处理取出存放在输出端口内存中的分组并将其发送到输出链路上。这包括选择和取出排队的分组进行传输，执行所需的链路层和物理层传输功能。</a:t>
            </a:r>
            <a:endParaRPr lang="zh-CN" altLang="en-US" sz="2400"/>
          </a:p>
        </p:txBody>
      </p:sp>
      <p:pic>
        <p:nvPicPr>
          <p:cNvPr id="7" name="内容占位符 4"/>
          <p:cNvPicPr>
            <a:picLocks noChangeAspect="1"/>
          </p:cNvPicPr>
          <p:nvPr/>
        </p:nvPicPr>
        <p:blipFill>
          <a:blip r:embed="rId1"/>
          <a:stretch>
            <a:fillRect/>
          </a:stretch>
        </p:blipFill>
        <p:spPr>
          <a:xfrm>
            <a:off x="1763395" y="3140710"/>
            <a:ext cx="5495925" cy="1695450"/>
          </a:xfrm>
          <a:prstGeom prst="rect">
            <a:avLst/>
          </a:prstGeom>
          <a:noFill/>
          <a:ln w="9525">
            <a:noFill/>
          </a:ln>
        </p:spPr>
      </p:pic>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sp>
        <p:nvSpPr>
          <p:cNvPr id="3" name="内容占位符 2"/>
          <p:cNvSpPr/>
          <p:nvPr>
            <p:ph idx="1"/>
          </p:nvPr>
        </p:nvSpPr>
        <p:spPr/>
        <p:txBody>
          <a:bodyPr/>
          <a:p>
            <a:r>
              <a:rPr lang="zh-CN" altLang="en-US" sz="2400"/>
              <a:t>如果我们考虑显示在图4-8中的输入和输出端口功能及其配置，就会明显发现在输入端口和输出端口处都能够形成</a:t>
            </a:r>
            <a:r>
              <a:rPr lang="zh-CN" altLang="en-US" sz="2400">
                <a:solidFill>
                  <a:srgbClr val="FF0000"/>
                </a:solidFill>
              </a:rPr>
              <a:t>分组队列</a:t>
            </a:r>
            <a:r>
              <a:rPr lang="zh-CN" altLang="en-US" sz="2400"/>
              <a:t>。</a:t>
            </a:r>
            <a:endParaRPr lang="zh-CN" altLang="en-US" sz="2400"/>
          </a:p>
          <a:p>
            <a:r>
              <a:rPr lang="zh-CN" altLang="en-US" sz="2400"/>
              <a:t>排队的位置和程度(或者在输入端口排队，或者在输出端口排队)将</a:t>
            </a:r>
            <a:r>
              <a:rPr lang="zh-CN" altLang="en-US" sz="2400">
                <a:solidFill>
                  <a:srgbClr val="FF0000"/>
                </a:solidFill>
              </a:rPr>
              <a:t>取决于流量负载、交换结构的相对速率和线路速率</a:t>
            </a:r>
            <a:r>
              <a:rPr lang="zh-CN" altLang="en-US" sz="2400"/>
              <a:t>。</a:t>
            </a:r>
            <a:endParaRPr lang="zh-CN" altLang="en-US" sz="2400"/>
          </a:p>
          <a:p>
            <a:r>
              <a:rPr lang="zh-CN" altLang="en-US" sz="2400"/>
              <a:t>我们现在更为详细一点考虑这些队列，因为随着这些队列的增长，路由器的缓存空间将最终会耗尽，并且当无内存可用于存储到达的分组时将会出现</a:t>
            </a:r>
            <a:r>
              <a:rPr lang="zh-CN" altLang="en-US" sz="2400">
                <a:solidFill>
                  <a:srgbClr val="FF0000"/>
                </a:solidFill>
              </a:rPr>
              <a:t>丢包</a:t>
            </a:r>
            <a:r>
              <a:rPr lang="zh-CN" altLang="en-US" sz="2400"/>
              <a:t>(packetloss) 。回想前面的讨论， 我们说过分组“在网络中丢失”或“被路由器丢弃”。正是在一台路由器的这些队列中，这些分组被实际丢弃或丢失。</a:t>
            </a:r>
            <a:endParaRPr lang="zh-CN" altLang="en-US" sz="2400"/>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sp>
        <p:nvSpPr>
          <p:cNvPr id="3" name="内容占位符 2"/>
          <p:cNvSpPr/>
          <p:nvPr>
            <p:ph idx="1"/>
          </p:nvPr>
        </p:nvSpPr>
        <p:spPr/>
        <p:txBody>
          <a:bodyPr/>
          <a:p>
            <a:r>
              <a:rPr lang="zh-CN" altLang="en-US" sz="2400"/>
              <a:t>假定输入</a:t>
            </a:r>
            <a:r>
              <a:rPr lang="zh-CN" altLang="en-US" sz="2400">
                <a:solidFill>
                  <a:srgbClr val="FF0000"/>
                </a:solidFill>
              </a:rPr>
              <a:t>线路速度</a:t>
            </a:r>
            <a:r>
              <a:rPr lang="zh-CN" altLang="en-US" sz="2400"/>
              <a:t>与输出线路速度是</a:t>
            </a:r>
            <a:r>
              <a:rPr lang="zh-CN" altLang="en-US" sz="2400">
                <a:solidFill>
                  <a:srgbClr val="FF0000"/>
                </a:solidFill>
              </a:rPr>
              <a:t>相同的</a:t>
            </a:r>
            <a:r>
              <a:rPr lang="zh-CN" altLang="en-US" sz="2400"/>
              <a:t>，均为每秒R</a:t>
            </a:r>
            <a:r>
              <a:rPr lang="zh-CN" altLang="en-US" sz="2400" baseline="-25000"/>
              <a:t>line</a:t>
            </a:r>
            <a:r>
              <a:rPr lang="zh-CN" altLang="en-US" sz="2400"/>
              <a:t>个分组，有N个输入端口和N个输出端口。假设所有分组具有相同的固定长度，分组以同步的方式到达输入端口。这就是说，在任何链路发送分组的时间等于在任何链路接收分组的时间，在这样的时间间隔内，在一个输入链路上能够到达0个或1个分组。定义</a:t>
            </a:r>
            <a:r>
              <a:rPr lang="zh-CN" altLang="en-US" sz="2400">
                <a:solidFill>
                  <a:srgbClr val="FF0000"/>
                </a:solidFill>
              </a:rPr>
              <a:t>交换结构传送速率R</a:t>
            </a:r>
            <a:r>
              <a:rPr lang="zh-CN" altLang="en-US" sz="2400" baseline="-25000">
                <a:solidFill>
                  <a:srgbClr val="FF0000"/>
                </a:solidFill>
              </a:rPr>
              <a:t>swich</a:t>
            </a:r>
            <a:r>
              <a:rPr lang="zh-CN" altLang="en-US" sz="2400"/>
              <a:t>为从输入端口到输出端口能够移动分组的速率。如果R</a:t>
            </a:r>
            <a:r>
              <a:rPr lang="zh-CN" altLang="en-US" sz="2400" baseline="-25000"/>
              <a:t>swich</a:t>
            </a:r>
            <a:r>
              <a:rPr lang="zh-CN" altLang="en-US" sz="2400"/>
              <a:t>比R</a:t>
            </a:r>
            <a:r>
              <a:rPr lang="zh-CN" altLang="en-US" sz="2400" baseline="-25000"/>
              <a:t>line</a:t>
            </a:r>
            <a:r>
              <a:rPr lang="zh-CN" altLang="en-US" sz="2400"/>
              <a:t>快N倍， 则在输入端口处仅会出现微不足道的排队。这是因为即使在最坏情况下，所有N条输入线路都在接收分组，并且所有的分组将被转发到相同的输出端口，每批N个分组(每个输入端口一个分组)能够在下一批到达前通过交换结构处理完毕。</a:t>
            </a:r>
            <a:endParaRPr lang="zh-CN" altLang="en-US" sz="240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sp>
        <p:nvSpPr>
          <p:cNvPr id="3" name="内容占位符 2"/>
          <p:cNvSpPr/>
          <p:nvPr>
            <p:ph idx="1"/>
          </p:nvPr>
        </p:nvSpPr>
        <p:spPr/>
        <p:txBody>
          <a:bodyPr/>
          <a:p>
            <a:r>
              <a:rPr lang="zh-CN" altLang="en-US" sz="2400"/>
              <a:t>但是在输出端口处会发生什么情况呢?我们仍然假设R</a:t>
            </a:r>
            <a:r>
              <a:rPr lang="zh-CN" altLang="en-US" sz="2400" baseline="-25000"/>
              <a:t>swich</a:t>
            </a:r>
            <a:r>
              <a:rPr lang="zh-CN" altLang="en-US" sz="2400"/>
              <a:t>比R</a:t>
            </a:r>
            <a:r>
              <a:rPr lang="zh-CN" altLang="en-US" sz="2400" baseline="-25000"/>
              <a:t>line</a:t>
            </a:r>
            <a:r>
              <a:rPr lang="zh-CN" altLang="en-US" sz="2400"/>
              <a:t>快N倍。同样， 到达N个输入端口的每个端口的分组都发向相同的输出端口。在这种情况下，在向输出链路发送一个分组的时间内，将有N个分组到达该输出端口。因为输出端口在一个单位时间(分组传输时间)内只能发送一个分组，这N个到达的分组必须</a:t>
            </a:r>
            <a:r>
              <a:rPr lang="zh-CN" altLang="en-US" sz="2400">
                <a:solidFill>
                  <a:srgbClr val="FF0000"/>
                </a:solidFill>
              </a:rPr>
              <a:t>排队(等待)</a:t>
            </a:r>
            <a:r>
              <a:rPr lang="zh-CN" altLang="en-US" sz="2400"/>
              <a:t>传输到输出链路上。于是，又有N个分组可能在它只能发送已排队的N个分组中的一个的时间内到达。这种情况会不断持续下去。最终，排队的分组数量会增长得很快，足以耗尽输出端口的可用内存，在这样的情况下</a:t>
            </a:r>
            <a:r>
              <a:rPr lang="zh-CN" altLang="en-US" sz="2400">
                <a:solidFill>
                  <a:srgbClr val="FF0000"/>
                </a:solidFill>
              </a:rPr>
              <a:t>分组被丢弃</a:t>
            </a:r>
            <a:r>
              <a:rPr lang="zh-CN" altLang="en-US" sz="2400"/>
              <a:t>。</a:t>
            </a:r>
            <a:endParaRPr lang="zh-CN" altLang="en-US" sz="240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sp>
        <p:nvSpPr>
          <p:cNvPr id="3" name="内容占位符 2"/>
          <p:cNvSpPr/>
          <p:nvPr>
            <p:ph idx="1"/>
          </p:nvPr>
        </p:nvSpPr>
        <p:spPr/>
        <p:txBody>
          <a:bodyPr/>
          <a:p>
            <a:r>
              <a:rPr lang="zh-CN" altLang="en-US" sz="2400"/>
              <a:t>在图4-10中图示了输出端口的排队情况。在时刻t，每个入端输入端口都到达了一个分组，每个分组都是发往最上侧的输出端口。假定线路速度相同，交换以三倍快的线路速度进行操作，一个时间单位以后(即接收或发送一个分组所需的时间)，所有三个初始分组都被传送到输出端口，并排队等待传输。在下一个时间单位中，这三个分组中的一个将通过输出链路发送出去。在这个例子中，又有两个新分组已到达交换机的入端；这些分组之一要发往最上侧的输出端口。</a:t>
            </a:r>
            <a:endParaRPr lang="zh-CN" altLang="en-US" sz="2400"/>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pic>
        <p:nvPicPr>
          <p:cNvPr id="4" name="内容占位符 3"/>
          <p:cNvPicPr>
            <a:picLocks noChangeAspect="1"/>
          </p:cNvPicPr>
          <p:nvPr>
            <p:ph idx="1"/>
          </p:nvPr>
        </p:nvPicPr>
        <p:blipFill>
          <a:blip r:embed="rId1"/>
          <a:stretch>
            <a:fillRect/>
          </a:stretch>
        </p:blipFill>
        <p:spPr>
          <a:xfrm>
            <a:off x="1635125" y="1124585"/>
            <a:ext cx="5873750" cy="5013325"/>
          </a:xfrm>
          <a:prstGeom prst="rect">
            <a:avLst/>
          </a:prstGeom>
        </p:spPr>
      </p:pic>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sp>
        <p:nvSpPr>
          <p:cNvPr id="3" name="内容占位符 2"/>
          <p:cNvSpPr/>
          <p:nvPr>
            <p:ph idx="1"/>
          </p:nvPr>
        </p:nvSpPr>
        <p:spPr/>
        <p:txBody>
          <a:bodyPr/>
          <a:p>
            <a:r>
              <a:rPr lang="zh-CN" altLang="en-US" sz="2400"/>
              <a:t>输出端口排队的后果就是， 在输出端口上的一个</a:t>
            </a:r>
            <a:r>
              <a:rPr lang="zh-CN" altLang="en-US" sz="2400">
                <a:solidFill>
                  <a:srgbClr val="FF0000"/>
                </a:solidFill>
              </a:rPr>
              <a:t>分组调度程序</a:t>
            </a:r>
            <a:r>
              <a:rPr lang="zh-CN" altLang="en-US" sz="2400"/>
              <a:t>(packet scheduler) 必须在这些排队的分组中选出一个来发送。这种选择可能是根据简单的原则来定，如</a:t>
            </a:r>
            <a:r>
              <a:rPr lang="zh-CN" altLang="en-US" sz="2400">
                <a:solidFill>
                  <a:srgbClr val="FF0000"/>
                </a:solidFill>
              </a:rPr>
              <a:t>先来先服务</a:t>
            </a:r>
            <a:r>
              <a:rPr lang="zh-CN" altLang="en-US" sz="2400"/>
              <a:t>(FCFS) 调度， 或者更复杂的调度规则， 如</a:t>
            </a:r>
            <a:r>
              <a:rPr lang="zh-CN" altLang="en-US" sz="2400">
                <a:solidFill>
                  <a:srgbClr val="FF0000"/>
                </a:solidFill>
              </a:rPr>
              <a:t>加权公平排队</a:t>
            </a:r>
            <a:r>
              <a:rPr lang="zh-CN" altLang="en-US" sz="2400"/>
              <a:t>(WFQ) 。WFQ规则是在具有排队等待传输的分组的不同端到端连接之间公平地共享输出链路。</a:t>
            </a:r>
            <a:endParaRPr lang="zh-CN" altLang="en-US" sz="2400"/>
          </a:p>
          <a:p>
            <a:endParaRPr lang="zh-CN" altLang="en-US" sz="2400"/>
          </a:p>
          <a:p>
            <a:r>
              <a:rPr lang="zh-CN" altLang="en-US" sz="2400"/>
              <a:t>分组调度程序在提供服务质量保证(quality-of-service guarantee) 方面起着关键作用。</a:t>
            </a:r>
            <a:endParaRPr lang="zh-CN" altLang="en-US" sz="2400"/>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sp>
        <p:nvSpPr>
          <p:cNvPr id="3" name="内容占位符 2"/>
          <p:cNvSpPr/>
          <p:nvPr>
            <p:ph idx="1"/>
          </p:nvPr>
        </p:nvSpPr>
        <p:spPr/>
        <p:txBody>
          <a:bodyPr/>
          <a:p>
            <a:r>
              <a:rPr lang="zh-CN" altLang="en-US" sz="2400"/>
              <a:t>类似地，如果没有足够的内存来缓存一个入分组，那么必须做出决定：要么丢弃到达的分组(一种称为</a:t>
            </a:r>
            <a:r>
              <a:rPr lang="zh-CN" altLang="en-US" sz="2400">
                <a:solidFill>
                  <a:srgbClr val="FF0000"/>
                </a:solidFill>
              </a:rPr>
              <a:t>弃尾</a:t>
            </a:r>
            <a:r>
              <a:rPr lang="zh-CN" altLang="en-US" sz="2400"/>
              <a:t>(drop-tail)的策略)，要么删除一个或多个已排队的分组来为新到的分组腾出空间。在某些情况下，在缓存填满前便丢弃(或在首部加标记)一个分组，以便向发送方提供一个拥塞信号的做法是有利的。已经提出和分析了许多分组丢弃与标记策略， 这些策略统称为</a:t>
            </a:r>
            <a:r>
              <a:rPr lang="zh-CN" altLang="en-US" sz="2400">
                <a:solidFill>
                  <a:srgbClr val="FF0000"/>
                </a:solidFill>
              </a:rPr>
              <a:t>主动队列管理</a:t>
            </a:r>
            <a:r>
              <a:rPr lang="zh-CN" altLang="en-US" sz="2400"/>
              <a:t>(Active Queue Manage-ment， AQM) 算法。</a:t>
            </a:r>
            <a:endParaRPr lang="zh-CN" altLang="en-US" sz="240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sp>
        <p:nvSpPr>
          <p:cNvPr id="3" name="内容占位符 2"/>
          <p:cNvSpPr/>
          <p:nvPr>
            <p:ph idx="1"/>
          </p:nvPr>
        </p:nvSpPr>
        <p:spPr/>
        <p:txBody>
          <a:bodyPr/>
          <a:p>
            <a:r>
              <a:rPr lang="zh-CN" altLang="en-US" sz="2400">
                <a:solidFill>
                  <a:srgbClr val="FF0000"/>
                </a:solidFill>
              </a:rPr>
              <a:t>随机早期检测</a:t>
            </a:r>
            <a:r>
              <a:rPr lang="zh-CN" altLang="en-US" sz="2400"/>
              <a:t>(Random Early Detection， </a:t>
            </a:r>
            <a:r>
              <a:rPr lang="zh-CN" altLang="en-US" sz="2400">
                <a:solidFill>
                  <a:srgbClr val="FF0000"/>
                </a:solidFill>
              </a:rPr>
              <a:t>RED</a:t>
            </a:r>
            <a:r>
              <a:rPr lang="zh-CN" altLang="en-US" sz="2400"/>
              <a:t>) 算法是一种得到最广泛研究和实现的AQM算法。在RED算法中， 为输出队列长度维护着一个加权平均值。如果平均队列长度小于最小阈值min</a:t>
            </a:r>
            <a:r>
              <a:rPr lang="en-US" altLang="zh-CN" sz="2400" baseline="-25000"/>
              <a:t>th</a:t>
            </a:r>
            <a:r>
              <a:rPr lang="zh-CN" altLang="en-US" sz="2400"/>
              <a:t>， 则当一个分组到达时， 该分组被接纳进队列。相反，如果队列满或平均队列长度大于最大阈值max</a:t>
            </a:r>
            <a:r>
              <a:rPr lang="en-US" altLang="zh-CN" sz="2400" baseline="-25000"/>
              <a:t>th</a:t>
            </a:r>
            <a:r>
              <a:rPr lang="zh-CN" altLang="en-US" sz="2400"/>
              <a:t>， 则当一个分组到达时， 该分组被标记或丢弃。最后， 如果一个分组到达， 发现平均队列长度在[min</a:t>
            </a:r>
            <a:r>
              <a:rPr lang="en-US" altLang="zh-CN" sz="2400" baseline="-25000"/>
              <a:t>th</a:t>
            </a:r>
            <a:r>
              <a:rPr lang="zh-CN" altLang="en-US" sz="2400"/>
              <a:t>， max</a:t>
            </a:r>
            <a:r>
              <a:rPr lang="en-US" altLang="zh-CN" sz="2400" baseline="-25000"/>
              <a:t>th</a:t>
            </a:r>
            <a:r>
              <a:rPr lang="zh-CN" altLang="en-US" sz="2400"/>
              <a:t>] 之间时， 则该分组以某种概率被标记或丢弃， 该概率一般是平均队列长度、min</a:t>
            </a:r>
            <a:r>
              <a:rPr lang="en-US" altLang="zh-CN" sz="2400" baseline="-25000"/>
              <a:t>th</a:t>
            </a:r>
            <a:r>
              <a:rPr lang="zh-CN" altLang="en-US" sz="2400"/>
              <a:t>， 和ma</a:t>
            </a:r>
            <a:r>
              <a:rPr lang="en-US" altLang="zh-CN" sz="2400"/>
              <a:t>x</a:t>
            </a:r>
            <a:r>
              <a:rPr lang="en-US" altLang="zh-CN" sz="2400" baseline="-25000"/>
              <a:t>th</a:t>
            </a:r>
            <a:r>
              <a:rPr lang="zh-CN" altLang="en-US" sz="2400"/>
              <a:t>， 的某种函数。已提出了一些概率标记/丢弃函数， 各种版本的RED已被分析建模、模拟和/或实现。</a:t>
            </a:r>
            <a:endParaRPr lang="zh-CN" altLang="en-US" sz="2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1.4.3 端到端时延</a:t>
            </a:r>
            <a:endParaRPr sz="4000"/>
          </a:p>
        </p:txBody>
      </p:sp>
      <p:sp>
        <p:nvSpPr>
          <p:cNvPr id="3" name="内容占位符 2"/>
          <p:cNvSpPr/>
          <p:nvPr>
            <p:ph idx="1"/>
          </p:nvPr>
        </p:nvSpPr>
        <p:spPr>
          <a:xfrm>
            <a:off x="457200" y="1417955"/>
            <a:ext cx="8229600" cy="4708525"/>
          </a:xfrm>
        </p:spPr>
        <p:txBody>
          <a:bodyPr/>
          <a:p>
            <a:r>
              <a:rPr sz="2800"/>
              <a:t>前面的讨论一直集中在结点时延上，即在单台路由器上的时延。我们现在考虑从源到目的地的总时延。为了能够理解这个概念，假定在源主机和目的主机之间有N-1台路由器。我们还要假设该网络此时是无拥塞的(因此排队时延是微不足道的)，在每台路由器和源主机上的处理时延是</a:t>
            </a:r>
            <a:r>
              <a:rPr lang="en-US" sz="2800"/>
              <a:t>d</a:t>
            </a:r>
            <a:r>
              <a:rPr sz="2800" baseline="-25000"/>
              <a:t>proc</a:t>
            </a:r>
            <a:r>
              <a:rPr sz="2800"/>
              <a:t>， 每台路由器和源主机的输出速率是R bps， 每条链路的传播时延是</a:t>
            </a:r>
            <a:r>
              <a:rPr lang="en-US" sz="2800"/>
              <a:t>d</a:t>
            </a:r>
            <a:r>
              <a:rPr sz="2800" baseline="-25000"/>
              <a:t>prop</a:t>
            </a:r>
            <a:r>
              <a:rPr sz="2800"/>
              <a:t>。结点时延累加起来，得到端到端时延：</a:t>
            </a:r>
            <a:endParaRPr sz="2800"/>
          </a:p>
          <a:p>
            <a:pPr marL="0" indent="0">
              <a:buNone/>
            </a:pPr>
            <a:r>
              <a:rPr lang="en-US" sz="2800"/>
              <a:t>		d</a:t>
            </a:r>
            <a:r>
              <a:rPr sz="2800" baseline="-25000"/>
              <a:t>end-end</a:t>
            </a:r>
            <a:r>
              <a:rPr sz="2800"/>
              <a:t>=N(</a:t>
            </a:r>
            <a:r>
              <a:rPr lang="en-US" sz="2800"/>
              <a:t>d</a:t>
            </a:r>
            <a:r>
              <a:rPr sz="2800" baseline="-25000"/>
              <a:t>proc</a:t>
            </a:r>
            <a:r>
              <a:rPr sz="2800"/>
              <a:t>+</a:t>
            </a:r>
            <a:r>
              <a:rPr lang="en-US" sz="2800"/>
              <a:t>d</a:t>
            </a:r>
            <a:r>
              <a:rPr sz="2800" baseline="-25000"/>
              <a:t>trans</a:t>
            </a:r>
            <a:r>
              <a:rPr sz="2800"/>
              <a:t>+</a:t>
            </a:r>
            <a:r>
              <a:rPr lang="en-US" sz="2800"/>
              <a:t>d</a:t>
            </a:r>
            <a:r>
              <a:rPr sz="2800" baseline="-25000"/>
              <a:t>prop</a:t>
            </a:r>
            <a:r>
              <a:rPr sz="2800"/>
              <a:t>)</a:t>
            </a:r>
            <a:endParaRPr sz="280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sp>
        <p:nvSpPr>
          <p:cNvPr id="3" name="内容占位符 2"/>
          <p:cNvSpPr/>
          <p:nvPr>
            <p:ph idx="1"/>
          </p:nvPr>
        </p:nvSpPr>
        <p:spPr/>
        <p:txBody>
          <a:bodyPr/>
          <a:p>
            <a:r>
              <a:rPr sz="2400"/>
              <a:t>如果交换结构不能快得(相对于输</a:t>
            </a:r>
            <a:r>
              <a:rPr lang="zh-CN" sz="2400"/>
              <a:t>入</a:t>
            </a:r>
            <a:r>
              <a:rPr sz="2400"/>
              <a:t>线路速度而言)使所有到达分组无时延地通过它传送，则在输入端口也将出现分组排队，因为到达的分组必须加入输</a:t>
            </a:r>
            <a:r>
              <a:rPr lang="zh-CN" sz="2400"/>
              <a:t>入</a:t>
            </a:r>
            <a:r>
              <a:rPr sz="2400"/>
              <a:t>端口队列中，以等待通过交换结构传送到输出端口。</a:t>
            </a:r>
            <a:endParaRPr sz="2400"/>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sp>
        <p:nvSpPr>
          <p:cNvPr id="3" name="内容占位符 2"/>
          <p:cNvSpPr/>
          <p:nvPr>
            <p:ph idx="1"/>
          </p:nvPr>
        </p:nvSpPr>
        <p:spPr/>
        <p:txBody>
          <a:bodyPr/>
          <a:p>
            <a:r>
              <a:rPr sz="2400"/>
              <a:t>为了举例说明这种排队的重要后果，考虑纵横式交换结构，并假定：</a:t>
            </a:r>
            <a:endParaRPr sz="2400"/>
          </a:p>
          <a:p>
            <a:pPr lvl="1"/>
            <a:r>
              <a:rPr sz="2100"/>
              <a:t>①所有链路速度相同；</a:t>
            </a:r>
            <a:endParaRPr sz="2100"/>
          </a:p>
          <a:p>
            <a:pPr lvl="1"/>
            <a:r>
              <a:rPr sz="2100"/>
              <a:t>②一个分组能够以一条输</a:t>
            </a:r>
            <a:r>
              <a:rPr lang="zh-CN" sz="2100"/>
              <a:t>入</a:t>
            </a:r>
            <a:r>
              <a:rPr sz="2100"/>
              <a:t>链路接收一个分组所用的相同的时间量， 从任意一个输</a:t>
            </a:r>
            <a:r>
              <a:rPr lang="zh-CN" sz="2100"/>
              <a:t>入</a:t>
            </a:r>
            <a:r>
              <a:rPr sz="2100"/>
              <a:t>端口传送到给定的输出端口；</a:t>
            </a:r>
            <a:endParaRPr sz="2100"/>
          </a:p>
          <a:p>
            <a:pPr lvl="1"/>
            <a:r>
              <a:rPr sz="2100"/>
              <a:t> ③分组</a:t>
            </a:r>
            <a:r>
              <a:rPr sz="2100">
                <a:solidFill>
                  <a:srgbClr val="FF0000"/>
                </a:solidFill>
              </a:rPr>
              <a:t>按FCFS方式</a:t>
            </a:r>
            <a:r>
              <a:rPr sz="2100"/>
              <a:t>， 从一指定输入队列移动到其要求的输出队列中。只要其输出端口不同，多个分组可以被并行传送。然而，如果位于两个输</a:t>
            </a:r>
            <a:r>
              <a:rPr lang="zh-CN" sz="2100"/>
              <a:t>入</a:t>
            </a:r>
            <a:r>
              <a:rPr sz="2100"/>
              <a:t>队列前端的两个分组是发往同一输出队列的，则其中的一个分组将被阻塞，且必须在输入队列中等待，因为交换结构一次只能传送一个分组到某指定端口。</a:t>
            </a:r>
            <a:endParaRPr sz="2100"/>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sp>
        <p:nvSpPr>
          <p:cNvPr id="3" name="内容占位符 2"/>
          <p:cNvSpPr/>
          <p:nvPr>
            <p:ph idx="1"/>
          </p:nvPr>
        </p:nvSpPr>
        <p:spPr/>
        <p:txBody>
          <a:bodyPr/>
          <a:p>
            <a:endParaRPr sz="2100"/>
          </a:p>
        </p:txBody>
      </p:sp>
      <p:pic>
        <p:nvPicPr>
          <p:cNvPr id="4" name="图片 3"/>
          <p:cNvPicPr>
            <a:picLocks noChangeAspect="1"/>
          </p:cNvPicPr>
          <p:nvPr/>
        </p:nvPicPr>
        <p:blipFill>
          <a:blip r:embed="rId1"/>
          <a:stretch>
            <a:fillRect/>
          </a:stretch>
        </p:blipFill>
        <p:spPr>
          <a:xfrm>
            <a:off x="2195830" y="908685"/>
            <a:ext cx="5601335" cy="5591175"/>
          </a:xfrm>
          <a:prstGeom prst="rect">
            <a:avLst/>
          </a:prstGeom>
        </p:spPr>
      </p:pic>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4.3.4 何处出现排队</a:t>
            </a:r>
            <a:endParaRPr sz="4000">
              <a:sym typeface="+mn-ea"/>
            </a:endParaRPr>
          </a:p>
        </p:txBody>
      </p:sp>
      <p:sp>
        <p:nvSpPr>
          <p:cNvPr id="3" name="内容占位符 2"/>
          <p:cNvSpPr/>
          <p:nvPr>
            <p:ph idx="1"/>
          </p:nvPr>
        </p:nvSpPr>
        <p:spPr/>
        <p:txBody>
          <a:bodyPr/>
          <a:p>
            <a:r>
              <a:rPr sz="2100"/>
              <a:t>图4-11显示了一个例子，其中在输入队列前端的两个分组(带深色阴影)要发往同个右上角输出端口。假定该交换结构决定发送左上角队列前端的分组。在这种情况下，左下角队列中的深色阴影分组必须等待。但不仅该分组要等待，左下角队列中排在该分组后面的浅色阴影分组也要等待，即使右中侧输出端口(浅色阴影分组的目的地)中无竞争。这种现象叫做输入排队交换机中的线路</a:t>
            </a:r>
            <a:r>
              <a:rPr sz="2100">
                <a:solidFill>
                  <a:srgbClr val="FF0000"/>
                </a:solidFill>
              </a:rPr>
              <a:t>前部(Head-Of-the-Line， HOL) 阻塞</a:t>
            </a:r>
            <a:r>
              <a:rPr sz="2100"/>
              <a:t>， 即在一个输入队列中排队的分组必须等待通过交换结构发送(即使输出端口是空闲的)，因为它被位于线路前部的另一个分组所阻塞。 由于HOL阻塞， 只要输入链路上的分组到达速率达到其容量的58%，在某些假设前提下，输</a:t>
            </a:r>
            <a:r>
              <a:rPr lang="zh-CN" altLang="en-US" sz="2100">
                <a:sym typeface="+mn-ea"/>
              </a:rPr>
              <a:t>入</a:t>
            </a:r>
            <a:r>
              <a:rPr sz="2100"/>
              <a:t>队列长度将无限制地增大(不严格地讲， 这等同于说将出现大量的丢包) 。</a:t>
            </a:r>
            <a:endParaRPr sz="2100"/>
          </a:p>
          <a:p>
            <a:pPr marL="0" indent="0">
              <a:buNone/>
            </a:pPr>
            <a:endParaRPr sz="2100"/>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 网际协议：因特网中的转发和编址</a:t>
            </a:r>
            <a:endParaRPr sz="4000">
              <a:sym typeface="+mn-ea"/>
            </a:endParaRPr>
          </a:p>
        </p:txBody>
      </p:sp>
      <p:sp>
        <p:nvSpPr>
          <p:cNvPr id="3" name="内容占位符 2"/>
          <p:cNvSpPr/>
          <p:nvPr>
            <p:ph idx="1"/>
          </p:nvPr>
        </p:nvSpPr>
        <p:spPr/>
        <p:txBody>
          <a:bodyPr/>
          <a:p>
            <a:r>
              <a:rPr sz="2100"/>
              <a:t>在这节中，我们将注意力转向在因特网中是如何完成</a:t>
            </a:r>
            <a:r>
              <a:rPr sz="2100">
                <a:solidFill>
                  <a:srgbClr val="FF0000"/>
                </a:solidFill>
              </a:rPr>
              <a:t>编址和转发的</a:t>
            </a:r>
            <a:r>
              <a:rPr sz="2100"/>
              <a:t>。</a:t>
            </a:r>
            <a:endParaRPr sz="2100"/>
          </a:p>
          <a:p>
            <a:endParaRPr sz="2100"/>
          </a:p>
          <a:p>
            <a:r>
              <a:rPr sz="2100"/>
              <a:t>我们将看到因特网编址和转发是</a:t>
            </a:r>
            <a:r>
              <a:rPr sz="2100">
                <a:solidFill>
                  <a:srgbClr val="FF0000"/>
                </a:solidFill>
              </a:rPr>
              <a:t>网际协议(IP)</a:t>
            </a:r>
            <a:r>
              <a:rPr sz="2100"/>
              <a:t>的重要组件。</a:t>
            </a:r>
            <a:endParaRPr sz="2100"/>
          </a:p>
          <a:p>
            <a:endParaRPr sz="2100"/>
          </a:p>
          <a:p>
            <a:r>
              <a:rPr sz="2100"/>
              <a:t>目前有两个版本的IP在使用。我们首先研究广泛部署的IP协议版本4， 这通常简称为</a:t>
            </a:r>
            <a:r>
              <a:rPr sz="2100">
                <a:solidFill>
                  <a:srgbClr val="FF0000"/>
                </a:solidFill>
              </a:rPr>
              <a:t>IPv4</a:t>
            </a:r>
            <a:r>
              <a:rPr sz="2100"/>
              <a:t> 。我们将在本节结尾研究IP版本6</a:t>
            </a:r>
            <a:r>
              <a:rPr lang="zh-CN" sz="2100"/>
              <a:t>，即</a:t>
            </a:r>
            <a:r>
              <a:rPr lang="en-US" altLang="zh-CN" sz="2100">
                <a:solidFill>
                  <a:srgbClr val="FF0000"/>
                </a:solidFill>
              </a:rPr>
              <a:t>IPv6</a:t>
            </a:r>
            <a:r>
              <a:rPr sz="2100"/>
              <a:t>，已经提议用它替代IPv4。</a:t>
            </a:r>
            <a:endParaRPr sz="2100"/>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 网际协议：因特网中的转发和编址</a:t>
            </a:r>
            <a:endParaRPr sz="4000">
              <a:sym typeface="+mn-ea"/>
            </a:endParaRPr>
          </a:p>
        </p:txBody>
      </p:sp>
      <p:sp>
        <p:nvSpPr>
          <p:cNvPr id="3" name="内容占位符 2"/>
          <p:cNvSpPr/>
          <p:nvPr>
            <p:ph idx="1"/>
          </p:nvPr>
        </p:nvSpPr>
        <p:spPr/>
        <p:txBody>
          <a:bodyPr/>
          <a:p>
            <a:r>
              <a:rPr sz="2100"/>
              <a:t>在我们尝试研究IP之前，先来考虑构成因特网的网络层的一些组件。如图4-12中所示，因特网的网络层有三个主要组件。</a:t>
            </a:r>
            <a:endParaRPr sz="2100"/>
          </a:p>
          <a:p>
            <a:pPr lvl="1"/>
            <a:r>
              <a:rPr sz="1835"/>
              <a:t>第一个组件是</a:t>
            </a:r>
            <a:r>
              <a:rPr sz="1835">
                <a:solidFill>
                  <a:srgbClr val="FF0000"/>
                </a:solidFill>
              </a:rPr>
              <a:t>IP协议</a:t>
            </a:r>
            <a:r>
              <a:rPr sz="1835"/>
              <a:t>，它是本节的主题。</a:t>
            </a:r>
            <a:endParaRPr sz="1835"/>
          </a:p>
          <a:p>
            <a:pPr lvl="1"/>
            <a:r>
              <a:rPr sz="1835"/>
              <a:t>第二个主要组件是</a:t>
            </a:r>
            <a:r>
              <a:rPr sz="1835">
                <a:solidFill>
                  <a:srgbClr val="FF0000"/>
                </a:solidFill>
              </a:rPr>
              <a:t>路由选择部分</a:t>
            </a:r>
            <a:r>
              <a:rPr sz="1835"/>
              <a:t>，它决定了数据报从源到目的地</a:t>
            </a:r>
            <a:r>
              <a:rPr sz="1835">
                <a:solidFill>
                  <a:srgbClr val="FF0000"/>
                </a:solidFill>
              </a:rPr>
              <a:t>所流经的路径</a:t>
            </a:r>
            <a:r>
              <a:rPr sz="1835"/>
              <a:t>。我们前面讲过路由选择协议计算出用于在网络中转发分组的转发表。我们将在4.6节中研究因特网的</a:t>
            </a:r>
            <a:r>
              <a:rPr sz="1835">
                <a:solidFill>
                  <a:srgbClr val="FF0000"/>
                </a:solidFill>
              </a:rPr>
              <a:t>路由选择协议</a:t>
            </a:r>
            <a:r>
              <a:rPr sz="1835"/>
              <a:t>。</a:t>
            </a:r>
            <a:endParaRPr sz="1835"/>
          </a:p>
          <a:p>
            <a:pPr lvl="1"/>
            <a:r>
              <a:rPr sz="1835"/>
              <a:t>网络层的最后一个组件是报告数据报中的差错和对某些网络层信息请求进行响应的设施。我们将在4.4.3节中涉及因特网的网络层差错和信息报告的协议，即</a:t>
            </a:r>
            <a:r>
              <a:rPr sz="1835">
                <a:solidFill>
                  <a:srgbClr val="FF0000"/>
                </a:solidFill>
              </a:rPr>
              <a:t>互联网控制报文协议(ICMP)</a:t>
            </a:r>
            <a:r>
              <a:rPr sz="1835"/>
              <a:t> 。</a:t>
            </a:r>
            <a:endParaRPr sz="1835"/>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 网际协议：因特网中的转发和编址</a:t>
            </a:r>
            <a:endParaRPr sz="4000">
              <a:sym typeface="+mn-ea"/>
            </a:endParaRPr>
          </a:p>
        </p:txBody>
      </p:sp>
      <p:pic>
        <p:nvPicPr>
          <p:cNvPr id="4" name="内容占位符 3"/>
          <p:cNvPicPr>
            <a:picLocks noChangeAspect="1"/>
          </p:cNvPicPr>
          <p:nvPr>
            <p:ph idx="1"/>
          </p:nvPr>
        </p:nvPicPr>
        <p:blipFill>
          <a:blip r:embed="rId1"/>
          <a:stretch>
            <a:fillRect/>
          </a:stretch>
        </p:blipFill>
        <p:spPr>
          <a:xfrm>
            <a:off x="1894840" y="1810385"/>
            <a:ext cx="5353050" cy="4105275"/>
          </a:xfrm>
          <a:prstGeom prst="rect">
            <a:avLst/>
          </a:prstGeom>
        </p:spPr>
      </p:pic>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400"/>
              <a:t>前面讲过网络层分组被称为数据报。我们以概述IPv4数据报的语法和语义开始对IP的学习。</a:t>
            </a:r>
            <a:endParaRPr lang="zh-CN" altLang="en-US" sz="2400"/>
          </a:p>
          <a:p>
            <a:endParaRPr lang="zh-CN" altLang="en-US" sz="2400"/>
          </a:p>
          <a:p>
            <a:r>
              <a:rPr lang="zh-CN" altLang="en-US" sz="2400"/>
              <a:t>你也许认为没有什么比一个分组的比特的语法和语义更加枯燥无味的了。无论如何，数据报在因特网中起着重要作用，每个网络行业的学生和专业人员都需要理解它、吸收它并掌握它。IPv4数据报格式如图4-13所示。</a:t>
            </a:r>
            <a:endParaRPr lang="zh-CN" altLang="en-US" sz="240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pic>
        <p:nvPicPr>
          <p:cNvPr id="4" name="内容占位符 3"/>
          <p:cNvPicPr>
            <a:picLocks noChangeAspect="1"/>
          </p:cNvPicPr>
          <p:nvPr>
            <p:ph idx="1"/>
          </p:nvPr>
        </p:nvPicPr>
        <p:blipFill>
          <a:blip r:embed="rId1"/>
          <a:stretch>
            <a:fillRect/>
          </a:stretch>
        </p:blipFill>
        <p:spPr>
          <a:xfrm>
            <a:off x="1907540" y="1484630"/>
            <a:ext cx="5478145" cy="4389120"/>
          </a:xfrm>
          <a:prstGeom prst="rect">
            <a:avLst/>
          </a:prstGeom>
        </p:spPr>
      </p:pic>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800">
                <a:solidFill>
                  <a:srgbClr val="FF0000"/>
                </a:solidFill>
              </a:rPr>
              <a:t>版本(号)</a:t>
            </a:r>
            <a:r>
              <a:rPr lang="zh-CN" altLang="en-US" sz="2800"/>
              <a:t>。这4比特规定了数据报的IP协议版本。通过查看版本号，路由器能够确定如何解释IP数据报的剩余部分。不同的IP版本使用不同的数据报格式。目前版本的IP(即IPv4) 的数据报格式如图4-13所示。新版本的IP(IPv6)报格式将在本节后面讨论。</a:t>
            </a:r>
            <a:endParaRPr lang="zh-CN" altLang="en-US" sz="2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1.4.4 计算机网络的吞吐量</a:t>
            </a:r>
            <a:endParaRPr sz="4000"/>
          </a:p>
        </p:txBody>
      </p:sp>
      <p:sp>
        <p:nvSpPr>
          <p:cNvPr id="3" name="内容占位符 2"/>
          <p:cNvSpPr/>
          <p:nvPr>
            <p:ph idx="1"/>
          </p:nvPr>
        </p:nvSpPr>
        <p:spPr>
          <a:xfrm>
            <a:off x="457200" y="1417955"/>
            <a:ext cx="8229600" cy="4708525"/>
          </a:xfrm>
        </p:spPr>
        <p:txBody>
          <a:bodyPr/>
          <a:p>
            <a:r>
              <a:rPr sz="2800"/>
              <a:t>除了时延和丢包，计算机网络中另一个必不可少的性能测度是端到端吞吐量。为了定义吞吐量，考虑从主机A到主机B跨越计算机网络传送一个大文件。在任何时间瞬间的</a:t>
            </a:r>
            <a:r>
              <a:rPr sz="2800">
                <a:solidFill>
                  <a:srgbClr val="FF0000"/>
                </a:solidFill>
              </a:rPr>
              <a:t>瞬时吞吐量</a:t>
            </a:r>
            <a:r>
              <a:rPr sz="2800"/>
              <a:t>(instantaneous throughput) 是主机B接收到该文件的速率(以bps计) 。</a:t>
            </a:r>
            <a:endParaRPr sz="2800"/>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800">
                <a:solidFill>
                  <a:srgbClr val="FF0000"/>
                </a:solidFill>
              </a:rPr>
              <a:t>首部长度</a:t>
            </a:r>
            <a:r>
              <a:rPr lang="zh-CN" altLang="en-US" sz="2800"/>
              <a:t>。因为一个IPv4数据报可包含一些</a:t>
            </a:r>
            <a:r>
              <a:rPr lang="zh-CN" altLang="en-US" sz="2800">
                <a:solidFill>
                  <a:srgbClr val="FF0000"/>
                </a:solidFill>
              </a:rPr>
              <a:t>可变</a:t>
            </a:r>
            <a:r>
              <a:rPr lang="zh-CN" altLang="en-US" sz="2800"/>
              <a:t>数量的选项(这些选项包括在IPv4数据报首部中) ， 故需要用这4比特来确定IP数据报中数据部分实际从哪里开始。大多数IP数据报</a:t>
            </a:r>
            <a:r>
              <a:rPr lang="zh-CN" altLang="en-US" sz="2800">
                <a:solidFill>
                  <a:srgbClr val="FF0000"/>
                </a:solidFill>
              </a:rPr>
              <a:t>不包含选项</a:t>
            </a:r>
            <a:r>
              <a:rPr lang="zh-CN" altLang="en-US" sz="2800"/>
              <a:t>，所以一般的IP数据报具有</a:t>
            </a:r>
            <a:r>
              <a:rPr lang="zh-CN" altLang="en-US" sz="2800">
                <a:solidFill>
                  <a:srgbClr val="FF0000"/>
                </a:solidFill>
              </a:rPr>
              <a:t>20字节</a:t>
            </a:r>
            <a:r>
              <a:rPr lang="zh-CN" altLang="en-US" sz="2800"/>
              <a:t>的首部。</a:t>
            </a:r>
            <a:endParaRPr lang="zh-CN" altLang="en-US" sz="2800"/>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800">
                <a:solidFill>
                  <a:srgbClr val="FF0000"/>
                </a:solidFill>
              </a:rPr>
              <a:t>服务类型</a:t>
            </a:r>
            <a:r>
              <a:rPr lang="zh-CN" altLang="en-US" sz="2800"/>
              <a:t>。服务类型(TOS) 比特包含在IPv4首部中， 以便使不同类型的IP数据报(例如，一些特别要求低时延、高吞吐量或可靠性的数据报)能相互区别开来。</a:t>
            </a:r>
            <a:endParaRPr lang="zh-CN" altLang="en-US" sz="2800"/>
          </a:p>
          <a:p>
            <a:endParaRPr lang="zh-CN" altLang="en-US" sz="2800"/>
          </a:p>
          <a:p>
            <a:r>
              <a:rPr lang="zh-CN" altLang="en-US" sz="2800"/>
              <a:t>例如， 将实时数据报(如用于IP电话应用) 与非实时流量(如FTP) 区分开也许是有用的。提供特定等级的服务是一个由路由器管理员决定的策略问题。</a:t>
            </a:r>
            <a:endParaRPr lang="zh-CN" altLang="en-US" sz="2800"/>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800">
                <a:solidFill>
                  <a:srgbClr val="FF0000"/>
                </a:solidFill>
              </a:rPr>
              <a:t>数据报长度</a:t>
            </a:r>
            <a:r>
              <a:rPr lang="zh-CN" altLang="en-US" sz="2800"/>
              <a:t>。这是</a:t>
            </a:r>
            <a:r>
              <a:rPr lang="zh-CN" altLang="en-US" sz="2800">
                <a:solidFill>
                  <a:srgbClr val="FF0000"/>
                </a:solidFill>
              </a:rPr>
              <a:t>IP数据报的总长度</a:t>
            </a:r>
            <a:r>
              <a:rPr lang="zh-CN" altLang="en-US" sz="2800"/>
              <a:t>(首部加上数据)，以字节计。因为该字段长为16比特，所以IP数据报的理论最大长度为65535字节。然而，数据报很少有超过1500字节的。</a:t>
            </a:r>
            <a:endParaRPr lang="zh-CN" altLang="en-US" sz="2800"/>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800">
                <a:solidFill>
                  <a:srgbClr val="FF0000"/>
                </a:solidFill>
              </a:rPr>
              <a:t>标识、标志、片偏移</a:t>
            </a:r>
            <a:r>
              <a:rPr lang="zh-CN" altLang="en-US" sz="2800"/>
              <a:t>。这三个字段与所谓</a:t>
            </a:r>
            <a:r>
              <a:rPr lang="zh-CN" altLang="en-US" sz="2800">
                <a:solidFill>
                  <a:srgbClr val="FF0000"/>
                </a:solidFill>
              </a:rPr>
              <a:t>IP分片</a:t>
            </a:r>
            <a:r>
              <a:rPr lang="zh-CN" altLang="en-US" sz="2800"/>
              <a:t>有关，这是一个我们将很快要深入考虑的一个问题。有趣的是， 新版本的IP(即IPv 6)</a:t>
            </a:r>
            <a:r>
              <a:rPr lang="zh-CN" altLang="en-US" sz="2800">
                <a:solidFill>
                  <a:srgbClr val="FF0000"/>
                </a:solidFill>
              </a:rPr>
              <a:t>不允许</a:t>
            </a:r>
            <a:r>
              <a:rPr lang="zh-CN" altLang="en-US" sz="2800"/>
              <a:t>在路由器上对分组分片。</a:t>
            </a:r>
            <a:endParaRPr lang="zh-CN" altLang="en-US" sz="2800"/>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800">
                <a:solidFill>
                  <a:srgbClr val="FF0000"/>
                </a:solidFill>
              </a:rPr>
              <a:t>寿命</a:t>
            </a:r>
            <a:r>
              <a:rPr lang="zh-CN" altLang="en-US" sz="2800"/>
              <a:t>。寿命(Time-To-Live， </a:t>
            </a:r>
            <a:r>
              <a:rPr lang="zh-CN" altLang="en-US" sz="2800">
                <a:solidFill>
                  <a:srgbClr val="FF0000"/>
                </a:solidFill>
              </a:rPr>
              <a:t>TTL</a:t>
            </a:r>
            <a:r>
              <a:rPr lang="zh-CN" altLang="en-US" sz="2800"/>
              <a:t>) 字段用来确保数据报不会永远(如由于长时间的路由选择环路)在网络中循环。每当数据报由一台路由器处理时，该字段的值减1。若TTL字段减为0， 则该数据报必须丢弃。</a:t>
            </a:r>
            <a:endParaRPr lang="zh-CN" altLang="en-US" sz="2800"/>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400">
                <a:solidFill>
                  <a:srgbClr val="FF0000"/>
                </a:solidFill>
              </a:rPr>
              <a:t>协议</a:t>
            </a:r>
            <a:r>
              <a:rPr lang="zh-CN" altLang="en-US" sz="2400"/>
              <a:t>。该字段仅在一个IP数据报</a:t>
            </a:r>
            <a:r>
              <a:rPr lang="zh-CN" altLang="en-US" sz="2400">
                <a:solidFill>
                  <a:srgbClr val="FF0000"/>
                </a:solidFill>
              </a:rPr>
              <a:t>到达其最终目的地</a:t>
            </a:r>
            <a:r>
              <a:rPr lang="zh-CN" altLang="en-US" sz="2400"/>
              <a:t>才会有用。该字段值指示了IP数据报的数据部分应交给哪个特定的运输层协议。</a:t>
            </a:r>
            <a:endParaRPr lang="zh-CN" altLang="en-US" sz="2400"/>
          </a:p>
          <a:p>
            <a:r>
              <a:rPr lang="zh-CN" altLang="en-US" sz="2400"/>
              <a:t>例如，值为6表明数据部分要交给TCP， 而值为17表明数据要交给UDP。对于所有可能值的列表， 参见[IANA P to to col Numbers 2012] 。注意在IP数据报中的协议号所起的作用， 类似于运输层报文段中端口号字段所起的作用。协议号是将网络层与运输层绑定到一起的粘合剂，而端口号是将运输层和应用层绑定到一起的粘合剂。</a:t>
            </a:r>
            <a:endParaRPr lang="zh-CN" altLang="en-US" sz="2400"/>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400">
                <a:solidFill>
                  <a:srgbClr val="FF0000"/>
                </a:solidFill>
              </a:rPr>
              <a:t>首部检验和</a:t>
            </a:r>
            <a:r>
              <a:rPr lang="zh-CN" altLang="en-US" sz="2400"/>
              <a:t>。首部检验和用于帮助路由器检测收到的IP数据报中的比特错误。</a:t>
            </a:r>
            <a:endParaRPr lang="zh-CN" altLang="en-US" sz="2400"/>
          </a:p>
          <a:p>
            <a:pPr lvl="1"/>
            <a:r>
              <a:rPr lang="zh-CN" altLang="en-US" sz="2100"/>
              <a:t>首部检验和是这样计算的：将首部中的每2个字节当作一个数，用</a:t>
            </a:r>
            <a:r>
              <a:rPr lang="zh-CN" altLang="en-US" sz="2100">
                <a:solidFill>
                  <a:srgbClr val="FF0000"/>
                </a:solidFill>
              </a:rPr>
              <a:t>反码运算</a:t>
            </a:r>
            <a:r>
              <a:rPr lang="zh-CN" altLang="en-US" sz="2100"/>
              <a:t>对这些数求和。如在3.3节讨论的那样，该和的反码(被称为因特网检验和)存放在检验和字段中。</a:t>
            </a:r>
            <a:endParaRPr lang="zh-CN" altLang="en-US" sz="2100"/>
          </a:p>
          <a:p>
            <a:pPr lvl="1"/>
            <a:endParaRPr lang="zh-CN" altLang="en-US" sz="2100"/>
          </a:p>
          <a:p>
            <a:pPr lvl="1"/>
            <a:r>
              <a:rPr lang="zh-CN" altLang="en-US" sz="2100"/>
              <a:t>路由器要对每个收到的IP数据报计算其首部检验和，如果数据报首部中携带的检验和与计算得到的检验和不一致，则</a:t>
            </a:r>
            <a:r>
              <a:rPr lang="zh-CN" altLang="en-US" sz="2100">
                <a:solidFill>
                  <a:srgbClr val="FF0000"/>
                </a:solidFill>
              </a:rPr>
              <a:t>检测出是个差错</a:t>
            </a:r>
            <a:r>
              <a:rPr lang="zh-CN" altLang="en-US" sz="2100"/>
              <a:t>。路由器一般会</a:t>
            </a:r>
            <a:r>
              <a:rPr lang="zh-CN" altLang="en-US" sz="2100">
                <a:solidFill>
                  <a:srgbClr val="FF0000"/>
                </a:solidFill>
              </a:rPr>
              <a:t>丢弃</a:t>
            </a:r>
            <a:r>
              <a:rPr lang="zh-CN" altLang="en-US" sz="2100"/>
              <a:t>检测出错误的数据报。</a:t>
            </a:r>
            <a:endParaRPr lang="zh-CN" altLang="en-US" sz="2100"/>
          </a:p>
          <a:p>
            <a:pPr marL="0" indent="0">
              <a:buNone/>
            </a:pPr>
            <a:endParaRPr lang="zh-CN" altLang="en-US" sz="2400"/>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400"/>
              <a:t>注意到在每台路由器上</a:t>
            </a:r>
            <a:r>
              <a:rPr lang="zh-CN" altLang="en-US" sz="2400">
                <a:solidFill>
                  <a:srgbClr val="FF0000"/>
                </a:solidFill>
              </a:rPr>
              <a:t>必须重新计算检验和</a:t>
            </a:r>
            <a:r>
              <a:rPr lang="zh-CN" altLang="en-US" sz="2400"/>
              <a:t>并再次存放到原处， 因为TTL字段以及可能的选项字段会改变。</a:t>
            </a:r>
            <a:endParaRPr lang="zh-CN" altLang="en-US" sz="2400"/>
          </a:p>
          <a:p>
            <a:endParaRPr lang="zh-CN" altLang="en-US" sz="2400"/>
          </a:p>
          <a:p>
            <a:r>
              <a:rPr lang="zh-CN" altLang="en-US" sz="2400"/>
              <a:t>此时， 一个经常问到的问题是：为什么TCP/IP在运输层与网络层都执行差错检测?这种重复检测有几种原因。首先，注意到在IP层只对IP首部计算了检验和， 而TCP/UDP检验和是对整个TCP/UDP报文段进行的。其次， TCP/UDP与IP不一定都必须属于同一个协议栈。原则上TCP能运行在一个不同的协议(如ATM) 上， 而IP能够携带不一定要传递给TCP/UDP的数据。</a:t>
            </a:r>
            <a:endParaRPr lang="zh-CN" altLang="en-US" sz="240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400">
                <a:solidFill>
                  <a:srgbClr val="FF0000"/>
                </a:solidFill>
              </a:rPr>
              <a:t>源和目的IP地址</a:t>
            </a:r>
            <a:r>
              <a:rPr lang="zh-CN" altLang="en-US" sz="2400"/>
              <a:t>。当某源生成一个数据报时，它在源IP字段中插入它的IP地址，在目的IP地址字段中插入其最终目的地的地址。</a:t>
            </a:r>
            <a:endParaRPr lang="zh-CN" altLang="en-US" sz="2400"/>
          </a:p>
          <a:p>
            <a:endParaRPr lang="zh-CN" altLang="en-US" sz="2400"/>
          </a:p>
          <a:p>
            <a:r>
              <a:rPr lang="zh-CN" altLang="en-US" sz="2400"/>
              <a:t>通常源主机通过DNS查找来决定目的地址，如在第2章中讨论的那样。我们将在4.4.2节中详细讨论了IP编址。</a:t>
            </a:r>
            <a:endParaRPr lang="zh-CN" altLang="en-US" sz="2400"/>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400">
                <a:solidFill>
                  <a:srgbClr val="FF0000"/>
                </a:solidFill>
              </a:rPr>
              <a:t>选项</a:t>
            </a:r>
            <a:r>
              <a:rPr lang="zh-CN" altLang="en-US" sz="2400"/>
              <a:t>。选项字段</a:t>
            </a:r>
            <a:r>
              <a:rPr lang="zh-CN" altLang="en-US" sz="2400">
                <a:solidFill>
                  <a:srgbClr val="FF0000"/>
                </a:solidFill>
              </a:rPr>
              <a:t>允许IP首部被扩展</a:t>
            </a:r>
            <a:r>
              <a:rPr lang="zh-CN" altLang="en-US" sz="2400"/>
              <a:t>。首部选项意味着很少使用，因此决定对每个数据报首部不包括选项字段中的信息，这样能够</a:t>
            </a:r>
            <a:r>
              <a:rPr lang="zh-CN" altLang="en-US" sz="2400">
                <a:solidFill>
                  <a:srgbClr val="FF0000"/>
                </a:solidFill>
              </a:rPr>
              <a:t>节约开销</a:t>
            </a:r>
            <a:r>
              <a:rPr lang="zh-CN" altLang="en-US" sz="2400"/>
              <a:t>。然而，选项的可能存在的确是件复杂的事，因为数据报头</a:t>
            </a:r>
            <a:r>
              <a:rPr lang="zh-CN" altLang="en-US" sz="2400">
                <a:solidFill>
                  <a:srgbClr val="FF0000"/>
                </a:solidFill>
              </a:rPr>
              <a:t>长度可变</a:t>
            </a:r>
            <a:r>
              <a:rPr lang="zh-CN" altLang="en-US" sz="2400"/>
              <a:t>，故不能预先确定数据字段从何处开始。而且还因为有些数据报要求处理选项，而有些数据报则不要求，故导致一台路由器处理一个IP数据报所需的时间变化很大。这些考虑对于高性能路由器和主机上的IP处理来说特别重要。由于这样或那样的原因， </a:t>
            </a:r>
            <a:r>
              <a:rPr lang="zh-CN" altLang="en-US" sz="2400">
                <a:solidFill>
                  <a:srgbClr val="FF0000"/>
                </a:solidFill>
              </a:rPr>
              <a:t>在IPv6首部中已去掉了IP选项</a:t>
            </a:r>
            <a:r>
              <a:rPr lang="zh-CN" altLang="en-US" sz="2400"/>
              <a:t>。</a:t>
            </a:r>
            <a:endParaRPr lang="zh-CN" altLang="en-US" sz="2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1.4.4 计算机网络的吞吐量</a:t>
            </a:r>
            <a:endParaRPr sz="4000"/>
          </a:p>
        </p:txBody>
      </p:sp>
      <p:sp>
        <p:nvSpPr>
          <p:cNvPr id="3" name="内容占位符 2"/>
          <p:cNvSpPr/>
          <p:nvPr>
            <p:ph idx="1"/>
          </p:nvPr>
        </p:nvSpPr>
        <p:spPr>
          <a:xfrm>
            <a:off x="457200" y="1417955"/>
            <a:ext cx="8229600" cy="4708525"/>
          </a:xfrm>
        </p:spPr>
        <p:txBody>
          <a:bodyPr/>
          <a:p>
            <a:r>
              <a:rPr sz="2800"/>
              <a:t>如果该文件由F比特组成，主机B接收到所有F比特用去T秒，则文件传送的平均吞吐量(average throughput) 是F/T bps。对于某些应用程序如因特网电话，希望具有低时延和在某个阈值之上的一致的瞬时吞吐量。</a:t>
            </a:r>
            <a:endParaRPr sz="2800"/>
          </a:p>
          <a:p>
            <a:endParaRPr sz="2800"/>
          </a:p>
          <a:p>
            <a:r>
              <a:rPr sz="2800"/>
              <a:t>例如，对某些因特网电话是超过24kbps， 对某些实时视频应用程序是超过256kbps。对于其他应用程序， 包括涉及文件传送的那些应用程序，时延不是至关重要的，但是希望具有尽可能高的吞吐量。</a:t>
            </a:r>
            <a:endParaRPr sz="2800"/>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400">
                <a:solidFill>
                  <a:srgbClr val="FF0000"/>
                </a:solidFill>
              </a:rPr>
              <a:t>数据(有效载荷)</a:t>
            </a:r>
            <a:r>
              <a:rPr lang="zh-CN" altLang="en-US" sz="2400"/>
              <a:t>。我们来看看最后的也是最重要的字段，这是数据报存在的首要理由!在大多数情况下，IP数据报中的数据字段包含要交付给目的地的运输层报文段(TCP或UDP) 。然而， 该数据字段也可承载其他类型的数据， 如ICMP报文(在4.4.3节中讨论)。</a:t>
            </a:r>
            <a:endParaRPr lang="zh-CN" altLang="en-US" sz="2400"/>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4.4.1 数据报格式</a:t>
            </a:r>
            <a:endParaRPr sz="4000">
              <a:sym typeface="+mn-ea"/>
            </a:endParaRPr>
          </a:p>
        </p:txBody>
      </p:sp>
      <p:sp>
        <p:nvSpPr>
          <p:cNvPr id="3" name="内容占位符 2"/>
          <p:cNvSpPr/>
          <p:nvPr>
            <p:ph idx="1"/>
          </p:nvPr>
        </p:nvSpPr>
        <p:spPr/>
        <p:txBody>
          <a:bodyPr/>
          <a:p>
            <a:r>
              <a:rPr lang="zh-CN" altLang="en-US" sz="2400"/>
              <a:t>注意到一个IP数据报有</a:t>
            </a:r>
            <a:r>
              <a:rPr lang="zh-CN" altLang="en-US" sz="2400">
                <a:solidFill>
                  <a:srgbClr val="FF0000"/>
                </a:solidFill>
              </a:rPr>
              <a:t>总长为20字节的首部</a:t>
            </a:r>
            <a:r>
              <a:rPr lang="zh-CN" altLang="en-US" sz="2400"/>
              <a:t>(假设无选项)。如果数据报承载一个TCP报文段， 则每个(无分片的) 数据报共承载了</a:t>
            </a:r>
            <a:r>
              <a:rPr lang="zh-CN" altLang="en-US" sz="2400">
                <a:solidFill>
                  <a:srgbClr val="FF0000"/>
                </a:solidFill>
              </a:rPr>
              <a:t>总长40字节的首部</a:t>
            </a:r>
            <a:r>
              <a:rPr lang="zh-CN" altLang="en-US" sz="2400"/>
              <a:t>(20字节的IP首部加上20字节的TCP首部) 以及应用层报文。</a:t>
            </a:r>
            <a:endParaRPr lang="zh-CN" altLang="en-US" sz="2400"/>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IP数据报分片</a:t>
            </a:r>
            <a:endParaRPr sz="4000">
              <a:sym typeface="+mn-ea"/>
            </a:endParaRPr>
          </a:p>
        </p:txBody>
      </p:sp>
      <p:sp>
        <p:nvSpPr>
          <p:cNvPr id="3" name="内容占位符 2"/>
          <p:cNvSpPr/>
          <p:nvPr>
            <p:ph idx="1"/>
          </p:nvPr>
        </p:nvSpPr>
        <p:spPr/>
        <p:txBody>
          <a:bodyPr/>
          <a:p>
            <a:r>
              <a:rPr lang="zh-CN" altLang="en-US" sz="2400"/>
              <a:t>在第5章中我们将看到，并</a:t>
            </a:r>
            <a:r>
              <a:rPr lang="zh-CN" altLang="en-US" sz="2400">
                <a:solidFill>
                  <a:srgbClr val="FF0000"/>
                </a:solidFill>
              </a:rPr>
              <a:t>不是所有链路层协议都能承载相同长度的网络层分组</a:t>
            </a:r>
            <a:r>
              <a:rPr lang="zh-CN" altLang="en-US" sz="2400"/>
              <a:t>。有的协议能承载大数据报，而有的协议只能承载小分组。</a:t>
            </a:r>
            <a:endParaRPr lang="zh-CN" altLang="en-US" sz="2400"/>
          </a:p>
          <a:p>
            <a:r>
              <a:rPr lang="zh-CN" altLang="en-US" sz="2400"/>
              <a:t>例如，以太网帧能够承载不超过1500字节的数据，而某些广域网链路的帧可承载不超过576字节的数据。一个链路层帧能承载的最大数据量叫做</a:t>
            </a:r>
            <a:r>
              <a:rPr lang="zh-CN" altLang="en-US" sz="2400">
                <a:solidFill>
                  <a:srgbClr val="FF0000"/>
                </a:solidFill>
              </a:rPr>
              <a:t>最大传送单元</a:t>
            </a:r>
            <a:r>
              <a:rPr lang="zh-CN" altLang="en-US" sz="2400"/>
              <a:t>(Maximum Transmission Unit，</a:t>
            </a:r>
            <a:r>
              <a:rPr lang="zh-CN" altLang="en-US" sz="2400">
                <a:solidFill>
                  <a:srgbClr val="FF0000"/>
                </a:solidFill>
              </a:rPr>
              <a:t> MTU</a:t>
            </a:r>
            <a:r>
              <a:rPr lang="zh-CN" altLang="en-US" sz="2400"/>
              <a:t>) 。因为每个IP数据报封装在链路层帧中从一台路由器传输到下一台路由器， 故链路层协议的MTU严格地限制着IP数据报的长度。对IP数据报长度具有严格限制并不是主要问题。问题在于在发送方与目的地路径上的每段链路可能使用不同的链路层协议，且每种协议可能具有不同的MTU。</a:t>
            </a:r>
            <a:endParaRPr lang="zh-CN" altLang="en-US" sz="2400"/>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IP数据报分片</a:t>
            </a:r>
            <a:endParaRPr sz="4000">
              <a:sym typeface="+mn-ea"/>
            </a:endParaRPr>
          </a:p>
        </p:txBody>
      </p:sp>
      <p:sp>
        <p:nvSpPr>
          <p:cNvPr id="3" name="内容占位符 2"/>
          <p:cNvSpPr/>
          <p:nvPr>
            <p:ph idx="1"/>
          </p:nvPr>
        </p:nvSpPr>
        <p:spPr/>
        <p:txBody>
          <a:bodyPr/>
          <a:p>
            <a:r>
              <a:rPr lang="zh-CN" altLang="en-US" sz="2400"/>
              <a:t>为了更好地理解这一转发问题，想象你是一台互联几条链路的路由器，且每条链路运行具有</a:t>
            </a:r>
            <a:r>
              <a:rPr lang="zh-CN" altLang="en-US" sz="2400">
                <a:solidFill>
                  <a:srgbClr val="FF0000"/>
                </a:solidFill>
              </a:rPr>
              <a:t>不同MTU</a:t>
            </a:r>
            <a:r>
              <a:rPr lang="zh-CN" altLang="en-US" sz="2400"/>
              <a:t>的链路层协议。</a:t>
            </a:r>
            <a:endParaRPr lang="zh-CN" altLang="en-US" sz="2400"/>
          </a:p>
          <a:p>
            <a:endParaRPr lang="zh-CN" altLang="en-US" sz="2400"/>
          </a:p>
          <a:p>
            <a:r>
              <a:rPr lang="zh-CN" altLang="en-US" sz="2400"/>
              <a:t>假定你从某条链路收到一个IP数据报， 通过检查转发表确定出链路， 并且该出链路的MTU比该IP数据报的长度要小。此时你会感到慌乱， 如何将这个过大的IP分组压缩进链路层帧的有效载荷字段呢?解决该问题的方法是将IP数据报中的数据</a:t>
            </a:r>
            <a:r>
              <a:rPr lang="zh-CN" altLang="en-US" sz="2400">
                <a:solidFill>
                  <a:srgbClr val="FF0000"/>
                </a:solidFill>
              </a:rPr>
              <a:t>分片</a:t>
            </a:r>
            <a:r>
              <a:rPr lang="zh-CN" altLang="en-US" sz="2400"/>
              <a:t>成两个或更多个较小的IP数据报，用单独的链路层帧封装这些较小的IP数据报； 然后向输出链路上发送这些帧。</a:t>
            </a:r>
            <a:r>
              <a:rPr lang="zh-CN" altLang="en-US" sz="2400">
                <a:solidFill>
                  <a:srgbClr val="FF0000"/>
                </a:solidFill>
              </a:rPr>
              <a:t>每个这些较小的数据报都称为片</a:t>
            </a:r>
            <a:r>
              <a:rPr lang="zh-CN" altLang="en-US" sz="2400"/>
              <a:t>(fragment) 。</a:t>
            </a:r>
            <a:endParaRPr lang="zh-CN" altLang="en-US" sz="2400"/>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IP数据报分片</a:t>
            </a:r>
            <a:endParaRPr sz="4000">
              <a:sym typeface="+mn-ea"/>
            </a:endParaRPr>
          </a:p>
        </p:txBody>
      </p:sp>
      <p:sp>
        <p:nvSpPr>
          <p:cNvPr id="3" name="内容占位符 2"/>
          <p:cNvSpPr/>
          <p:nvPr>
            <p:ph idx="1"/>
          </p:nvPr>
        </p:nvSpPr>
        <p:spPr/>
        <p:txBody>
          <a:bodyPr/>
          <a:p>
            <a:r>
              <a:rPr lang="zh-CN" altLang="en-US" sz="2400"/>
              <a:t>片在其到达目的地运输层以前需要重新组装。实际上， TCP与UDP都希望从网络层收到完整的未分片的报文。</a:t>
            </a:r>
            <a:endParaRPr lang="zh-CN" altLang="en-US" sz="2400"/>
          </a:p>
          <a:p>
            <a:endParaRPr lang="zh-CN" altLang="en-US" sz="2400"/>
          </a:p>
          <a:p>
            <a:r>
              <a:rPr lang="zh-CN" altLang="en-US" sz="2400"/>
              <a:t>IPv4的设计者感到在路由器中重新组装数据报会给协议带来相当大的复杂性并且影响路由器性能。(如果你是一台路由器，你愿意将重新组装报文片放在你必须要做的各种各样工作的首位吗?) 为坚持网络内核保持简单的原则， IPv4的设计者决定将数据报的重新组装工作</a:t>
            </a:r>
            <a:r>
              <a:rPr lang="zh-CN" altLang="en-US" sz="2400">
                <a:solidFill>
                  <a:srgbClr val="FF0000"/>
                </a:solidFill>
              </a:rPr>
              <a:t>放到端系统中</a:t>
            </a:r>
            <a:r>
              <a:rPr lang="zh-CN" altLang="en-US" sz="2400"/>
              <a:t>，而不是放到网络路由器中。</a:t>
            </a:r>
            <a:endParaRPr lang="zh-CN" altLang="en-US" sz="2400"/>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IP数据报分片</a:t>
            </a:r>
            <a:endParaRPr sz="4000">
              <a:sym typeface="+mn-ea"/>
            </a:endParaRPr>
          </a:p>
        </p:txBody>
      </p:sp>
      <p:sp>
        <p:nvSpPr>
          <p:cNvPr id="3" name="内容占位符 2"/>
          <p:cNvSpPr/>
          <p:nvPr>
            <p:ph idx="1"/>
          </p:nvPr>
        </p:nvSpPr>
        <p:spPr>
          <a:xfrm>
            <a:off x="457200" y="1198245"/>
            <a:ext cx="8229600" cy="4928235"/>
          </a:xfrm>
        </p:spPr>
        <p:txBody>
          <a:bodyPr/>
          <a:p>
            <a:r>
              <a:rPr lang="zh-CN" altLang="en-US" sz="2400"/>
              <a:t>当一台目的主机从相同源收到一系列数据报时，它需要确定这些数据报中的某些是否是一些原来较大的数据报的片。如果某些数据报是片的话，则它必须进一步确定何时收到了</a:t>
            </a:r>
            <a:r>
              <a:rPr lang="zh-CN" altLang="en-US" sz="2400">
                <a:solidFill>
                  <a:srgbClr val="FF0000"/>
                </a:solidFill>
              </a:rPr>
              <a:t>最后一片</a:t>
            </a:r>
            <a:r>
              <a:rPr lang="zh-CN" altLang="en-US" sz="2400"/>
              <a:t>，并且如何将这些接收到的片拼接到一起以形成初始的数据报。为了让目的主机执行这些重新组装任务， IPv4的设计者将</a:t>
            </a:r>
            <a:r>
              <a:rPr lang="zh-CN" altLang="en-US" sz="2400">
                <a:solidFill>
                  <a:srgbClr val="FF0000"/>
                </a:solidFill>
              </a:rPr>
              <a:t>标识、标志和片偏移字段</a:t>
            </a:r>
            <a:r>
              <a:rPr lang="zh-CN" altLang="en-US" sz="2400"/>
              <a:t>放在IP数据报首部中。当生成一个数据报时，发送主机在为该数据报设置源和目的地址的同时再贴上标识号。发送主机通常将为它发送的每个数据报的</a:t>
            </a:r>
            <a:r>
              <a:rPr lang="zh-CN" altLang="en-US" sz="2400">
                <a:solidFill>
                  <a:srgbClr val="FF0000"/>
                </a:solidFill>
              </a:rPr>
              <a:t>标识号加1</a:t>
            </a:r>
            <a:r>
              <a:rPr lang="zh-CN" altLang="en-US" sz="2400"/>
              <a:t>。当某路由器需要对一个数据报分片时，形成的每个数据报(即片)具有初始数据报的源地址、目的地址与标识号。当目的地从同一发送主机收到一系列数据报时，它能够检查数据报的标识号以确定哪些数据报实际上是同一较大数据报的片。</a:t>
            </a:r>
            <a:endParaRPr lang="zh-CN" altLang="en-US" sz="240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IP数据报分片</a:t>
            </a:r>
            <a:endParaRPr sz="4000">
              <a:sym typeface="+mn-ea"/>
            </a:endParaRPr>
          </a:p>
        </p:txBody>
      </p:sp>
      <p:sp>
        <p:nvSpPr>
          <p:cNvPr id="3" name="内容占位符 2"/>
          <p:cNvSpPr/>
          <p:nvPr>
            <p:ph idx="1"/>
          </p:nvPr>
        </p:nvSpPr>
        <p:spPr>
          <a:xfrm>
            <a:off x="457200" y="1198245"/>
            <a:ext cx="8229600" cy="4928235"/>
          </a:xfrm>
        </p:spPr>
        <p:txBody>
          <a:bodyPr/>
          <a:p>
            <a:r>
              <a:rPr lang="zh-CN" altLang="en-US" sz="2400"/>
              <a:t>由于IP是一种不可靠的服务，一个或多个片可能永远到达不了目的地。因为这种原因，为了让目的主机绝对地相信它已收到了初始数据报的最后一个片，</a:t>
            </a:r>
            <a:r>
              <a:rPr lang="zh-CN" altLang="en-US" sz="2400">
                <a:solidFill>
                  <a:srgbClr val="FF0000"/>
                </a:solidFill>
              </a:rPr>
              <a:t>最后一个片的标志比特被设为0</a:t>
            </a:r>
            <a:r>
              <a:rPr lang="zh-CN" altLang="en-US" sz="2400"/>
              <a:t>，而所有</a:t>
            </a:r>
            <a:r>
              <a:rPr lang="zh-CN" altLang="en-US" sz="2400">
                <a:solidFill>
                  <a:srgbClr val="FF0000"/>
                </a:solidFill>
              </a:rPr>
              <a:t>其他片的标志比特被设为1</a:t>
            </a:r>
            <a:r>
              <a:rPr lang="zh-CN" altLang="en-US" sz="2400"/>
              <a:t>。另外，为了让目的主机确定是否丢失了一个片(且能按正确的顺序重新组装片)，使用偏移字段指定该片应放在初始IP数据报的哪个位置。</a:t>
            </a:r>
            <a:endParaRPr lang="zh-CN" altLang="en-US" sz="2400"/>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IP数据报分片</a:t>
            </a:r>
            <a:endParaRPr sz="4000">
              <a:sym typeface="+mn-ea"/>
            </a:endParaRPr>
          </a:p>
        </p:txBody>
      </p:sp>
      <p:sp>
        <p:nvSpPr>
          <p:cNvPr id="3" name="内容占位符 2"/>
          <p:cNvSpPr/>
          <p:nvPr>
            <p:ph idx="1"/>
          </p:nvPr>
        </p:nvSpPr>
        <p:spPr>
          <a:xfrm>
            <a:off x="457200" y="1198245"/>
            <a:ext cx="8229600" cy="4928235"/>
          </a:xfrm>
        </p:spPr>
        <p:txBody>
          <a:bodyPr/>
          <a:p>
            <a:r>
              <a:rPr lang="zh-CN" altLang="en-US" sz="2400"/>
              <a:t>图4-14图示了一个例子。一个4000字节的数据报(20字节IP首部加上3980字节IP有效载荷) 到达一台路由器， 且必须被转发到一条MTU为1500字节的链路上。这就意味着初始数据报中3980字节数据必须被分配为3个独立的片(其中的每个片也是一个IP数据报)。</a:t>
            </a:r>
            <a:endParaRPr lang="zh-CN" altLang="en-US" sz="2400"/>
          </a:p>
          <a:p>
            <a:endParaRPr lang="zh-CN" altLang="en-US" sz="2400"/>
          </a:p>
          <a:p>
            <a:r>
              <a:rPr lang="zh-CN" altLang="en-US" sz="2400"/>
              <a:t>假定初始数据报贴上的标识号为777。三个片的特点如表4-2所示。表4-2中的值反映了除了最后一片的所有初始有效载荷数据的数量应当是8字节的倍数，并且偏移值应当被规定以8字节块为单位。</a:t>
            </a:r>
            <a:endParaRPr lang="zh-CN" altLang="en-US" sz="2400"/>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IP数据报分片</a:t>
            </a:r>
            <a:endParaRPr sz="4000">
              <a:sym typeface="+mn-ea"/>
            </a:endParaRPr>
          </a:p>
        </p:txBody>
      </p:sp>
      <p:pic>
        <p:nvPicPr>
          <p:cNvPr id="4" name="内容占位符 3"/>
          <p:cNvPicPr>
            <a:picLocks noChangeAspect="1"/>
          </p:cNvPicPr>
          <p:nvPr>
            <p:ph idx="1"/>
          </p:nvPr>
        </p:nvPicPr>
        <p:blipFill>
          <a:blip r:embed="rId1"/>
          <a:stretch>
            <a:fillRect/>
          </a:stretch>
        </p:blipFill>
        <p:spPr>
          <a:xfrm>
            <a:off x="1599565" y="1523365"/>
            <a:ext cx="5943600" cy="4276725"/>
          </a:xfrm>
          <a:prstGeom prst="rect">
            <a:avLst/>
          </a:prstGeom>
        </p:spPr>
      </p:pic>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IP数据报分片</a:t>
            </a:r>
            <a:endParaRPr sz="4000">
              <a:sym typeface="+mn-ea"/>
            </a:endParaRPr>
          </a:p>
        </p:txBody>
      </p:sp>
      <p:pic>
        <p:nvPicPr>
          <p:cNvPr id="5" name="内容占位符 4"/>
          <p:cNvPicPr>
            <a:picLocks noChangeAspect="1"/>
          </p:cNvPicPr>
          <p:nvPr>
            <p:ph idx="1"/>
          </p:nvPr>
        </p:nvPicPr>
        <p:blipFill>
          <a:blip r:embed="rId1"/>
          <a:stretch>
            <a:fillRect/>
          </a:stretch>
        </p:blipFill>
        <p:spPr>
          <a:xfrm>
            <a:off x="747395" y="2786380"/>
            <a:ext cx="7648575" cy="21526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 协议层次及其服务模型</a:t>
            </a:r>
            <a:endParaRPr sz="4000"/>
          </a:p>
        </p:txBody>
      </p:sp>
      <p:pic>
        <p:nvPicPr>
          <p:cNvPr id="4" name="内容占位符 3"/>
          <p:cNvPicPr>
            <a:picLocks noChangeAspect="1"/>
          </p:cNvPicPr>
          <p:nvPr>
            <p:ph idx="1"/>
          </p:nvPr>
        </p:nvPicPr>
        <p:blipFill>
          <a:blip r:embed="rId1"/>
          <a:stretch>
            <a:fillRect/>
          </a:stretch>
        </p:blipFill>
        <p:spPr>
          <a:xfrm>
            <a:off x="995045" y="2343150"/>
            <a:ext cx="7153275" cy="2857500"/>
          </a:xfrm>
          <a:prstGeom prst="rect">
            <a:avLst/>
          </a:prstGeom>
        </p:spPr>
      </p:pic>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IP数据报分片</a:t>
            </a:r>
            <a:endParaRPr sz="4000">
              <a:sym typeface="+mn-ea"/>
            </a:endParaRPr>
          </a:p>
        </p:txBody>
      </p:sp>
      <p:sp>
        <p:nvSpPr>
          <p:cNvPr id="3" name="内容占位符 2"/>
          <p:cNvSpPr/>
          <p:nvPr>
            <p:ph idx="1"/>
          </p:nvPr>
        </p:nvSpPr>
        <p:spPr/>
        <p:txBody>
          <a:bodyPr/>
          <a:p>
            <a:r>
              <a:rPr lang="zh-CN" altLang="en-US"/>
              <a:t>在目的地，数据报的有效载荷仅当在IP层已完全重构为初始IP数据报时，才被传递给目的地运输层。如果一个或多个片没有到达目的地，则该不完整的数据报</a:t>
            </a:r>
            <a:r>
              <a:rPr lang="zh-CN" altLang="en-US">
                <a:solidFill>
                  <a:srgbClr val="FF0000"/>
                </a:solidFill>
              </a:rPr>
              <a:t>被丢弃</a:t>
            </a:r>
            <a:r>
              <a:rPr lang="zh-CN" altLang="en-US"/>
              <a:t>且不会交给运输层。但是， 如我们在前一章知道的那样， 若在运输层正使用着TCP， 则TCP将通过让源以初始数据报来重传数据，以恢复这次丢包。</a:t>
            </a:r>
            <a:endParaRPr lang="zh-CN" altLang="en-US"/>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p:txBody>
          <a:bodyPr/>
          <a:p>
            <a:r>
              <a:rPr lang="zh-CN" altLang="en-US" sz="2400"/>
              <a:t>在讨论IP编址之前，我们需要简述一下主机与路由器连入网络的方法。一台主机通常只有一条链路连接到网络；当主机中的IP想发送一个数据报时，它就在该链路上发送。</a:t>
            </a:r>
            <a:r>
              <a:rPr lang="zh-CN" altLang="en-US" sz="2400">
                <a:solidFill>
                  <a:srgbClr val="FF0000"/>
                </a:solidFill>
              </a:rPr>
              <a:t>主机与物理链路之间的边界叫做接口(interface)</a:t>
            </a:r>
            <a:r>
              <a:rPr lang="zh-CN" altLang="en-US" sz="2400"/>
              <a:t> 。</a:t>
            </a:r>
            <a:endParaRPr lang="zh-CN" altLang="en-US" sz="2400"/>
          </a:p>
          <a:p>
            <a:endParaRPr lang="zh-CN" altLang="en-US" sz="2400"/>
          </a:p>
          <a:p>
            <a:r>
              <a:rPr lang="zh-CN" altLang="en-US" sz="2400"/>
              <a:t>现在考虑一台路由器及其接口。因为路由器的任务是从链路上接收数据报并从某些其他链路转发出去，路由器必须拥有两条或更多条链路与它连接。</a:t>
            </a:r>
            <a:r>
              <a:rPr lang="zh-CN" altLang="en-US" sz="2400">
                <a:solidFill>
                  <a:srgbClr val="FF0000"/>
                </a:solidFill>
              </a:rPr>
              <a:t>路由器与它的任意一条链路之间的边界也叫做接口</a:t>
            </a:r>
            <a:r>
              <a:rPr lang="zh-CN" altLang="en-US" sz="2400"/>
              <a:t>。一台路由器因此有多个接口，每个接口有其链路。因为每台主机与路由器都能发送和接收IP数据报，IP要求</a:t>
            </a:r>
            <a:r>
              <a:rPr lang="zh-CN" altLang="en-US" sz="2400">
                <a:solidFill>
                  <a:srgbClr val="FF0000"/>
                </a:solidFill>
              </a:rPr>
              <a:t>每台主机和路由器接口拥有自己的IP地址</a:t>
            </a:r>
            <a:r>
              <a:rPr lang="zh-CN" altLang="en-US" sz="2400"/>
              <a:t>。</a:t>
            </a:r>
            <a:endParaRPr lang="zh-CN" altLang="en-US" sz="2400"/>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p:txBody>
          <a:bodyPr/>
          <a:p>
            <a:r>
              <a:rPr lang="zh-CN" altLang="en-US" sz="2400"/>
              <a:t>因此，一个IP地址技术上是与一个接口相关联的，而不是与包括该接口的主机或路由器相关联的。每个</a:t>
            </a:r>
            <a:r>
              <a:rPr lang="zh-CN" altLang="en-US" sz="2400">
                <a:solidFill>
                  <a:srgbClr val="FF0000"/>
                </a:solidFill>
              </a:rPr>
              <a:t>IP地址长度为32比特</a:t>
            </a:r>
            <a:r>
              <a:rPr lang="zh-CN" altLang="en-US" sz="2400"/>
              <a:t>(等价为4字节)，因此总共有2</a:t>
            </a:r>
            <a:r>
              <a:rPr lang="en-US" altLang="zh-CN" sz="2400" baseline="30000"/>
              <a:t>32</a:t>
            </a:r>
            <a:r>
              <a:rPr lang="zh-CN" altLang="en-US" sz="2400"/>
              <a:t>个可能的IP地址。由于2</a:t>
            </a:r>
            <a:r>
              <a:rPr lang="en-US" altLang="zh-CN" sz="2400" baseline="30000"/>
              <a:t>10</a:t>
            </a:r>
            <a:r>
              <a:rPr lang="zh-CN" altLang="en-US" sz="2400"/>
              <a:t>近似地表示10</a:t>
            </a:r>
            <a:r>
              <a:rPr lang="en-US" altLang="zh-CN" sz="2400" baseline="30000"/>
              <a:t>3</a:t>
            </a:r>
            <a:r>
              <a:rPr lang="zh-CN" altLang="en-US" sz="2400"/>
              <a:t>，故容易看出约有</a:t>
            </a:r>
            <a:r>
              <a:rPr lang="zh-CN" altLang="en-US" sz="2400">
                <a:solidFill>
                  <a:srgbClr val="FF0000"/>
                </a:solidFill>
              </a:rPr>
              <a:t>40亿</a:t>
            </a:r>
            <a:r>
              <a:rPr lang="zh-CN" altLang="en-US" sz="2400"/>
              <a:t>个可能的IP地址。这些地址一般按所谓</a:t>
            </a:r>
            <a:r>
              <a:rPr lang="zh-CN" altLang="en-US" sz="2400">
                <a:solidFill>
                  <a:srgbClr val="FF0000"/>
                </a:solidFill>
              </a:rPr>
              <a:t>点分十进制记法</a:t>
            </a:r>
            <a:r>
              <a:rPr lang="zh-CN" altLang="en-US" sz="2400"/>
              <a:t>(dotted-decimal notation)书写，即地址中的每个字节用它的十进制形式书写，各字节间以句号(点)隔开。</a:t>
            </a:r>
            <a:endParaRPr lang="zh-CN" altLang="en-US" sz="2400"/>
          </a:p>
          <a:p>
            <a:r>
              <a:rPr lang="zh-CN" altLang="en-US" sz="2400"/>
              <a:t>例如，考虑IP地址193.32.216.9，193是该地址第一个8比特的十进制等价数，32是该地址第二个8比特的十进制等价数，依次类推。此，地址193.32.216.9的二进制记法是：</a:t>
            </a:r>
            <a:endParaRPr lang="zh-CN" altLang="en-US" sz="2400"/>
          </a:p>
          <a:p>
            <a:pPr marL="0" indent="0">
              <a:buNone/>
            </a:pPr>
            <a:r>
              <a:rPr lang="en-US" altLang="zh-CN" sz="2400"/>
              <a:t>	</a:t>
            </a:r>
            <a:r>
              <a:rPr lang="zh-CN" altLang="en-US" sz="2400"/>
              <a:t>11000001001000001101100000001001</a:t>
            </a:r>
            <a:endParaRPr lang="zh-CN" altLang="en-US" sz="2400"/>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p:txBody>
          <a:bodyPr/>
          <a:p>
            <a:r>
              <a:rPr sz="2400"/>
              <a:t>在全球因特网中的每台主机和路由器上的每个接口，必须有一个</a:t>
            </a:r>
            <a:r>
              <a:rPr sz="2400">
                <a:solidFill>
                  <a:srgbClr val="FF0000"/>
                </a:solidFill>
              </a:rPr>
              <a:t>全球唯一的IP地址</a:t>
            </a:r>
            <a:r>
              <a:rPr sz="2400"/>
              <a:t>(在NAT后面的接口除外， 本节结尾将讨论) 。然而， 这些地址不能随意地自由选择。一个接口的IP地址的一部分需要由其连接的</a:t>
            </a:r>
            <a:r>
              <a:rPr sz="2400">
                <a:solidFill>
                  <a:srgbClr val="FF0000"/>
                </a:solidFill>
              </a:rPr>
              <a:t>子网</a:t>
            </a:r>
            <a:r>
              <a:rPr sz="2400"/>
              <a:t>来决定。</a:t>
            </a:r>
            <a:endParaRPr sz="2400"/>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p:txBody>
          <a:bodyPr/>
          <a:p>
            <a:r>
              <a:rPr sz="2400"/>
              <a:t>图4-15提供了一个IP编址与接口的例子。在该图中，一台路由器(具有3个接口)用于互联7台主机。仔细观察分配给主机和路由器接口的IP地址，有几点需要注意。图4-15中左上侧部分的3台主机以及它们连接的路由器接口，都有一个形如223.1.1.xxx的IP地址。这就是说，在它们的IP地址中，</a:t>
            </a:r>
            <a:r>
              <a:rPr sz="2400">
                <a:solidFill>
                  <a:srgbClr val="FF0000"/>
                </a:solidFill>
              </a:rPr>
              <a:t>最左侧的24比特是相同的</a:t>
            </a:r>
            <a:r>
              <a:rPr sz="2400"/>
              <a:t>。这4个接口也通过一个并不包含路由器的网络互联起来。</a:t>
            </a:r>
            <a:endParaRPr sz="2400"/>
          </a:p>
          <a:p>
            <a:pPr marL="0" indent="0">
              <a:buNone/>
            </a:pPr>
            <a:endParaRPr sz="2400"/>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pic>
        <p:nvPicPr>
          <p:cNvPr id="4" name="内容占位符 3"/>
          <p:cNvPicPr>
            <a:picLocks noChangeAspect="1"/>
          </p:cNvPicPr>
          <p:nvPr>
            <p:ph idx="1"/>
          </p:nvPr>
        </p:nvPicPr>
        <p:blipFill>
          <a:blip r:embed="rId1"/>
          <a:stretch>
            <a:fillRect/>
          </a:stretch>
        </p:blipFill>
        <p:spPr>
          <a:xfrm>
            <a:off x="1908175" y="1340485"/>
            <a:ext cx="6092825" cy="4385945"/>
          </a:xfrm>
          <a:prstGeom prst="rect">
            <a:avLst/>
          </a:prstGeom>
        </p:spPr>
      </p:pic>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a:xfrm>
            <a:off x="457200" y="1066800"/>
            <a:ext cx="8229600" cy="5059680"/>
          </a:xfrm>
        </p:spPr>
        <p:txBody>
          <a:bodyPr/>
          <a:p>
            <a:r>
              <a:rPr lang="zh-CN" altLang="en-US" sz="2400"/>
              <a:t>用IP的术语来说， 互联这3个主机接口与1个路由器接口的网络形成一个</a:t>
            </a:r>
            <a:r>
              <a:rPr lang="zh-CN" altLang="en-US" sz="2400">
                <a:solidFill>
                  <a:srgbClr val="FF0000"/>
                </a:solidFill>
              </a:rPr>
              <a:t>子网(sub-net) </a:t>
            </a:r>
            <a:r>
              <a:rPr lang="zh-CN" altLang="en-US" sz="2400"/>
              <a:t>。(在因特网文献中， 子网也称为IP网络或直接称为网络。) IP编址为这个子网分配一个地址：223.1.1.0/24， 其中的/24记法， 有时称为</a:t>
            </a:r>
            <a:r>
              <a:rPr lang="zh-CN" altLang="en-US" sz="2400">
                <a:solidFill>
                  <a:srgbClr val="FF0000"/>
                </a:solidFill>
              </a:rPr>
              <a:t>子网掩码(networkmask) </a:t>
            </a:r>
            <a:r>
              <a:rPr lang="zh-CN" altLang="en-US" sz="2400"/>
              <a:t>， 指示了32比特中的最左侧24比特定义了子网地址。</a:t>
            </a:r>
            <a:endParaRPr lang="zh-CN" altLang="en-US" sz="2400"/>
          </a:p>
          <a:p>
            <a:endParaRPr lang="zh-CN" altLang="en-US" sz="2400"/>
          </a:p>
          <a:p>
            <a:r>
              <a:rPr lang="zh-CN" altLang="en-US" sz="2400"/>
              <a:t>因此子网223.1.1.0/24是由3台主机接口(223.1.1.1、223.1.1.2和223.1.1.3)和1个路由器接口(223.1.1.4)组成。任何其他要连到223.1.1.0/24网络的主机都要求其地址具有223.1.1.xxx的形式。图4-15中显示了另外两个网络：223.1.2.0/24网络与223.1.3.0/24子网。图4-16图示了在图4-15中存在的3个IP子网。</a:t>
            </a:r>
            <a:endParaRPr lang="zh-CN" altLang="en-US" sz="2400"/>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pic>
        <p:nvPicPr>
          <p:cNvPr id="4" name="内容占位符 3"/>
          <p:cNvPicPr>
            <a:picLocks noChangeAspect="1"/>
          </p:cNvPicPr>
          <p:nvPr>
            <p:ph idx="1"/>
          </p:nvPr>
        </p:nvPicPr>
        <p:blipFill>
          <a:blip r:embed="rId1"/>
          <a:stretch>
            <a:fillRect/>
          </a:stretch>
        </p:blipFill>
        <p:spPr>
          <a:xfrm>
            <a:off x="1692275" y="1484630"/>
            <a:ext cx="6424295" cy="4454525"/>
          </a:xfrm>
          <a:prstGeom prst="rect">
            <a:avLst/>
          </a:prstGeom>
        </p:spPr>
      </p:pic>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a:xfrm>
            <a:off x="457200" y="1029335"/>
            <a:ext cx="8229600" cy="5097145"/>
          </a:xfrm>
        </p:spPr>
        <p:txBody>
          <a:bodyPr/>
          <a:p>
            <a:r>
              <a:rPr lang="zh-CN" altLang="en-US" sz="2000"/>
              <a:t>一个子网的IP定义并不局限于连接多台主机到一个路由器接口的以太网段。为了搞清其中的道理，可考虑图4-17，图中显示了3台通过点对点链路彼此互联的路由器。每台路由器有3个接口，每条点对点链路使用一个，一个用于直接将路由器连接到一对主机的广播链路。这里出现了几个子网呢?3个子网223.1.1.0/24、223.1.2.0/24和223.1.3.0/24类似于我们在图4-15中遇到的子网。但注意到在本例中还有其他3个子网：一个子网是223.1.9.0/24，用于连接路由器R1与R2的接口；另外一个子网是223.1.8.0/24，用于连接路由器R2与R3的接口；第三个子网是223.1.7.0/24，用于连接路由器R3与R1的接口。对于一个路由器和主机的通用互联系统，我们能够使用下列有效方法定义系统中的子网：</a:t>
            </a:r>
            <a:endParaRPr lang="zh-CN" altLang="en-US" sz="2000"/>
          </a:p>
          <a:p>
            <a:pPr marL="457200" lvl="1" indent="0">
              <a:buNone/>
            </a:pPr>
            <a:r>
              <a:rPr lang="en-US" altLang="zh-CN" sz="1750"/>
              <a:t>	</a:t>
            </a:r>
            <a:r>
              <a:rPr lang="zh-CN" altLang="en-US" sz="1750"/>
              <a:t>为了确定子网，分开主机和路由器的每个接口，产生几个隔离的</a:t>
            </a:r>
            <a:r>
              <a:rPr lang="zh-CN" altLang="en-US" sz="1750">
                <a:solidFill>
                  <a:srgbClr val="FF0000"/>
                </a:solidFill>
              </a:rPr>
              <a:t>网络岛</a:t>
            </a:r>
            <a:r>
              <a:rPr lang="zh-CN" altLang="en-US" sz="1750"/>
              <a:t>，使用接口端接这些隔离的网络的端点。这些隔离的网络中的每一个都叫做一个</a:t>
            </a:r>
            <a:r>
              <a:rPr lang="zh-CN" altLang="en-US" sz="1750">
                <a:solidFill>
                  <a:srgbClr val="FF0000"/>
                </a:solidFill>
              </a:rPr>
              <a:t>子网(subnet) </a:t>
            </a:r>
            <a:r>
              <a:rPr lang="zh-CN" altLang="en-US" sz="1750"/>
              <a:t>。</a:t>
            </a:r>
            <a:endParaRPr lang="zh-CN" altLang="en-US" sz="1750"/>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a:xfrm>
            <a:off x="457200" y="1029335"/>
            <a:ext cx="8229600" cy="5097145"/>
          </a:xfrm>
        </p:spPr>
        <p:txBody>
          <a:bodyPr/>
          <a:p>
            <a:endParaRPr lang="zh-CN" altLang="en-US" sz="1750"/>
          </a:p>
        </p:txBody>
      </p:sp>
      <p:pic>
        <p:nvPicPr>
          <p:cNvPr id="5" name="图片 4"/>
          <p:cNvPicPr>
            <a:picLocks noChangeAspect="1"/>
          </p:cNvPicPr>
          <p:nvPr/>
        </p:nvPicPr>
        <p:blipFill>
          <a:blip r:embed="rId1"/>
          <a:stretch>
            <a:fillRect/>
          </a:stretch>
        </p:blipFill>
        <p:spPr>
          <a:xfrm>
            <a:off x="1619885" y="980440"/>
            <a:ext cx="6210935" cy="54222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 什么是因特网</a:t>
            </a:r>
            <a:endParaRPr lang="zh-CN" altLang="en-US"/>
          </a:p>
        </p:txBody>
      </p:sp>
      <p:sp>
        <p:nvSpPr>
          <p:cNvPr id="3" name="内容占位符 2"/>
          <p:cNvSpPr>
            <a:spLocks noGrp="1"/>
          </p:cNvSpPr>
          <p:nvPr>
            <p:ph idx="1"/>
          </p:nvPr>
        </p:nvSpPr>
        <p:spPr/>
        <p:txBody>
          <a:bodyPr/>
          <a:p>
            <a:r>
              <a:rPr lang="zh-CN" altLang="en-US"/>
              <a:t>回答这个问题有两种方式：</a:t>
            </a:r>
            <a:endParaRPr lang="zh-CN" altLang="en-US"/>
          </a:p>
          <a:p>
            <a:pPr lvl="1"/>
            <a:r>
              <a:rPr lang="zh-CN" altLang="en-US"/>
              <a:t>1. 描述因特网的</a:t>
            </a:r>
            <a:r>
              <a:rPr lang="zh-CN" altLang="en-US">
                <a:solidFill>
                  <a:srgbClr val="FF0000"/>
                </a:solidFill>
              </a:rPr>
              <a:t>具体构成</a:t>
            </a:r>
            <a:r>
              <a:rPr lang="zh-CN" altLang="en-US"/>
              <a:t>，即构成因特网的基本硬件和软件组成</a:t>
            </a:r>
            <a:endParaRPr lang="zh-CN" altLang="en-US"/>
          </a:p>
          <a:p>
            <a:pPr lvl="1"/>
            <a:r>
              <a:rPr lang="zh-CN" altLang="en-US"/>
              <a:t>2. 根据分布式应用提供服务的</a:t>
            </a:r>
            <a:r>
              <a:rPr lang="zh-CN" altLang="en-US">
                <a:solidFill>
                  <a:srgbClr val="FF0000"/>
                </a:solidFill>
              </a:rPr>
              <a:t>联网基础设施</a:t>
            </a:r>
            <a:r>
              <a:rPr lang="zh-CN" altLang="en-US"/>
              <a:t>来描述因特网</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-协议分层</a:t>
            </a:r>
            <a:endParaRPr lang="en-US" sz="4000"/>
          </a:p>
        </p:txBody>
      </p:sp>
      <p:sp>
        <p:nvSpPr>
          <p:cNvPr id="3" name="内容占位符 2"/>
          <p:cNvSpPr/>
          <p:nvPr>
            <p:ph idx="1"/>
          </p:nvPr>
        </p:nvSpPr>
        <p:spPr>
          <a:xfrm>
            <a:off x="457200" y="1417955"/>
            <a:ext cx="8229600" cy="4708525"/>
          </a:xfrm>
        </p:spPr>
        <p:txBody>
          <a:bodyPr/>
          <a:p>
            <a:r>
              <a:rPr sz="2400"/>
              <a:t>为了给网络协议的设计提供一个结构， 网络设计者以</a:t>
            </a:r>
            <a:r>
              <a:rPr sz="2400">
                <a:solidFill>
                  <a:srgbClr val="FF0000"/>
                </a:solidFill>
              </a:rPr>
              <a:t>分层(layer)</a:t>
            </a:r>
            <a:r>
              <a:rPr sz="2400"/>
              <a:t>的方式组织协议以及实现这些协议的网络硬件和软件。每个协议属于这些层次之一，就像图1-22所示的航线体系结构中的每种功能属于某一层一样。我们再次关注</a:t>
            </a:r>
            <a:r>
              <a:rPr sz="2400">
                <a:solidFill>
                  <a:srgbClr val="FF0000"/>
                </a:solidFill>
              </a:rPr>
              <a:t>某层向它的上一层提供的服务</a:t>
            </a:r>
            <a:r>
              <a:rPr sz="2400"/>
              <a:t>(service) ， 即所谓一层的服务模型(service model) 。每层通过在该层中执行某些动作或使用直接下层的服务来提供服务。</a:t>
            </a:r>
            <a:endParaRPr sz="2400"/>
          </a:p>
          <a:p>
            <a:endParaRPr sz="2400"/>
          </a:p>
          <a:p>
            <a:r>
              <a:rPr sz="2400"/>
              <a:t>例如，由第n层提供的服务可能包括报文从网络的一边到另一边的可靠传送。这可能是通过使用第n-1层的边缘到边缘的不可靠报文传送服务，加上第n层的检测和重传丢失报文的功能来实现的。</a:t>
            </a:r>
            <a:endParaRPr sz="240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a:xfrm>
            <a:off x="457200" y="1029335"/>
            <a:ext cx="8229600" cy="5097145"/>
          </a:xfrm>
        </p:spPr>
        <p:txBody>
          <a:bodyPr/>
          <a:p>
            <a:endParaRPr lang="zh-CN" altLang="en-US" sz="2400"/>
          </a:p>
          <a:p>
            <a:r>
              <a:rPr lang="zh-CN" altLang="en-US" sz="2400"/>
              <a:t>从上述讨论可见，一个具有多个以太网段和点对点链路的组织(如一个公司或学术机构)将具有多个子网，</a:t>
            </a:r>
            <a:r>
              <a:rPr lang="zh-CN" altLang="en-US" sz="2400">
                <a:solidFill>
                  <a:srgbClr val="FF0000"/>
                </a:solidFill>
              </a:rPr>
              <a:t>在给定子网上的所有设备都具有相同的子网地址</a:t>
            </a:r>
            <a:r>
              <a:rPr lang="zh-CN" altLang="en-US" sz="2400"/>
              <a:t>。原则上，不同的子网能够具有完全不同的子网地址。然而，在实践中，它们的子网地址经常有许多共同之处。为了理解其中的道理，我们来关注在全球因特网中是如何处理编址的。</a:t>
            </a:r>
            <a:endParaRPr lang="zh-CN" altLang="en-US" sz="2400"/>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a:xfrm>
            <a:off x="457200" y="1029335"/>
            <a:ext cx="8229600" cy="5097145"/>
          </a:xfrm>
        </p:spPr>
        <p:txBody>
          <a:bodyPr/>
          <a:p>
            <a:r>
              <a:rPr lang="zh-CN" altLang="en-US" sz="2400"/>
              <a:t>因特网的地址分配策略被称为</a:t>
            </a:r>
            <a:r>
              <a:rPr lang="zh-CN" altLang="en-US" sz="2400">
                <a:solidFill>
                  <a:srgbClr val="FF0000"/>
                </a:solidFill>
              </a:rPr>
              <a:t>无类别域间路由选择</a:t>
            </a:r>
            <a:r>
              <a:rPr lang="zh-CN" altLang="en-US" sz="2400"/>
              <a:t>(Classless Interdomain Routing，CIDR) 。</a:t>
            </a:r>
            <a:endParaRPr lang="zh-CN" altLang="en-US" sz="2400"/>
          </a:p>
          <a:p>
            <a:endParaRPr lang="zh-CN" altLang="en-US" sz="2400"/>
          </a:p>
          <a:p>
            <a:r>
              <a:rPr lang="zh-CN" altLang="en-US" sz="2400"/>
              <a:t>CIDR将子网寻址的概念</a:t>
            </a:r>
            <a:r>
              <a:rPr lang="zh-CN" altLang="en-US" sz="2400">
                <a:solidFill>
                  <a:srgbClr val="FF0000"/>
                </a:solidFill>
              </a:rPr>
              <a:t>一般化</a:t>
            </a:r>
            <a:r>
              <a:rPr lang="zh-CN" altLang="en-US" sz="2400"/>
              <a:t>了。因为对于子网寻址， 32比特的IP地址被</a:t>
            </a:r>
            <a:r>
              <a:rPr lang="zh-CN" altLang="en-US" sz="2400">
                <a:solidFill>
                  <a:srgbClr val="FF0000"/>
                </a:solidFill>
              </a:rPr>
              <a:t>划分为两部分</a:t>
            </a:r>
            <a:r>
              <a:rPr lang="zh-CN" altLang="en-US" sz="2400"/>
              <a:t>，并且也具有点分十进制数形式a.b.c.d/x，其中x指示了地址的第一部分中的比特数。</a:t>
            </a:r>
            <a:endParaRPr lang="zh-CN" altLang="en-US" sz="2400"/>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a:xfrm>
            <a:off x="457200" y="1029335"/>
            <a:ext cx="8229600" cy="5097145"/>
          </a:xfrm>
        </p:spPr>
        <p:txBody>
          <a:bodyPr/>
          <a:p>
            <a:r>
              <a:rPr lang="zh-CN" altLang="en-US" sz="2400"/>
              <a:t>形式为a.b.c.d/x的地址的x最高比特构成了IP地址的网络部分，并且经常被称为该</a:t>
            </a:r>
            <a:r>
              <a:rPr lang="zh-CN" altLang="en-US" sz="2400">
                <a:solidFill>
                  <a:srgbClr val="FF0000"/>
                </a:solidFill>
              </a:rPr>
              <a:t>地址的前缀(prefix)</a:t>
            </a:r>
            <a:r>
              <a:rPr lang="zh-CN" altLang="en-US" sz="2400"/>
              <a:t> (或网络前缀) 。</a:t>
            </a:r>
            <a:endParaRPr lang="zh-CN" altLang="en-US" sz="2400"/>
          </a:p>
          <a:p>
            <a:endParaRPr lang="zh-CN" altLang="en-US" sz="2400"/>
          </a:p>
          <a:p>
            <a:r>
              <a:rPr lang="zh-CN" altLang="en-US" sz="2400"/>
              <a:t>一个组织通常被分配一块连续的地址， 即具有相同前缀的一段地址(参见“实践原则”)。在这种情况下，该组织内部的设备的IP地址将</a:t>
            </a:r>
            <a:r>
              <a:rPr lang="zh-CN" altLang="en-US" sz="2400">
                <a:solidFill>
                  <a:srgbClr val="FF0000"/>
                </a:solidFill>
              </a:rPr>
              <a:t>共享共同的前缀</a:t>
            </a:r>
            <a:r>
              <a:rPr lang="zh-CN" altLang="en-US" sz="2400"/>
              <a:t>。</a:t>
            </a:r>
            <a:endParaRPr lang="zh-CN" altLang="en-US" sz="2400"/>
          </a:p>
          <a:p>
            <a:endParaRPr lang="zh-CN" altLang="en-US" sz="2400"/>
          </a:p>
          <a:p>
            <a:r>
              <a:rPr lang="zh-CN" altLang="en-US" sz="2400"/>
              <a:t>当我们在4.6节中论及因特网的BGP路由选择协议时， 将看到该组织网络外部的路由器仅考虑前面的前缀比特x。这相当大地减少了在这些路由器中转发表的长度，因为形式为a.b.c.d/x单一表项足以将数据报转发到该组织内的任何目的地。</a:t>
            </a:r>
            <a:endParaRPr lang="zh-CN" altLang="en-US" sz="2400"/>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a:xfrm>
            <a:off x="457200" y="1029335"/>
            <a:ext cx="8229600" cy="5097145"/>
          </a:xfrm>
        </p:spPr>
        <p:txBody>
          <a:bodyPr/>
          <a:p>
            <a:r>
              <a:rPr lang="zh-CN" altLang="en-US" sz="2400"/>
              <a:t>一个地址的</a:t>
            </a:r>
            <a:r>
              <a:rPr lang="zh-CN" altLang="en-US" sz="2400">
                <a:solidFill>
                  <a:srgbClr val="FF0000"/>
                </a:solidFill>
              </a:rPr>
              <a:t>剩余32-x比特</a:t>
            </a:r>
            <a:r>
              <a:rPr lang="zh-CN" altLang="en-US" sz="2400"/>
              <a:t>可认为是用于区分该</a:t>
            </a:r>
            <a:r>
              <a:rPr lang="zh-CN" altLang="en-US" sz="2400">
                <a:solidFill>
                  <a:srgbClr val="FF0000"/>
                </a:solidFill>
              </a:rPr>
              <a:t>组织内部设备</a:t>
            </a:r>
            <a:r>
              <a:rPr lang="zh-CN" altLang="en-US" sz="2400"/>
              <a:t>的，其中的所有设备具有相同的网络前缀。</a:t>
            </a:r>
            <a:endParaRPr lang="zh-CN" altLang="en-US" sz="2400"/>
          </a:p>
          <a:p>
            <a:endParaRPr lang="zh-CN" altLang="en-US" sz="2400"/>
          </a:p>
          <a:p>
            <a:r>
              <a:rPr lang="zh-CN" altLang="en-US" sz="2400"/>
              <a:t>当该组织内部的路由器转发分组时，才会考虑这些比特。这些较低阶比特可能(或可能不) 具有另外的子网结构， 如前面所讨论的那样。</a:t>
            </a:r>
            <a:endParaRPr lang="zh-CN" altLang="en-US" sz="2400"/>
          </a:p>
          <a:p>
            <a:endParaRPr lang="zh-CN" altLang="en-US" sz="2400"/>
          </a:p>
          <a:p>
            <a:endParaRPr lang="zh-CN" altLang="en-US" sz="240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a:xfrm>
            <a:off x="457200" y="1029335"/>
            <a:ext cx="8229600" cy="5097145"/>
          </a:xfrm>
        </p:spPr>
        <p:txBody>
          <a:bodyPr/>
          <a:p>
            <a:r>
              <a:rPr lang="zh-CN" altLang="en-US" sz="2400"/>
              <a:t>例如，a.b.c.d/24可能表示该组织内的特定子网。在CIDR被采用之前， IP地址的网络部分被限制为长度为8、16或24比特， 这是一种称为</a:t>
            </a:r>
            <a:r>
              <a:rPr lang="zh-CN" altLang="en-US" sz="2400">
                <a:solidFill>
                  <a:srgbClr val="FF0000"/>
                </a:solidFill>
              </a:rPr>
              <a:t>分类编址</a:t>
            </a:r>
            <a:r>
              <a:rPr lang="zh-CN" altLang="en-US" sz="2400"/>
              <a:t>(classful addressing) 的编址方案， 这是因为具有8、16和24比特子网地址的子网分别被称为</a:t>
            </a:r>
            <a:r>
              <a:rPr lang="zh-CN" altLang="en-US" sz="2400">
                <a:solidFill>
                  <a:srgbClr val="FF0000"/>
                </a:solidFill>
              </a:rPr>
              <a:t>A、B和C类网络</a:t>
            </a:r>
            <a:r>
              <a:rPr lang="zh-CN" altLang="en-US" sz="2400"/>
              <a:t>。</a:t>
            </a:r>
            <a:endParaRPr lang="zh-CN" altLang="en-US" sz="2400"/>
          </a:p>
          <a:p>
            <a:r>
              <a:rPr lang="zh-CN" altLang="en-US" sz="2400"/>
              <a:t>一个IP地址的网络部分正好为1、2或3字节的要求，已经在支持数量迅速增加的具有小规模或中等规模子网的组织方面出现了问题。一个C类(/24)子网仅能容纳多达2</a:t>
            </a:r>
            <a:r>
              <a:rPr lang="en-US" altLang="zh-CN" sz="2400" baseline="30000"/>
              <a:t>8</a:t>
            </a:r>
            <a:r>
              <a:rPr lang="zh-CN" altLang="en-US" sz="2400"/>
              <a:t>-2=254台主机(2</a:t>
            </a:r>
            <a:r>
              <a:rPr lang="en-US" altLang="zh-CN" sz="2400" baseline="30000"/>
              <a:t>8</a:t>
            </a:r>
            <a:r>
              <a:rPr lang="zh-CN" altLang="en-US" sz="2400"/>
              <a:t>=256，其中的两个地址</a:t>
            </a:r>
            <a:r>
              <a:rPr lang="zh-CN" altLang="en-US" sz="2400">
                <a:solidFill>
                  <a:srgbClr val="FF0000"/>
                </a:solidFill>
              </a:rPr>
              <a:t>预留</a:t>
            </a:r>
            <a:r>
              <a:rPr lang="zh-CN" altLang="en-US" sz="2400"/>
              <a:t>用于特殊用途)，这对于许多组织来说太小了。然而一个B类(/16)子网可支持多达65534台主机，又太大了。在分类编址方法下，比方说一个有2000台主机的组织通常被分给一个B类(/16)地址。这就导致了B类地址空间的迅速损耗以及所分配的地址空间的利用率低。</a:t>
            </a:r>
            <a:endParaRPr lang="zh-CN" altLang="en-US" sz="2400"/>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a:xfrm>
            <a:off x="457200" y="1029335"/>
            <a:ext cx="8229600" cy="5097145"/>
          </a:xfrm>
        </p:spPr>
        <p:txBody>
          <a:bodyPr/>
          <a:p>
            <a:r>
              <a:rPr lang="zh-CN" altLang="en-US" sz="2400"/>
              <a:t>例如，为具有2000台主机的组织分配了一个B类地址，就具有足以支持多达65534个接口的地址空间，剩下的超过63000个地址却不能被其他组织使用。</a:t>
            </a:r>
            <a:endParaRPr lang="zh-CN" altLang="en-US" sz="2400"/>
          </a:p>
          <a:p>
            <a:r>
              <a:rPr lang="zh-CN" altLang="en-US" sz="2400"/>
              <a:t>如果还不提及另一种类型的IP地址，即</a:t>
            </a:r>
            <a:r>
              <a:rPr lang="zh-CN" altLang="en-US" sz="2400">
                <a:solidFill>
                  <a:srgbClr val="FF0000"/>
                </a:solidFill>
              </a:rPr>
              <a:t>IP广播地址255.255.255.255</a:t>
            </a:r>
            <a:r>
              <a:rPr lang="zh-CN" altLang="en-US" sz="2400"/>
              <a:t>，那将是我们的不负责任。当一台主机发出一个目的地址为255.255.255.255的数据报时，该</a:t>
            </a:r>
            <a:r>
              <a:rPr lang="zh-CN" altLang="en-US" sz="2400">
                <a:solidFill>
                  <a:srgbClr val="FF0000"/>
                </a:solidFill>
              </a:rPr>
              <a:t>报文会交付给同一个网络中的所有主机</a:t>
            </a:r>
            <a:r>
              <a:rPr lang="zh-CN" altLang="en-US" sz="2400"/>
              <a:t>。路由器也会有选择地向邻近的子网转发该报文(虽然它们通常不这样做)。此时已经详细地学习IP编址，我们需要知道主机或子网最初是如何得到它们的地址的。我们先看一个组织是如何为其设备得到一个地址块的，然后再看一个设备(如一台主机) 是如何从某组织的地址块中分配到一个地址的。</a:t>
            </a:r>
            <a:endParaRPr lang="zh-CN" altLang="en-US" sz="2400"/>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endParaRPr sz="4000">
              <a:sym typeface="+mn-ea"/>
            </a:endParaRPr>
          </a:p>
        </p:txBody>
      </p:sp>
      <p:sp>
        <p:nvSpPr>
          <p:cNvPr id="3" name="内容占位符 2"/>
          <p:cNvSpPr/>
          <p:nvPr>
            <p:ph idx="1"/>
          </p:nvPr>
        </p:nvSpPr>
        <p:spPr>
          <a:xfrm>
            <a:off x="457200" y="1029335"/>
            <a:ext cx="8229600" cy="5097145"/>
          </a:xfrm>
        </p:spPr>
        <p:txBody>
          <a:bodyPr/>
          <a:p>
            <a:r>
              <a:rPr lang="zh-CN" altLang="en-US" sz="2400"/>
              <a:t>此时已经详细地学习IP编址，我们需要知道主机或子网最初是</a:t>
            </a:r>
            <a:r>
              <a:rPr lang="zh-CN" altLang="en-US" sz="2400">
                <a:solidFill>
                  <a:srgbClr val="FF0000"/>
                </a:solidFill>
              </a:rPr>
              <a:t>如何得到</a:t>
            </a:r>
            <a:r>
              <a:rPr lang="zh-CN" altLang="en-US" sz="2400"/>
              <a:t>它们的地址的。我们先看一个组织是如何为其设备得到一个地址块的，然后再看一个设备(如一台主机) 是如何从某组织的地址块中分配到一个地址的。</a:t>
            </a:r>
            <a:endParaRPr lang="zh-CN" altLang="en-US" sz="2400"/>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r>
              <a:rPr lang="en-US" sz="4000">
                <a:sym typeface="+mn-ea"/>
              </a:rPr>
              <a:t>--获取一块地址</a:t>
            </a:r>
            <a:endParaRPr lang="en-US" sz="4000">
              <a:sym typeface="+mn-ea"/>
            </a:endParaRPr>
          </a:p>
        </p:txBody>
      </p:sp>
      <p:sp>
        <p:nvSpPr>
          <p:cNvPr id="3" name="内容占位符 2"/>
          <p:cNvSpPr/>
          <p:nvPr>
            <p:ph idx="1"/>
          </p:nvPr>
        </p:nvSpPr>
        <p:spPr>
          <a:xfrm>
            <a:off x="457200" y="1029335"/>
            <a:ext cx="8229600" cy="5097145"/>
          </a:xfrm>
        </p:spPr>
        <p:txBody>
          <a:bodyPr/>
          <a:p>
            <a:r>
              <a:rPr lang="zh-CN" altLang="en-US" sz="2400"/>
              <a:t>为了获取一块IP地址用于一个组织的子网， 某网络管理员也许首先会与他的</a:t>
            </a:r>
            <a:r>
              <a:rPr lang="zh-CN" altLang="en-US" sz="2400">
                <a:solidFill>
                  <a:srgbClr val="FF0000"/>
                </a:solidFill>
              </a:rPr>
              <a:t>ISP</a:t>
            </a:r>
            <a:r>
              <a:rPr lang="zh-CN" altLang="en-US" sz="2400"/>
              <a:t>联系， 该ISP可能会从已分给它的更大地址块中提供一些地址。</a:t>
            </a:r>
            <a:endParaRPr lang="zh-CN" altLang="en-US" sz="2400"/>
          </a:p>
          <a:p>
            <a:endParaRPr lang="zh-CN" altLang="en-US" sz="2400"/>
          </a:p>
          <a:p>
            <a:r>
              <a:rPr lang="zh-CN" altLang="en-US" sz="2400"/>
              <a:t>例如， 该ISP也许自己已被分配了地址块200.23.16.0/20。该ISP可以依次将该地址块分成8个长度相等的连续地址块， 为本ISP支持的最多达8个组织中的一个分配这些地址块中的一块， 如下所示。了便于查看，我们已将这些地址的网络部分加了下划线。)</a:t>
            </a:r>
            <a:endParaRPr lang="zh-CN" altLang="en-US" sz="2400"/>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r>
              <a:rPr lang="en-US" sz="4000">
                <a:sym typeface="+mn-ea"/>
              </a:rPr>
              <a:t>--获取一块地址</a:t>
            </a:r>
            <a:endParaRPr lang="en-US" sz="4000">
              <a:sym typeface="+mn-ea"/>
            </a:endParaRPr>
          </a:p>
        </p:txBody>
      </p:sp>
      <p:sp>
        <p:nvSpPr>
          <p:cNvPr id="3" name="内容占位符 2"/>
          <p:cNvSpPr/>
          <p:nvPr>
            <p:ph idx="1"/>
          </p:nvPr>
        </p:nvSpPr>
        <p:spPr>
          <a:xfrm>
            <a:off x="457200" y="1029335"/>
            <a:ext cx="8229600" cy="5097145"/>
          </a:xfrm>
        </p:spPr>
        <p:txBody>
          <a:bodyPr/>
          <a:p>
            <a:endParaRPr lang="zh-CN" altLang="en-US" sz="2400"/>
          </a:p>
        </p:txBody>
      </p:sp>
      <p:pic>
        <p:nvPicPr>
          <p:cNvPr id="4" name="图片 3"/>
          <p:cNvPicPr>
            <a:picLocks noChangeAspect="1"/>
          </p:cNvPicPr>
          <p:nvPr>
            <p:custDataLst>
              <p:tags r:id="rId1"/>
            </p:custDataLst>
          </p:nvPr>
        </p:nvPicPr>
        <p:blipFill>
          <a:blip r:embed="rId2"/>
          <a:stretch>
            <a:fillRect/>
          </a:stretch>
        </p:blipFill>
        <p:spPr>
          <a:xfrm>
            <a:off x="985520" y="2471420"/>
            <a:ext cx="7172325" cy="1914525"/>
          </a:xfrm>
          <a:prstGeom prst="rect">
            <a:avLst/>
          </a:prstGeom>
        </p:spPr>
      </p:pic>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r>
              <a:rPr lang="en-US" sz="4000">
                <a:sym typeface="+mn-ea"/>
              </a:rPr>
              <a:t>--获取一块地址</a:t>
            </a:r>
            <a:endParaRPr lang="en-US" sz="4000">
              <a:sym typeface="+mn-ea"/>
            </a:endParaRPr>
          </a:p>
        </p:txBody>
      </p:sp>
      <p:sp>
        <p:nvSpPr>
          <p:cNvPr id="3" name="内容占位符 2"/>
          <p:cNvSpPr/>
          <p:nvPr>
            <p:ph idx="1"/>
          </p:nvPr>
        </p:nvSpPr>
        <p:spPr>
          <a:xfrm>
            <a:off x="457200" y="1029335"/>
            <a:ext cx="8229600" cy="5097145"/>
          </a:xfrm>
        </p:spPr>
        <p:txBody>
          <a:bodyPr/>
          <a:p>
            <a:r>
              <a:rPr lang="zh-CN" altLang="en-US" sz="2400"/>
              <a:t>尽管从一个ISP获取一组地址是得到一块地址的一种方法， 但这不是唯一的方法。显然， 必须还有一种方法供ISP本身得到一块地址。是否有一个全球性的权威机构， 它具有管理IP地址空间并向各ISP和其他组织分配地址块的最终责任呢?的确有一个!IP地址由</a:t>
            </a:r>
            <a:r>
              <a:rPr lang="zh-CN" altLang="en-US" sz="2400">
                <a:solidFill>
                  <a:srgbClr val="FF0000"/>
                </a:solidFill>
              </a:rPr>
              <a:t>因特网名字和编号分配机构</a:t>
            </a:r>
            <a:r>
              <a:rPr lang="zh-CN" altLang="en-US" sz="2400"/>
              <a:t>(Internet Corporation for Assigned Names and Numbers，ICANN) 管理 。非营利的ICANN组织的作用不仅是分配IP地址， 还管理DNS根服务器。它还有一项容易引起争论的工作， 即</a:t>
            </a:r>
            <a:r>
              <a:rPr lang="zh-CN" altLang="en-US" sz="2400">
                <a:solidFill>
                  <a:srgbClr val="FF0000"/>
                </a:solidFill>
              </a:rPr>
              <a:t>分配域名与解决域名纷争</a:t>
            </a:r>
            <a:r>
              <a:rPr lang="zh-CN" altLang="en-US" sz="2400"/>
              <a:t>。ICANN向区域性因特网注册机构(如ARIN、RIPE、APNIC和LACNIC) 分配地址， 这些机构一起形成了ICANN的地址支持组织，处理本地域内的地址分配/管理。</a:t>
            </a:r>
            <a:endParaRPr lang="zh-CN" altLang="en-US"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-协议分层</a:t>
            </a:r>
            <a:endParaRPr lang="en-US" sz="4000"/>
          </a:p>
        </p:txBody>
      </p:sp>
      <p:sp>
        <p:nvSpPr>
          <p:cNvPr id="3" name="内容占位符 2"/>
          <p:cNvSpPr/>
          <p:nvPr>
            <p:ph idx="1"/>
          </p:nvPr>
        </p:nvSpPr>
        <p:spPr>
          <a:xfrm>
            <a:off x="457200" y="1417955"/>
            <a:ext cx="8229600" cy="4708525"/>
          </a:xfrm>
        </p:spPr>
        <p:txBody>
          <a:bodyPr/>
          <a:p>
            <a:r>
              <a:rPr sz="2400"/>
              <a:t>各层的所有协议被称为</a:t>
            </a:r>
            <a:r>
              <a:rPr sz="2400">
                <a:solidFill>
                  <a:srgbClr val="FF0000"/>
                </a:solidFill>
              </a:rPr>
              <a:t>协议栈(protocol stack)</a:t>
            </a:r>
            <a:r>
              <a:rPr sz="2400"/>
              <a:t> 。因特网的协议栈由5个层次组成：</a:t>
            </a:r>
            <a:r>
              <a:rPr sz="2400">
                <a:solidFill>
                  <a:srgbClr val="FF0000"/>
                </a:solidFill>
              </a:rPr>
              <a:t>物理层、链路层、网络层、运输层和应用层</a:t>
            </a:r>
            <a:r>
              <a:rPr sz="2400"/>
              <a:t>(如图1-23a所示)。</a:t>
            </a:r>
            <a:endParaRPr sz="2400"/>
          </a:p>
          <a:p>
            <a:endParaRPr sz="2400"/>
          </a:p>
          <a:p>
            <a:r>
              <a:rPr sz="2400"/>
              <a:t>如果你查看本书目录，将会发现我们大致是以因特网协议栈的层次来组织本书的。我们采用了</a:t>
            </a:r>
            <a:r>
              <a:rPr sz="2400">
                <a:solidFill>
                  <a:srgbClr val="FF0000"/>
                </a:solidFill>
              </a:rPr>
              <a:t>自顶向下方法(top-down approach)</a:t>
            </a:r>
            <a:r>
              <a:rPr sz="2400"/>
              <a:t> ，首先处理应用层， 然后向下进行处理。</a:t>
            </a:r>
            <a:endParaRPr sz="2400"/>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r>
              <a:rPr lang="en-US" sz="4000">
                <a:sym typeface="+mn-ea"/>
              </a:rPr>
              <a:t>--获取主机地址：动态主机配置协议</a:t>
            </a:r>
            <a:endParaRPr lang="en-US" sz="4000">
              <a:sym typeface="+mn-ea"/>
            </a:endParaRPr>
          </a:p>
        </p:txBody>
      </p:sp>
      <p:sp>
        <p:nvSpPr>
          <p:cNvPr id="3" name="内容占位符 2"/>
          <p:cNvSpPr/>
          <p:nvPr>
            <p:ph idx="1"/>
          </p:nvPr>
        </p:nvSpPr>
        <p:spPr>
          <a:xfrm>
            <a:off x="457200" y="1230630"/>
            <a:ext cx="8229600" cy="4895850"/>
          </a:xfrm>
        </p:spPr>
        <p:txBody>
          <a:bodyPr/>
          <a:p>
            <a:r>
              <a:rPr lang="zh-CN" altLang="en-US" sz="2400"/>
              <a:t>某组织一旦获得了一块地址，它就可为本组织内的主机与路由器接口逐个分配IP地址。系统管理员通常</a:t>
            </a:r>
            <a:r>
              <a:rPr lang="zh-CN" altLang="en-US" sz="2400">
                <a:solidFill>
                  <a:srgbClr val="FF0000"/>
                </a:solidFill>
              </a:rPr>
              <a:t>手工配置路由器中的IP地址</a:t>
            </a:r>
            <a:r>
              <a:rPr lang="zh-CN" altLang="en-US" sz="2400"/>
              <a:t>(常常在远程通过网络管理工具进行配置)。</a:t>
            </a:r>
            <a:r>
              <a:rPr lang="zh-CN" altLang="en-US" sz="2400">
                <a:solidFill>
                  <a:srgbClr val="FF0000"/>
                </a:solidFill>
              </a:rPr>
              <a:t>主机地址也能手动配置</a:t>
            </a:r>
            <a:r>
              <a:rPr lang="zh-CN" altLang="en-US" sz="2400"/>
              <a:t>，但是这项任务目前通常更多的是使用</a:t>
            </a:r>
            <a:r>
              <a:rPr lang="zh-CN" altLang="en-US" sz="2400">
                <a:solidFill>
                  <a:srgbClr val="FF0000"/>
                </a:solidFill>
              </a:rPr>
              <a:t>动态主机配置协议</a:t>
            </a:r>
            <a:r>
              <a:rPr lang="zh-CN" altLang="en-US" sz="2400"/>
              <a:t>(Dynamic Host Configuration， DHCP)  来完成。DHCP</a:t>
            </a:r>
            <a:r>
              <a:rPr lang="zh-CN" altLang="en-US" sz="2400">
                <a:solidFill>
                  <a:srgbClr val="FF0000"/>
                </a:solidFill>
              </a:rPr>
              <a:t>允许主机自动获取</a:t>
            </a:r>
            <a:r>
              <a:rPr lang="zh-CN" altLang="en-US" sz="2400"/>
              <a:t>(被分配) 一个IP地址。网络管理员能够配置DHCP， 以使某给定主机每次与网络连接时能得到一个相同的IP地址， 或者某主机将被分配一个临时的IP地址(temporary IPaddress) ，该地址在每次与网络连接时也许是不同的。除了主机IP地址分配外， DHCP还允许一台主机得知其他信息，例如它的子网掩码、它的</a:t>
            </a:r>
            <a:r>
              <a:rPr lang="zh-CN" altLang="en-US" sz="2400">
                <a:solidFill>
                  <a:srgbClr val="FF0000"/>
                </a:solidFill>
              </a:rPr>
              <a:t>第一跳路由器地址</a:t>
            </a:r>
            <a:r>
              <a:rPr lang="zh-CN" altLang="en-US" sz="2400"/>
              <a:t>(常称为</a:t>
            </a:r>
            <a:r>
              <a:rPr lang="zh-CN" altLang="en-US" sz="2400">
                <a:solidFill>
                  <a:srgbClr val="FF0000"/>
                </a:solidFill>
              </a:rPr>
              <a:t>默认网关</a:t>
            </a:r>
            <a:r>
              <a:rPr lang="zh-CN" altLang="en-US" sz="2400"/>
              <a:t>)与它的本地DNS服务器的地址。</a:t>
            </a:r>
            <a:endParaRPr lang="zh-CN" altLang="en-US" sz="2400"/>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r>
              <a:rPr lang="en-US" sz="4000">
                <a:sym typeface="+mn-ea"/>
              </a:rPr>
              <a:t>--获取主机地址：动态主机配置协议</a:t>
            </a:r>
            <a:endParaRPr lang="en-US" sz="4000">
              <a:sym typeface="+mn-ea"/>
            </a:endParaRPr>
          </a:p>
        </p:txBody>
      </p:sp>
      <p:sp>
        <p:nvSpPr>
          <p:cNvPr id="3" name="内容占位符 2"/>
          <p:cNvSpPr/>
          <p:nvPr>
            <p:ph idx="1"/>
          </p:nvPr>
        </p:nvSpPr>
        <p:spPr>
          <a:xfrm>
            <a:off x="457200" y="1230630"/>
            <a:ext cx="8229600" cy="4895850"/>
          </a:xfrm>
        </p:spPr>
        <p:txBody>
          <a:bodyPr/>
          <a:p>
            <a:r>
              <a:rPr lang="zh-CN" altLang="en-US" sz="2400"/>
              <a:t>由于DHCP具有能将主机连接进一个网络的网络相关方面的</a:t>
            </a:r>
            <a:r>
              <a:rPr lang="zh-CN" altLang="en-US" sz="2400">
                <a:solidFill>
                  <a:srgbClr val="FF0000"/>
                </a:solidFill>
              </a:rPr>
              <a:t>自动能力</a:t>
            </a:r>
            <a:r>
              <a:rPr lang="zh-CN" altLang="en-US" sz="2400"/>
              <a:t>， 故它又常被称为</a:t>
            </a:r>
            <a:r>
              <a:rPr lang="zh-CN" altLang="en-US" sz="2400">
                <a:solidFill>
                  <a:srgbClr val="FF0000"/>
                </a:solidFill>
              </a:rPr>
              <a:t>即插即用协议</a:t>
            </a:r>
            <a:r>
              <a:rPr lang="zh-CN" altLang="en-US" sz="2400"/>
              <a:t>(plug-and-play protocol) 。这种能力对于网络管理员来说非常有吸引力，否则他将不得不手工执行这些任务!DHCP还广泛地使用于住宅因特网接</a:t>
            </a:r>
            <a:r>
              <a:rPr lang="zh-CN" altLang="en-US" sz="2400">
                <a:sym typeface="+mn-ea"/>
              </a:rPr>
              <a:t>入</a:t>
            </a:r>
            <a:r>
              <a:rPr lang="zh-CN" altLang="en-US" sz="2400"/>
              <a:t>网与无线局域网中，其中的主机频繁地加入和离开网络。</a:t>
            </a:r>
            <a:endParaRPr lang="zh-CN" altLang="en-US" sz="2400"/>
          </a:p>
          <a:p>
            <a:endParaRPr lang="zh-CN" altLang="en-US" sz="2400"/>
          </a:p>
          <a:p>
            <a:r>
              <a:rPr lang="zh-CN" altLang="en-US" sz="2400"/>
              <a:t>例如，考虑一个学生带着便携机从宿舍到图书馆再到教室。很有可能在每个位置，这个学生将连接到一个新的子网，因此在每个位置都需要一个新的IP地址。DHCP在此情形下是最理想的方法， 因为有许多用户来来往往， 仅在有限的时间内需要地址。</a:t>
            </a:r>
            <a:endParaRPr lang="zh-CN" altLang="en-US" sz="2400"/>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r>
              <a:rPr lang="en-US" sz="4000">
                <a:sym typeface="+mn-ea"/>
              </a:rPr>
              <a:t>--获取主机地址：动态主机配置协议</a:t>
            </a:r>
            <a:endParaRPr lang="en-US" sz="4000">
              <a:sym typeface="+mn-ea"/>
            </a:endParaRPr>
          </a:p>
        </p:txBody>
      </p:sp>
      <p:sp>
        <p:nvSpPr>
          <p:cNvPr id="3" name="内容占位符 2"/>
          <p:cNvSpPr/>
          <p:nvPr>
            <p:ph idx="1"/>
          </p:nvPr>
        </p:nvSpPr>
        <p:spPr>
          <a:xfrm>
            <a:off x="457200" y="1230630"/>
            <a:ext cx="8229600" cy="4895850"/>
          </a:xfrm>
        </p:spPr>
        <p:txBody>
          <a:bodyPr/>
          <a:p>
            <a:r>
              <a:rPr lang="zh-CN" altLang="en-US" sz="2400"/>
              <a:t>类似地， DHCP在住宅ISP接入网中是有用的。</a:t>
            </a:r>
            <a:endParaRPr lang="zh-CN" altLang="en-US" sz="2400"/>
          </a:p>
          <a:p>
            <a:endParaRPr lang="zh-CN" altLang="en-US" sz="2400"/>
          </a:p>
          <a:p>
            <a:r>
              <a:rPr lang="zh-CN" altLang="en-US" sz="2400"/>
              <a:t>举一个例子，一个住宅区ISP有2000个客户， 但不会有超过400个客户同时在线。在这种情况下， 动态地分配地址的DHCP服务器不需要一个含2048个地址的块， 而仅需一个含512个地址的块 (例如像形式为a.b.c.d/23的块) 。当主机加入或离开时， DHCP服务器要更新其可用的IP地址表。每当一台主机加入时， DHCP服务器从其当前可用的地址池中分配一个任意的地址给它；每当一台主机离开时，其地址便被收回这个池中。</a:t>
            </a:r>
            <a:endParaRPr lang="zh-CN" altLang="en-US" sz="2400"/>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r>
              <a:rPr lang="en-US" sz="4000">
                <a:sym typeface="+mn-ea"/>
              </a:rPr>
              <a:t>--获取主机地址：动态主机配置协议</a:t>
            </a:r>
            <a:endParaRPr lang="en-US" sz="4000">
              <a:sym typeface="+mn-ea"/>
            </a:endParaRPr>
          </a:p>
        </p:txBody>
      </p:sp>
      <p:sp>
        <p:nvSpPr>
          <p:cNvPr id="3" name="内容占位符 2"/>
          <p:cNvSpPr/>
          <p:nvPr>
            <p:ph idx="1"/>
          </p:nvPr>
        </p:nvSpPr>
        <p:spPr>
          <a:xfrm>
            <a:off x="457200" y="1230630"/>
            <a:ext cx="8229600" cy="4895850"/>
          </a:xfrm>
        </p:spPr>
        <p:txBody>
          <a:bodyPr/>
          <a:p>
            <a:r>
              <a:rPr lang="zh-CN" altLang="en-US" sz="2400"/>
              <a:t>DHCP是一个</a:t>
            </a:r>
            <a:r>
              <a:rPr lang="zh-CN" altLang="en-US" sz="2400">
                <a:solidFill>
                  <a:srgbClr val="FF0000"/>
                </a:solidFill>
              </a:rPr>
              <a:t>客户-服务器</a:t>
            </a:r>
            <a:r>
              <a:rPr lang="zh-CN" altLang="en-US" sz="2400"/>
              <a:t>协议。客户通常是新达到的主机， 它要获得包括自身使用的IP地址在内的网络配置信息。在最简单场合下，每个子网(在图4-17的编址意义下)将具有一台DHCP服务器。如果在某子网中没有服务器， 则需要一个DHCP中继代理(通常是一台路由器) ， 这个代理知道用于该网络的DHCP服务器的地址。</a:t>
            </a:r>
            <a:endParaRPr lang="zh-CN" altLang="en-US" sz="2400"/>
          </a:p>
          <a:p>
            <a:endParaRPr lang="zh-CN" altLang="en-US" sz="2400"/>
          </a:p>
          <a:p>
            <a:r>
              <a:rPr lang="zh-CN" altLang="en-US" sz="2400"/>
              <a:t>图4-20显示了连接到子网223.1.2/24的一台DHCP服务器， 具有一台提供中继代理服务的路由器， 它为连接到子网223.1.1/24和223.1.3/24的到达客户提供DHCP服务。在我们下面的讨论中，将假定DHCP服务器在该子网上是可供使用的。</a:t>
            </a:r>
            <a:endParaRPr lang="zh-CN" altLang="en-US" sz="2400"/>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r>
              <a:rPr lang="en-US" sz="4000">
                <a:sym typeface="+mn-ea"/>
              </a:rPr>
              <a:t>--获取主机地址：动态主机配置协议</a:t>
            </a:r>
            <a:endParaRPr lang="en-US" sz="4000">
              <a:sym typeface="+mn-ea"/>
            </a:endParaRPr>
          </a:p>
        </p:txBody>
      </p:sp>
      <p:pic>
        <p:nvPicPr>
          <p:cNvPr id="4" name="内容占位符 3"/>
          <p:cNvPicPr>
            <a:picLocks noChangeAspect="1"/>
          </p:cNvPicPr>
          <p:nvPr>
            <p:ph idx="1"/>
          </p:nvPr>
        </p:nvPicPr>
        <p:blipFill>
          <a:blip r:embed="rId1"/>
          <a:stretch>
            <a:fillRect/>
          </a:stretch>
        </p:blipFill>
        <p:spPr>
          <a:xfrm>
            <a:off x="1584325" y="1230630"/>
            <a:ext cx="5974080" cy="4895850"/>
          </a:xfrm>
          <a:prstGeom prst="rect">
            <a:avLst/>
          </a:prstGeom>
        </p:spPr>
      </p:pic>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4000">
                <a:sym typeface="+mn-ea"/>
              </a:rPr>
              <a:t>4.4.2 IPv4编址</a:t>
            </a:r>
            <a:r>
              <a:rPr lang="en-US" sz="4000">
                <a:sym typeface="+mn-ea"/>
              </a:rPr>
              <a:t>--获取主机地址：动态主机配置协议</a:t>
            </a:r>
            <a:endParaRPr lang="en-US" sz="4000">
              <a:sym typeface="+mn-ea"/>
            </a:endParaRPr>
          </a:p>
        </p:txBody>
      </p:sp>
      <p:sp>
        <p:nvSpPr>
          <p:cNvPr id="3" name="内容占位符 2"/>
          <p:cNvSpPr/>
          <p:nvPr>
            <p:ph idx="1"/>
          </p:nvPr>
        </p:nvSpPr>
        <p:spPr/>
        <p:txBody>
          <a:bodyPr/>
          <a:p>
            <a:r>
              <a:rPr lang="zh-CN" altLang="en-US"/>
              <a:t>对于一台新到达的主机而言， 针对图4-20所示的网络设置， DHCP协议是一个</a:t>
            </a:r>
            <a:r>
              <a:rPr lang="zh-CN" altLang="en-US">
                <a:solidFill>
                  <a:srgbClr val="FF0000"/>
                </a:solidFill>
              </a:rPr>
              <a:t>4个步骤</a:t>
            </a:r>
            <a:r>
              <a:rPr lang="zh-CN" altLang="en-US"/>
              <a:t>的过程， 如图4-21中所示。在这幅图中， yi addr(表示“你的因特网地址”被分配给该新到达客户的地址。</a:t>
            </a:r>
            <a:endParaRPr lang="zh-CN" altLang="en-US"/>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--获取主机地址：动态主机配置协议</a:t>
            </a:r>
            <a:endParaRPr lang="en-US" sz="3200">
              <a:sym typeface="+mn-ea"/>
            </a:endParaRPr>
          </a:p>
        </p:txBody>
      </p:sp>
      <p:pic>
        <p:nvPicPr>
          <p:cNvPr id="4" name="内容占位符 3"/>
          <p:cNvPicPr>
            <a:picLocks noChangeAspect="1"/>
          </p:cNvPicPr>
          <p:nvPr>
            <p:ph idx="1"/>
          </p:nvPr>
        </p:nvPicPr>
        <p:blipFill>
          <a:blip r:embed="rId1"/>
          <a:stretch>
            <a:fillRect/>
          </a:stretch>
        </p:blipFill>
        <p:spPr>
          <a:xfrm>
            <a:off x="2915920" y="1052830"/>
            <a:ext cx="3903345" cy="5313045"/>
          </a:xfrm>
          <a:prstGeom prst="rect">
            <a:avLst/>
          </a:prstGeom>
        </p:spPr>
      </p:pic>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--获取主机地址：动态主机配置协议</a:t>
            </a:r>
            <a:endParaRPr lang="en-US" sz="3200">
              <a:sym typeface="+mn-ea"/>
            </a:endParaRPr>
          </a:p>
        </p:txBody>
      </p:sp>
      <p:sp>
        <p:nvSpPr>
          <p:cNvPr id="3" name="内容占位符 2"/>
          <p:cNvSpPr/>
          <p:nvPr>
            <p:ph idx="1"/>
          </p:nvPr>
        </p:nvSpPr>
        <p:spPr/>
        <p:txBody>
          <a:bodyPr/>
          <a:p>
            <a:r>
              <a:rPr lang="zh-CN" altLang="en-US" sz="2400">
                <a:solidFill>
                  <a:srgbClr val="FF0000"/>
                </a:solidFill>
              </a:rPr>
              <a:t>DHCP服务器发现</a:t>
            </a:r>
            <a:r>
              <a:rPr lang="zh-CN" altLang="en-US" sz="2400"/>
              <a:t>。一台新到的主机的首要任务是发现一个要与其交互的DHCP服务器。这可通过使用一个DHCP</a:t>
            </a:r>
            <a:r>
              <a:rPr lang="zh-CN" altLang="en-US" sz="2400">
                <a:solidFill>
                  <a:srgbClr val="FF0000"/>
                </a:solidFill>
              </a:rPr>
              <a:t>发现报文</a:t>
            </a:r>
            <a:r>
              <a:rPr lang="zh-CN" altLang="en-US" sz="2400"/>
              <a:t>(DHCPdiscover message)来完成，客户在UDP分组中向端口67发送该发现报文。但是这个数据报应发给谁呢?主机甚至不知道它所连接网络的IP地址， 更不用说用于该网络的DHCP服务器地址了。在这种情况下， DHCP客户生成包含DHCP发现报文的IP数据报， 其中使用</a:t>
            </a:r>
            <a:r>
              <a:rPr lang="zh-CN" altLang="en-US" sz="2400">
                <a:solidFill>
                  <a:srgbClr val="FF0000"/>
                </a:solidFill>
              </a:rPr>
              <a:t>广播目的地址255.255.255.255</a:t>
            </a:r>
            <a:r>
              <a:rPr lang="zh-CN" altLang="en-US" sz="2400"/>
              <a:t>并且使用“本主机”</a:t>
            </a:r>
            <a:r>
              <a:rPr lang="zh-CN" altLang="en-US" sz="2400">
                <a:solidFill>
                  <a:srgbClr val="FF0000"/>
                </a:solidFill>
              </a:rPr>
              <a:t>源地址0.0.0.0</a:t>
            </a:r>
            <a:r>
              <a:rPr lang="zh-CN" altLang="en-US" sz="2400"/>
              <a:t>。DHCP客户将该IP数据报传递给链路层，链路层然后将该帧广播到所有与该子网连接的子网。</a:t>
            </a:r>
            <a:endParaRPr lang="zh-CN" altLang="en-US" sz="2400"/>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--获取主机地址：动态主机配置协议</a:t>
            </a:r>
            <a:endParaRPr lang="en-US" sz="3200">
              <a:sym typeface="+mn-ea"/>
            </a:endParaRPr>
          </a:p>
        </p:txBody>
      </p:sp>
      <p:sp>
        <p:nvSpPr>
          <p:cNvPr id="3" name="内容占位符 2"/>
          <p:cNvSpPr/>
          <p:nvPr>
            <p:ph idx="1"/>
          </p:nvPr>
        </p:nvSpPr>
        <p:spPr/>
        <p:txBody>
          <a:bodyPr/>
          <a:p>
            <a:pPr marL="0" indent="0">
              <a:buNone/>
            </a:pPr>
            <a:r>
              <a:rPr lang="zh-CN" altLang="en-US" sz="2400"/>
              <a:t>• </a:t>
            </a:r>
            <a:r>
              <a:rPr lang="zh-CN" altLang="en-US" sz="2400">
                <a:solidFill>
                  <a:srgbClr val="FF0000"/>
                </a:solidFill>
              </a:rPr>
              <a:t>DHCP服务器提供</a:t>
            </a:r>
            <a:r>
              <a:rPr lang="zh-CN" altLang="en-US" sz="2400"/>
              <a:t>。DHCP服务器收到一个DHCP发现报文时， 用一个DHCP</a:t>
            </a:r>
            <a:r>
              <a:rPr lang="zh-CN" altLang="en-US" sz="2400">
                <a:solidFill>
                  <a:srgbClr val="FF0000"/>
                </a:solidFill>
              </a:rPr>
              <a:t>提供报文</a:t>
            </a:r>
            <a:r>
              <a:rPr lang="zh-CN" altLang="en-US" sz="2400"/>
              <a:t>(DHCPoffer message) 向客户作出响应， 仍然使用</a:t>
            </a:r>
            <a:r>
              <a:rPr lang="zh-CN" altLang="en-US" sz="2400">
                <a:solidFill>
                  <a:srgbClr val="FF0000"/>
                </a:solidFill>
              </a:rPr>
              <a:t>IP广播地址255.255.255.255</a:t>
            </a:r>
            <a:r>
              <a:rPr lang="zh-CN" altLang="en-US" sz="2400"/>
              <a:t>。(你也许要思考一下这个服务器为何也必须采用广播。)因为在子网中可能有几个DHCP服务器， 该客户也许会发现它处于能在几个提供者之间进行选择的优越位置。每台服务器提供的报文包含有收到的发现报文的事务ID、向客户推荐的IP地址、网络掩码以及IP地址租用期(address lease time) ， 即IP地址有效的时间量。服务器租用期通常设置为几小时或几天 。</a:t>
            </a:r>
            <a:endParaRPr lang="zh-CN" altLang="en-US" sz="2400"/>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--获取主机地址：动态主机配置协议</a:t>
            </a:r>
            <a:endParaRPr lang="en-US" sz="3200">
              <a:sym typeface="+mn-ea"/>
            </a:endParaRPr>
          </a:p>
        </p:txBody>
      </p:sp>
      <p:sp>
        <p:nvSpPr>
          <p:cNvPr id="3" name="内容占位符 2"/>
          <p:cNvSpPr/>
          <p:nvPr>
            <p:ph idx="1"/>
          </p:nvPr>
        </p:nvSpPr>
        <p:spPr/>
        <p:txBody>
          <a:bodyPr/>
          <a:p>
            <a:r>
              <a:rPr lang="zh-CN" altLang="en-US" sz="2400">
                <a:solidFill>
                  <a:srgbClr val="FF0000"/>
                </a:solidFill>
              </a:rPr>
              <a:t>DHCP请求</a:t>
            </a:r>
            <a:r>
              <a:rPr lang="zh-CN" altLang="en-US" sz="2400"/>
              <a:t>。新到达的客户从一个或多个服务器提供中</a:t>
            </a:r>
            <a:r>
              <a:rPr lang="zh-CN" altLang="en-US" sz="2400">
                <a:solidFill>
                  <a:srgbClr val="FF0000"/>
                </a:solidFill>
              </a:rPr>
              <a:t>选择一个</a:t>
            </a:r>
            <a:r>
              <a:rPr lang="zh-CN" altLang="en-US" sz="2400"/>
              <a:t>， 并向选中的服务器提供用一个DHCP请求报文(DHCPrequest message)进行响应，回显配置参数。</a:t>
            </a:r>
            <a:endParaRPr lang="zh-CN" altLang="en-US"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-(1)应用层</a:t>
            </a:r>
            <a:endParaRPr lang="en-US" sz="4000"/>
          </a:p>
        </p:txBody>
      </p:sp>
      <p:sp>
        <p:nvSpPr>
          <p:cNvPr id="3" name="内容占位符 2"/>
          <p:cNvSpPr/>
          <p:nvPr>
            <p:ph idx="1"/>
          </p:nvPr>
        </p:nvSpPr>
        <p:spPr>
          <a:xfrm>
            <a:off x="457200" y="1417955"/>
            <a:ext cx="8229600" cy="4708525"/>
          </a:xfrm>
        </p:spPr>
        <p:txBody>
          <a:bodyPr/>
          <a:p>
            <a:r>
              <a:rPr sz="2400"/>
              <a:t>应用层是网络应用程序及它们的应用层协议存留的地方。因特网的应用层包括许多协议， 例如HTTP(它提供了Web文档的请求和传送) ， SMTP(它提供了电子邮件报文的传输) 和FTP(它提供两个端系统之间的文件传送)。</a:t>
            </a:r>
            <a:endParaRPr sz="2400"/>
          </a:p>
          <a:p>
            <a:endParaRPr sz="2400"/>
          </a:p>
          <a:p>
            <a:r>
              <a:rPr sz="2400"/>
              <a:t>我们将看到，某些网络功能，如将像www.ietf.org这样对人友好的端系统名字转换为32比特网络地址，也是借助于特定的应用层协议即域名系统(DNS) 完成的。</a:t>
            </a:r>
            <a:endParaRPr sz="2400"/>
          </a:p>
          <a:p>
            <a:endParaRPr sz="2400"/>
          </a:p>
          <a:p>
            <a:r>
              <a:rPr sz="2400"/>
              <a:t>应用层协议分布在多个端系统上，一个端系统中的应用程序使用协议与另一个端系统中的应用程序交换信息的分组。我们把这种位于应用层的信息分组称为</a:t>
            </a:r>
            <a:r>
              <a:rPr sz="2400">
                <a:solidFill>
                  <a:srgbClr val="FF0000"/>
                </a:solidFill>
              </a:rPr>
              <a:t>报文(message)</a:t>
            </a:r>
            <a:r>
              <a:rPr sz="2400"/>
              <a:t> 。</a:t>
            </a:r>
            <a:endParaRPr sz="240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--获取主机地址：动态主机配置协议</a:t>
            </a:r>
            <a:endParaRPr lang="en-US" sz="3200">
              <a:sym typeface="+mn-ea"/>
            </a:endParaRPr>
          </a:p>
        </p:txBody>
      </p:sp>
      <p:sp>
        <p:nvSpPr>
          <p:cNvPr id="3" name="内容占位符 2"/>
          <p:cNvSpPr/>
          <p:nvPr>
            <p:ph idx="1"/>
          </p:nvPr>
        </p:nvSpPr>
        <p:spPr>
          <a:xfrm>
            <a:off x="444500" y="1600200"/>
            <a:ext cx="8229600" cy="4525963"/>
          </a:xfrm>
        </p:spPr>
        <p:txBody>
          <a:bodyPr/>
          <a:p>
            <a:r>
              <a:rPr lang="zh-CN" altLang="en-US" sz="2400">
                <a:solidFill>
                  <a:srgbClr val="FF0000"/>
                </a:solidFill>
              </a:rPr>
              <a:t>DHCP</a:t>
            </a:r>
            <a:r>
              <a:rPr lang="en-US" altLang="zh-CN" sz="2400">
                <a:solidFill>
                  <a:srgbClr val="FF0000"/>
                </a:solidFill>
              </a:rPr>
              <a:t> </a:t>
            </a:r>
            <a:r>
              <a:rPr lang="zh-CN" altLang="en-US" sz="2400">
                <a:solidFill>
                  <a:srgbClr val="FF0000"/>
                </a:solidFill>
              </a:rPr>
              <a:t>ACK</a:t>
            </a:r>
            <a:r>
              <a:rPr lang="zh-CN" altLang="en-US" sz="2400"/>
              <a:t>。服务器用</a:t>
            </a:r>
            <a:r>
              <a:rPr lang="zh-CN" altLang="en-US" sz="2400">
                <a:solidFill>
                  <a:srgbClr val="FF0000"/>
                </a:solidFill>
              </a:rPr>
              <a:t>DHCP</a:t>
            </a:r>
            <a:r>
              <a:rPr lang="en-US" altLang="zh-CN" sz="2400">
                <a:solidFill>
                  <a:srgbClr val="FF0000"/>
                </a:solidFill>
              </a:rPr>
              <a:t> </a:t>
            </a:r>
            <a:r>
              <a:rPr lang="zh-CN" altLang="en-US" sz="2400">
                <a:solidFill>
                  <a:srgbClr val="FF0000"/>
                </a:solidFill>
              </a:rPr>
              <a:t>ACK报文</a:t>
            </a:r>
            <a:r>
              <a:rPr lang="zh-CN" altLang="en-US" sz="2400"/>
              <a:t>(DHCP</a:t>
            </a:r>
            <a:r>
              <a:rPr lang="en-US" altLang="zh-CN" sz="2400"/>
              <a:t> </a:t>
            </a:r>
            <a:r>
              <a:rPr lang="zh-CN" altLang="en-US" sz="2400"/>
              <a:t>ACK message)对DHCP请求报文进行响应，证实所要求的参数。</a:t>
            </a:r>
            <a:endParaRPr lang="zh-CN" altLang="en-US" sz="2400"/>
          </a:p>
          <a:p>
            <a:endParaRPr lang="zh-CN" altLang="en-US" sz="2400"/>
          </a:p>
          <a:p>
            <a:r>
              <a:rPr lang="zh-CN" altLang="en-US" sz="2400"/>
              <a:t>一旦客户收到DHCP</a:t>
            </a:r>
            <a:r>
              <a:rPr lang="en-US" altLang="zh-CN" sz="2400"/>
              <a:t> </a:t>
            </a:r>
            <a:r>
              <a:rPr lang="zh-CN" altLang="en-US" sz="2400"/>
              <a:t>ACK后， 交互便完成了， 并且该客户能够在</a:t>
            </a:r>
            <a:r>
              <a:rPr lang="zh-CN" altLang="en-US" sz="2400">
                <a:solidFill>
                  <a:srgbClr val="FF0000"/>
                </a:solidFill>
              </a:rPr>
              <a:t>租用期内</a:t>
            </a:r>
            <a:r>
              <a:rPr lang="zh-CN" altLang="en-US" sz="2400"/>
              <a:t>使用DHCP分配的IP地址。因为客户可能在该租用期超时后还希望使用这个地址， 所以DHCP还提供了一种机制以允许客户更新它对一个IP地址的租用。</a:t>
            </a:r>
            <a:endParaRPr lang="zh-CN" altLang="en-US" sz="2400"/>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--网络地址转换</a:t>
            </a:r>
            <a:endParaRPr lang="en-US" sz="3200">
              <a:sym typeface="+mn-ea"/>
            </a:endParaRPr>
          </a:p>
        </p:txBody>
      </p:sp>
      <p:sp>
        <p:nvSpPr>
          <p:cNvPr id="3" name="内容占位符 2"/>
          <p:cNvSpPr/>
          <p:nvPr>
            <p:ph idx="1"/>
          </p:nvPr>
        </p:nvSpPr>
        <p:spPr>
          <a:xfrm>
            <a:off x="444500" y="1152525"/>
            <a:ext cx="8229600" cy="4973955"/>
          </a:xfrm>
        </p:spPr>
        <p:txBody>
          <a:bodyPr/>
          <a:p>
            <a:r>
              <a:rPr sz="2400"/>
              <a:t>讨论了有关因特网地址和IPv 4数据报格式后， 我们现在可清楚地认识到每个IP使能的设备都需要一个IP地址。随着所谓小型办公室、家庭办公室(Small OfFice， HomeOf ice， SOHO) </a:t>
            </a:r>
            <a:r>
              <a:rPr sz="2400">
                <a:solidFill>
                  <a:srgbClr val="FF0000"/>
                </a:solidFill>
              </a:rPr>
              <a:t>子网的大量出现</a:t>
            </a:r>
            <a:r>
              <a:rPr sz="2400"/>
              <a:t>， 这看起来意味着每当一个SOHO想安装一个LAN以互联多台机器时， 需要ISP分配一组地址以供该SOHO的所有机器使用。如果该</a:t>
            </a:r>
            <a:r>
              <a:rPr sz="2400">
                <a:solidFill>
                  <a:srgbClr val="FF0000"/>
                </a:solidFill>
              </a:rPr>
              <a:t>子网变大了</a:t>
            </a:r>
            <a:r>
              <a:rPr sz="2400"/>
              <a:t>(例如家里的孩子们不仅有自己的计算机，而且还有智能手机、联网游戏机)，则需要分配一块较大的地址。但如果ISP已经为SOHO网络当前地址范围分配过一块连续地址该怎么办呢?并且家庭主人要(或应该需要)首先知道管理IP地址的典型方法有哪些呢?幸运的是，有一种简单的方法越来越广泛地在这些情况场合：</a:t>
            </a:r>
            <a:r>
              <a:rPr sz="2400">
                <a:solidFill>
                  <a:srgbClr val="FF0000"/>
                </a:solidFill>
              </a:rPr>
              <a:t>网络地址转换</a:t>
            </a:r>
            <a:r>
              <a:rPr sz="2400"/>
              <a:t>Network Address Translation，</a:t>
            </a:r>
            <a:r>
              <a:rPr sz="2400">
                <a:solidFill>
                  <a:srgbClr val="FF0000"/>
                </a:solidFill>
              </a:rPr>
              <a:t> NAT</a:t>
            </a:r>
            <a:r>
              <a:rPr sz="2400"/>
              <a:t>)。</a:t>
            </a:r>
            <a:endParaRPr sz="2400"/>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--网络地址转换</a:t>
            </a:r>
            <a:endParaRPr lang="en-US" sz="3200">
              <a:sym typeface="+mn-ea"/>
            </a:endParaRPr>
          </a:p>
        </p:txBody>
      </p:sp>
      <p:sp>
        <p:nvSpPr>
          <p:cNvPr id="3" name="内容占位符 2"/>
          <p:cNvSpPr/>
          <p:nvPr>
            <p:ph idx="1"/>
          </p:nvPr>
        </p:nvSpPr>
        <p:spPr>
          <a:xfrm>
            <a:off x="444500" y="1152525"/>
            <a:ext cx="8229600" cy="4973955"/>
          </a:xfrm>
        </p:spPr>
        <p:txBody>
          <a:bodyPr/>
          <a:p>
            <a:r>
              <a:rPr sz="2400"/>
              <a:t>图4-22显示了一台NAT使能路由器的运行情况。位于家中的NAT使能的路由器有一个接口，该接口是图4-22中右侧所示家庭网络的一部分。在家庭网络内的编址就像我们在上面看到的完全一样，其中的所有4个接口都具有相同的网络地址10.0.0/24。</a:t>
            </a:r>
            <a:endParaRPr sz="2400"/>
          </a:p>
          <a:p>
            <a:endParaRPr sz="2400"/>
          </a:p>
          <a:p>
            <a:r>
              <a:rPr sz="2400"/>
              <a:t>地址空间10.0.0.0/8是保留的3部分IP地址空间之一， 这些地址用于如图4-22中的家庭网络等专用网络或具有专用地址的地域(realm) 。具有专用地址的地域是指其地址仅对该网络中的设备有意义的网络。</a:t>
            </a:r>
            <a:endParaRPr sz="2400"/>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--网络地址转换</a:t>
            </a:r>
            <a:endParaRPr lang="en-US" sz="3200">
              <a:sym typeface="+mn-ea"/>
            </a:endParaRPr>
          </a:p>
        </p:txBody>
      </p:sp>
      <p:sp>
        <p:nvSpPr>
          <p:cNvPr id="3" name="内容占位符 2"/>
          <p:cNvSpPr/>
          <p:nvPr>
            <p:ph idx="1"/>
          </p:nvPr>
        </p:nvSpPr>
        <p:spPr>
          <a:xfrm>
            <a:off x="444500" y="1152525"/>
            <a:ext cx="8229600" cy="4973955"/>
          </a:xfrm>
        </p:spPr>
        <p:txBody>
          <a:bodyPr/>
          <a:p>
            <a:r>
              <a:rPr sz="2400"/>
              <a:t>为了明白它为什么重要，考虑有数十万家庭网络这样的事实，许多使用了相同的地址空间10.0.0.0/24。在一个给定家庭网络中的设备能够使用10.0.0.0/24编址彼此发送分组。然而，转发到家庭网络之外进入更大的全球因特网的分组显然不能使用这些地址(或作为源地址，或作为目的地址)，因为有数十万的网络使用着这块地址。</a:t>
            </a:r>
            <a:endParaRPr sz="2400"/>
          </a:p>
          <a:p>
            <a:endParaRPr sz="2400"/>
          </a:p>
          <a:p>
            <a:r>
              <a:rPr sz="2400"/>
              <a:t>这就是说，10.0.0.0/24地址仅在给定的网络中才有意义。但是如果专用地址仅在给定的网络中才有意义的话，当向或从全球因特网发送或接收分组，地址在何处才必须是唯一的呢?答案在于理解NAT。</a:t>
            </a:r>
            <a:endParaRPr sz="2400"/>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--网络地址转换</a:t>
            </a:r>
            <a:endParaRPr lang="en-US" sz="3200">
              <a:sym typeface="+mn-ea"/>
            </a:endParaRPr>
          </a:p>
        </p:txBody>
      </p:sp>
      <p:sp>
        <p:nvSpPr>
          <p:cNvPr id="3" name="内容占位符 2"/>
          <p:cNvSpPr/>
          <p:nvPr>
            <p:ph idx="1"/>
          </p:nvPr>
        </p:nvSpPr>
        <p:spPr>
          <a:xfrm>
            <a:off x="444500" y="1152525"/>
            <a:ext cx="8229600" cy="4973955"/>
          </a:xfrm>
        </p:spPr>
        <p:txBody>
          <a:bodyPr/>
          <a:p>
            <a:r>
              <a:rPr sz="2400"/>
              <a:t>NAT使能路由器对于外部世界来说甚至不像一台路由器。</a:t>
            </a:r>
            <a:r>
              <a:rPr sz="2400">
                <a:solidFill>
                  <a:srgbClr val="FF0000"/>
                </a:solidFill>
              </a:rPr>
              <a:t>NAT路由器对外界的行为反过来就如同一个具有单一IP地址的单一设备</a:t>
            </a:r>
            <a:r>
              <a:rPr sz="2400"/>
              <a:t>。</a:t>
            </a:r>
            <a:endParaRPr sz="2400"/>
          </a:p>
          <a:p>
            <a:r>
              <a:rPr sz="2400"/>
              <a:t>在图4-22中，所有离开家庭路由器流向更大因特网的报文都拥有一个源IP地址138.76.29.7，且所有进</a:t>
            </a:r>
            <a:r>
              <a:rPr lang="zh-CN" sz="2400"/>
              <a:t>入</a:t>
            </a:r>
            <a:r>
              <a:rPr sz="2400"/>
              <a:t>家庭的报文都拥有同一个目的IP地址138.76.29.7。从本质上讲， </a:t>
            </a:r>
            <a:r>
              <a:rPr sz="2400">
                <a:solidFill>
                  <a:srgbClr val="FF0000"/>
                </a:solidFill>
              </a:rPr>
              <a:t>NAT使能路由器对外界隐藏了家庭网络的细节</a:t>
            </a:r>
            <a:r>
              <a:rPr sz="2400"/>
              <a:t>。(另外，你也许想知道家庭网络计算机是从哪儿得到其地址，路由器又是从哪儿得到它的单一IP地址的。在通常的情况下， 答案是相同的， 即DHCP!路由器从ISP的DHCP服务器得到它的地址， 并且路由器运行一个DHCP服务器， 为位于NAT-DHCP路由器控制的家庭网络地址空间中的计算机提供地址。)</a:t>
            </a:r>
            <a:endParaRPr sz="2400"/>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--网络地址转换</a:t>
            </a:r>
            <a:endParaRPr lang="en-US" sz="3200">
              <a:sym typeface="+mn-ea"/>
            </a:endParaRPr>
          </a:p>
        </p:txBody>
      </p:sp>
      <p:pic>
        <p:nvPicPr>
          <p:cNvPr id="4" name="内容占位符 3"/>
          <p:cNvPicPr>
            <a:picLocks noChangeAspect="1"/>
          </p:cNvPicPr>
          <p:nvPr>
            <p:ph idx="1"/>
          </p:nvPr>
        </p:nvPicPr>
        <p:blipFill>
          <a:blip r:embed="rId1"/>
          <a:stretch>
            <a:fillRect/>
          </a:stretch>
        </p:blipFill>
        <p:spPr>
          <a:xfrm>
            <a:off x="668020" y="1515110"/>
            <a:ext cx="7781925" cy="4248150"/>
          </a:xfrm>
          <a:prstGeom prst="rect">
            <a:avLst/>
          </a:prstGeom>
        </p:spPr>
      </p:pic>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--网络地址转换</a:t>
            </a:r>
            <a:endParaRPr lang="en-US" sz="3200">
              <a:sym typeface="+mn-ea"/>
            </a:endParaRPr>
          </a:p>
        </p:txBody>
      </p:sp>
      <p:sp>
        <p:nvSpPr>
          <p:cNvPr id="3" name="内容占位符 2"/>
          <p:cNvSpPr/>
          <p:nvPr>
            <p:ph idx="1"/>
          </p:nvPr>
        </p:nvSpPr>
        <p:spPr/>
        <p:txBody>
          <a:bodyPr/>
          <a:p>
            <a:r>
              <a:rPr lang="zh-CN" altLang="en-US" sz="2400"/>
              <a:t>如果从广域网到达NAT路由器的所有数据报都有相同的目的IP地址(特别是对NAT路由器广域网一侧的接口)，那么该路由器怎样知道它应将某个分组转发给哪个内部主机呢?技巧就是使用在NAT路由器上的一张</a:t>
            </a:r>
            <a:r>
              <a:rPr lang="zh-CN" altLang="en-US" sz="2400">
                <a:solidFill>
                  <a:srgbClr val="FF0000"/>
                </a:solidFill>
              </a:rPr>
              <a:t>NAT转换表</a:t>
            </a:r>
            <a:r>
              <a:rPr lang="zh-CN" altLang="en-US" sz="2400"/>
              <a:t>(NAT translation table) ， 并且在表项中</a:t>
            </a:r>
            <a:r>
              <a:rPr lang="zh-CN" altLang="en-US" sz="2400">
                <a:solidFill>
                  <a:srgbClr val="FF0000"/>
                </a:solidFill>
              </a:rPr>
              <a:t>包含了端口号及其IP地址</a:t>
            </a:r>
            <a:r>
              <a:rPr lang="zh-CN" altLang="en-US" sz="2400"/>
              <a:t>。</a:t>
            </a:r>
            <a:endParaRPr lang="zh-CN" altLang="en-US" sz="2400"/>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--网络地址转换</a:t>
            </a:r>
            <a:endParaRPr lang="en-US" sz="3200">
              <a:sym typeface="+mn-ea"/>
            </a:endParaRPr>
          </a:p>
        </p:txBody>
      </p:sp>
      <p:sp>
        <p:nvSpPr>
          <p:cNvPr id="3" name="内容占位符 2"/>
          <p:cNvSpPr/>
          <p:nvPr>
            <p:ph idx="1"/>
          </p:nvPr>
        </p:nvSpPr>
        <p:spPr/>
        <p:txBody>
          <a:bodyPr/>
          <a:p>
            <a:r>
              <a:rPr lang="zh-CN" altLang="en-US" sz="2400"/>
              <a:t>考虑图4-22中的例子。假设一个用户坐在家庭网络主机10.0.0.1旁，请求IP地址为128.119.40.186的某台Web服务器(端口80) 上的一个Web页面。主机10.0.0.1为其指派了(任意) 源端口号3345并将该数据报发送到LAN中。NAT路由器收到该数据报，为该数据报生成一个新的源端口号5001，将源IP替代为其广域网一侧接口的IP地址138.76.29.7， 且将源端口3345更换为新端口5001。当生成一个新的源端口号时， NAT路由器可选择任意一个当前未在NAT转换表中的源端口号。(注意到因为端口号字段为16比特长， NAT协议可支持超过60000个并行使用路由器广域网一侧IP地址的连接!) 路由器中的NAT也在它的NAT转换表中增加一表项。</a:t>
            </a:r>
            <a:endParaRPr lang="zh-CN" altLang="en-US" sz="2400"/>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--网络地址转换</a:t>
            </a:r>
            <a:endParaRPr lang="en-US" sz="3200">
              <a:sym typeface="+mn-ea"/>
            </a:endParaRPr>
          </a:p>
        </p:txBody>
      </p:sp>
      <p:sp>
        <p:nvSpPr>
          <p:cNvPr id="3" name="内容占位符 2"/>
          <p:cNvSpPr/>
          <p:nvPr>
            <p:ph idx="1"/>
          </p:nvPr>
        </p:nvSpPr>
        <p:spPr/>
        <p:txBody>
          <a:bodyPr/>
          <a:p>
            <a:r>
              <a:rPr lang="zh-CN" altLang="en-US" sz="2400"/>
              <a:t>Web服务器并不知道刚到达的包含HTTP请求的数据报已被NAT路由器进行了改装， 它会发回一个响应报文， 其目的地址是NAT路由器的IP地址，其目的端口是5001。当该报文到达NAT路由器时， 路由器使用目的IP地址与目的端口号从NAT转换表中检索出家庭网络浏览器使用的适当IP地址(10.0.0.1) 和目的端口号(3345)。于是，路由器改写该数据报的目的IP地址与目的端口号，并向家庭网络转发该数据报。</a:t>
            </a:r>
            <a:endParaRPr lang="zh-CN" altLang="en-US" sz="2400"/>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--网络地址转换</a:t>
            </a:r>
            <a:endParaRPr lang="en-US" sz="3200">
              <a:sym typeface="+mn-ea"/>
            </a:endParaRPr>
          </a:p>
        </p:txBody>
      </p:sp>
      <p:sp>
        <p:nvSpPr>
          <p:cNvPr id="3" name="内容占位符 2"/>
          <p:cNvSpPr/>
          <p:nvPr>
            <p:ph idx="1"/>
          </p:nvPr>
        </p:nvSpPr>
        <p:spPr>
          <a:xfrm>
            <a:off x="457200" y="1257300"/>
            <a:ext cx="8229600" cy="4869180"/>
          </a:xfrm>
        </p:spPr>
        <p:txBody>
          <a:bodyPr/>
          <a:p>
            <a:r>
              <a:rPr lang="zh-CN" altLang="en-US" sz="2400"/>
              <a:t>NAT在近几年已得到了广泛的应用。但是， 我们应当提及的是， 许多IETF团体中的纯化论者大声疾呼</a:t>
            </a:r>
            <a:r>
              <a:rPr lang="zh-CN" altLang="en-US" sz="2400">
                <a:solidFill>
                  <a:srgbClr val="FF0000"/>
                </a:solidFill>
              </a:rPr>
              <a:t>反对NAT</a:t>
            </a:r>
            <a:r>
              <a:rPr lang="zh-CN" altLang="en-US" sz="2400"/>
              <a:t>。第一， 他们认为</a:t>
            </a:r>
            <a:r>
              <a:rPr lang="zh-CN" altLang="en-US" sz="2400">
                <a:solidFill>
                  <a:srgbClr val="FF0000"/>
                </a:solidFill>
              </a:rPr>
              <a:t>端口号是用于进程编址的， 而不是用于主机编址的</a:t>
            </a:r>
            <a:r>
              <a:rPr lang="zh-CN" altLang="en-US" sz="2400"/>
              <a:t>。(这种违规用法对于运行在家庭网络中的服务器来说确实会引起问题，因为我们已在第2章看到，服务器进程在周知端口号上等待入请求。)第二，他们认为路由器通常仅应当处理高达第三层的分组。第三， 他们认为</a:t>
            </a:r>
            <a:r>
              <a:rPr lang="zh-CN" altLang="en-US" sz="2400">
                <a:solidFill>
                  <a:srgbClr val="FF0000"/>
                </a:solidFill>
              </a:rPr>
              <a:t>NAT协议违反了所谓端到端原则</a:t>
            </a:r>
            <a:r>
              <a:rPr lang="zh-CN" altLang="en-US" sz="2400"/>
              <a:t>， 即主机彼此应相互直接对话，结点不应介</a:t>
            </a:r>
            <a:r>
              <a:rPr lang="zh-CN" altLang="en-US" sz="2400">
                <a:sym typeface="+mn-ea"/>
              </a:rPr>
              <a:t>入</a:t>
            </a:r>
            <a:r>
              <a:rPr lang="zh-CN" altLang="en-US" sz="2400"/>
              <a:t>修改IP地址与端口号。第四，他们认为</a:t>
            </a:r>
            <a:r>
              <a:rPr lang="zh-CN" altLang="en-US" sz="2400">
                <a:solidFill>
                  <a:srgbClr val="FF0000"/>
                </a:solidFill>
              </a:rPr>
              <a:t>应使用IPv6 来解决IP地址短缺问题</a:t>
            </a:r>
            <a:r>
              <a:rPr lang="zh-CN" altLang="en-US" sz="2400"/>
              <a:t>， 而不是不计后果地用一种如NAT之类的权宜之计来修补存在的问题。但不管喜欢与否， NAT已成为因特网的一个重要组件。</a:t>
            </a:r>
            <a:endParaRPr lang="zh-CN" altLang="en-US"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-(2) 运输层</a:t>
            </a:r>
            <a:endParaRPr lang="en-US" sz="4000"/>
          </a:p>
        </p:txBody>
      </p:sp>
      <p:sp>
        <p:nvSpPr>
          <p:cNvPr id="3" name="内容占位符 2"/>
          <p:cNvSpPr/>
          <p:nvPr>
            <p:ph idx="1"/>
          </p:nvPr>
        </p:nvSpPr>
        <p:spPr>
          <a:xfrm>
            <a:off x="457200" y="1417955"/>
            <a:ext cx="8229600" cy="4708525"/>
          </a:xfrm>
        </p:spPr>
        <p:txBody>
          <a:bodyPr/>
          <a:p>
            <a:r>
              <a:rPr sz="2400"/>
              <a:t>因特网的运输层在应用程序端点之间传送应用层报文。在因特网中，有两个运输协议， 即TCP和UDP， 利用其中的任一个都能运输应用层报文。TCP向它的应用程序提供了面向连接的服务。这种服务包括了应用层报文向目的地的确保传递和流量控制(即发送方/接收方速率匹配) 。</a:t>
            </a:r>
            <a:endParaRPr sz="2400"/>
          </a:p>
          <a:p>
            <a:endParaRPr sz="2400"/>
          </a:p>
          <a:p>
            <a:r>
              <a:rPr sz="2400"/>
              <a:t>TCP也将长报文划分为短报文， 并提供拥塞控制机制， 因此当网络拥塞时， 源抑制其传输速率。UDP协议向它的应用程序提供无连接服务。这是一种不提供不必要服务的服务，没有可靠性，没有流量控制，也没有拥塞控制。在本书中，我们把运输层分组称为</a:t>
            </a:r>
            <a:r>
              <a:rPr sz="2400">
                <a:solidFill>
                  <a:srgbClr val="FF0000"/>
                </a:solidFill>
              </a:rPr>
              <a:t>报文段(segment) </a:t>
            </a:r>
            <a:r>
              <a:rPr sz="2400"/>
              <a:t>。</a:t>
            </a:r>
            <a:endParaRPr sz="240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4.4.2 IPv4编址</a:t>
            </a:r>
            <a:r>
              <a:rPr lang="en-US" sz="3200">
                <a:sym typeface="+mn-ea"/>
              </a:rPr>
              <a:t>--网络地址转换</a:t>
            </a:r>
            <a:endParaRPr lang="en-US" sz="3200">
              <a:sym typeface="+mn-ea"/>
            </a:endParaRPr>
          </a:p>
        </p:txBody>
      </p:sp>
      <p:sp>
        <p:nvSpPr>
          <p:cNvPr id="3" name="内容占位符 2"/>
          <p:cNvSpPr/>
          <p:nvPr>
            <p:ph idx="1"/>
          </p:nvPr>
        </p:nvSpPr>
        <p:spPr>
          <a:xfrm>
            <a:off x="457200" y="1257300"/>
            <a:ext cx="8229600" cy="4869180"/>
          </a:xfrm>
        </p:spPr>
        <p:txBody>
          <a:bodyPr/>
          <a:p>
            <a:r>
              <a:rPr lang="zh-CN" altLang="en-US" sz="2000"/>
              <a:t>NAT的另一个重要问题是它</a:t>
            </a:r>
            <a:r>
              <a:rPr lang="zh-CN" altLang="en-US" sz="2000">
                <a:solidFill>
                  <a:srgbClr val="FF0000"/>
                </a:solidFill>
              </a:rPr>
              <a:t>妨碍P2P</a:t>
            </a:r>
            <a:r>
              <a:rPr lang="zh-CN" altLang="en-US" sz="2000"/>
              <a:t>应用程序， 包括P2P文件共享应用和P2PIP语音应用。第2章讲过在一个P2P应用程序中，任何参与对等方A应当能够对任何其他参与对等方B发起一条TCP连接。该问题的实质在于如果对等方B在一个NAT后面， 它不能充当服务器并接收TCP连接。如我们将在课后习题中所见， 如果对等方A不在一个NAT的后面， 则该NAT问题能够绕过去。在这种情况下， 对等方A能够首先通过一个中间对等方C与对等方B联系， 其中C不位于NAT之后并与B已经创建了一条进行中的TCP连接。对等方A则能够经对等方C请求对等方B， 发起直接返回对等方A的一条TCP连接。一旦对等方A和B之间创建一条直接的P2PTCP连接， 这两个对等方就能够交换报文或文件。这种雇佣关系被称为连接反转(connection reversal， 实际上被许多P2P应用程序用于NAT穿越(NAT traversal) 。如果对等方A和对等方B都在它们自己的NAT后面， 这种情况有些棘手， 但是能够使用应用程序进行中继处理。</a:t>
            </a:r>
            <a:endParaRPr lang="zh-CN" altLang="en-US" sz="2000"/>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4.4.3 因特网控制报文协议</a:t>
            </a:r>
            <a:endParaRPr sz="3200">
              <a:sym typeface="+mn-ea"/>
            </a:endParaRPr>
          </a:p>
        </p:txBody>
      </p:sp>
      <p:sp>
        <p:nvSpPr>
          <p:cNvPr id="3" name="内容占位符 2"/>
          <p:cNvSpPr/>
          <p:nvPr>
            <p:ph idx="1"/>
          </p:nvPr>
        </p:nvSpPr>
        <p:spPr>
          <a:xfrm>
            <a:off x="457200" y="1257300"/>
            <a:ext cx="8229600" cy="4869180"/>
          </a:xfrm>
        </p:spPr>
        <p:txBody>
          <a:bodyPr/>
          <a:p>
            <a:r>
              <a:rPr lang="zh-CN" altLang="en-US" sz="2000">
                <a:solidFill>
                  <a:srgbClr val="FF0000"/>
                </a:solidFill>
              </a:rPr>
              <a:t>ICMP 被主机和路由器用来彼此沟通网络层的信息</a:t>
            </a:r>
            <a:r>
              <a:rPr lang="zh-CN" altLang="en-US" sz="2000"/>
              <a:t>。ICMP最典型的用途是</a:t>
            </a:r>
            <a:r>
              <a:rPr lang="zh-CN" altLang="en-US" sz="2000">
                <a:solidFill>
                  <a:srgbClr val="FF0000"/>
                </a:solidFill>
              </a:rPr>
              <a:t>差错报告</a:t>
            </a:r>
            <a:r>
              <a:rPr lang="zh-CN" altLang="en-US" sz="2000"/>
              <a:t>。</a:t>
            </a:r>
            <a:endParaRPr lang="zh-CN" altLang="en-US" sz="2000"/>
          </a:p>
          <a:p>
            <a:endParaRPr lang="zh-CN" altLang="en-US" sz="2000"/>
          </a:p>
          <a:p>
            <a:r>
              <a:rPr lang="zh-CN" altLang="en-US" sz="2000"/>
              <a:t>例如， 当运行一个Telnet、FTP或HTTP会话时， 你也许会遇到一些诸如“目的网络不可达”之类的错误报文。这种报文就是在ICMP中产生的。在某个位置， IP路由器不能找到一条路径， 以通往Telnet、FTP或HTTP应用所指定的主机。该路由器就会向你的主机创建和发出一个类型3的ICMP报文以指示该错误。</a:t>
            </a:r>
            <a:endParaRPr lang="zh-CN" altLang="en-US" sz="2000"/>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4.4.3 因特网控制报文协议</a:t>
            </a:r>
            <a:endParaRPr sz="3200">
              <a:sym typeface="+mn-ea"/>
            </a:endParaRPr>
          </a:p>
        </p:txBody>
      </p:sp>
      <p:sp>
        <p:nvSpPr>
          <p:cNvPr id="3" name="内容占位符 2"/>
          <p:cNvSpPr/>
          <p:nvPr>
            <p:ph idx="1"/>
          </p:nvPr>
        </p:nvSpPr>
        <p:spPr>
          <a:xfrm>
            <a:off x="457200" y="1257300"/>
            <a:ext cx="8229600" cy="4869180"/>
          </a:xfrm>
        </p:spPr>
        <p:txBody>
          <a:bodyPr/>
          <a:p>
            <a:r>
              <a:rPr lang="zh-CN" altLang="en-US" sz="2000"/>
              <a:t>ICMP通常被认为是IP的一部分， 但从体系结构上讲它是位于IP之上的， 因为ICMP报文是承载在IP分组中的。</a:t>
            </a:r>
            <a:endParaRPr lang="zh-CN" altLang="en-US" sz="2000"/>
          </a:p>
          <a:p>
            <a:endParaRPr lang="zh-CN" altLang="en-US" sz="2000"/>
          </a:p>
          <a:p>
            <a:r>
              <a:rPr lang="zh-CN" altLang="en-US" sz="2000"/>
              <a:t>这就是说， ICMP报文是作为IP有效载荷承载的， 就像TCP与UDP报文段作为IP有效载荷被承载那样。类似地， 当一台主机收到一个指明上层协议为ICMP的IP数据报时， 它分解出该数据报的内容给ICMP， 就像分解出一个数据报的内容给TCP或UDP一样。</a:t>
            </a:r>
            <a:endParaRPr lang="zh-CN" altLang="en-US" sz="2000"/>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4.4.3 因特网控制报文协议</a:t>
            </a:r>
            <a:endParaRPr sz="3200">
              <a:sym typeface="+mn-ea"/>
            </a:endParaRPr>
          </a:p>
        </p:txBody>
      </p:sp>
      <p:sp>
        <p:nvSpPr>
          <p:cNvPr id="3" name="内容占位符 2"/>
          <p:cNvSpPr/>
          <p:nvPr>
            <p:ph idx="1"/>
          </p:nvPr>
        </p:nvSpPr>
        <p:spPr>
          <a:xfrm>
            <a:off x="457200" y="1257300"/>
            <a:ext cx="8229600" cy="4869180"/>
          </a:xfrm>
        </p:spPr>
        <p:txBody>
          <a:bodyPr/>
          <a:p>
            <a:r>
              <a:rPr lang="zh-CN" altLang="en-US" sz="2000"/>
              <a:t>ICMP报文有</a:t>
            </a:r>
            <a:r>
              <a:rPr lang="zh-CN" altLang="en-US" sz="2000">
                <a:solidFill>
                  <a:srgbClr val="FF0000"/>
                </a:solidFill>
              </a:rPr>
              <a:t>一个类型字段和一个编码字段</a:t>
            </a:r>
            <a:r>
              <a:rPr lang="zh-CN" altLang="en-US" sz="2000"/>
              <a:t>， 并且包含引起该ICMP报文首次生成的IP数据报的首部和前8字节内容(以便发送方能确定引发该差错的数据报)。在图4-23中显示了所选的ICMP报文类型。注意到ICMP报文并不仅是用于通知差错情况。</a:t>
            </a:r>
            <a:endParaRPr lang="zh-CN" altLang="en-US" sz="2000"/>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4.4.3 因特网控制报文协议</a:t>
            </a:r>
            <a:endParaRPr sz="3200">
              <a:sym typeface="+mn-ea"/>
            </a:endParaRPr>
          </a:p>
        </p:txBody>
      </p:sp>
      <p:pic>
        <p:nvPicPr>
          <p:cNvPr id="4" name="内容占位符 3"/>
          <p:cNvPicPr>
            <a:picLocks noChangeAspect="1"/>
          </p:cNvPicPr>
          <p:nvPr>
            <p:ph idx="1"/>
          </p:nvPr>
        </p:nvPicPr>
        <p:blipFill>
          <a:blip r:embed="rId1"/>
          <a:stretch>
            <a:fillRect/>
          </a:stretch>
        </p:blipFill>
        <p:spPr>
          <a:xfrm>
            <a:off x="2118995" y="1696085"/>
            <a:ext cx="4905375" cy="3990975"/>
          </a:xfrm>
          <a:prstGeom prst="rect">
            <a:avLst/>
          </a:prstGeom>
        </p:spPr>
      </p:pic>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4.4.3 因特网控制报文协议</a:t>
            </a:r>
            <a:endParaRPr sz="3200">
              <a:sym typeface="+mn-ea"/>
            </a:endParaRPr>
          </a:p>
        </p:txBody>
      </p:sp>
      <p:sp>
        <p:nvSpPr>
          <p:cNvPr id="3" name="内容占位符 2"/>
          <p:cNvSpPr/>
          <p:nvPr>
            <p:ph idx="1"/>
          </p:nvPr>
        </p:nvSpPr>
        <p:spPr/>
        <p:txBody>
          <a:bodyPr/>
          <a:p>
            <a:r>
              <a:rPr lang="zh-CN" altLang="en-US" sz="2400"/>
              <a:t>众所周知的ping程序发送一个ICMP类型8编码0的报文到指定主机。看到该回显(echo) 请求， 目的主机发回一个类型0编码0的ICMP回显回答。大多数TCP/IP实现直接在操作系统中支持ping服务器， 即该服务器不是一个进程。[Stevens 1990]提供了有关ping客户程序的源码。注意客户程序需要能够指示操作系统产生一个类型8编码0的ICMP报文。</a:t>
            </a:r>
            <a:endParaRPr lang="zh-CN" altLang="en-US" sz="2400"/>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4.4.3 因特网控制报文协议</a:t>
            </a:r>
            <a:endParaRPr sz="3200">
              <a:sym typeface="+mn-ea"/>
            </a:endParaRPr>
          </a:p>
        </p:txBody>
      </p:sp>
      <p:sp>
        <p:nvSpPr>
          <p:cNvPr id="3" name="内容占位符 2"/>
          <p:cNvSpPr/>
          <p:nvPr>
            <p:ph idx="1"/>
          </p:nvPr>
        </p:nvSpPr>
        <p:spPr/>
        <p:txBody>
          <a:bodyPr/>
          <a:p>
            <a:r>
              <a:rPr lang="zh-CN" altLang="en-US" sz="2400"/>
              <a:t>另一个有趣的ICMP报文是</a:t>
            </a:r>
            <a:r>
              <a:rPr lang="zh-CN" altLang="en-US" sz="2400">
                <a:solidFill>
                  <a:srgbClr val="FF0000"/>
                </a:solidFill>
              </a:rPr>
              <a:t>源抑制报文</a:t>
            </a:r>
            <a:r>
              <a:rPr lang="zh-CN" altLang="en-US" sz="2400"/>
              <a:t>。这种报文在实践中很少使用。其最初目的是执行拥塞控制， 即使得拥塞的路由器向一台主机发送一个ICMP源抑制报文， 以强制该主机减小其发送速率。我们在第3章已看到， TCP有自己在运输层操作的拥塞控制机制， 不需要利用网络层中的反馈信息(如ICMP源抑制报文)。</a:t>
            </a:r>
            <a:endParaRPr lang="zh-CN" altLang="en-US" sz="2400"/>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1239520"/>
          </a:xfrm>
        </p:spPr>
        <p:txBody>
          <a:bodyPr/>
          <a:p>
            <a:r>
              <a:rPr sz="3200">
                <a:sym typeface="+mn-ea"/>
              </a:rPr>
              <a:t>4.4.4 IPv6</a:t>
            </a:r>
            <a:endParaRPr sz="3200">
              <a:sym typeface="+mn-ea"/>
            </a:endParaRPr>
          </a:p>
        </p:txBody>
      </p:sp>
      <p:sp>
        <p:nvSpPr>
          <p:cNvPr id="3" name="内容占位符 2"/>
          <p:cNvSpPr/>
          <p:nvPr>
            <p:ph idx="1"/>
          </p:nvPr>
        </p:nvSpPr>
        <p:spPr/>
        <p:txBody>
          <a:bodyPr/>
          <a:p>
            <a:r>
              <a:rPr lang="zh-CN" altLang="en-US" sz="2400"/>
              <a:t>在20世纪90年代早期， 因特网工程任务组就开始致力于开发一种替代IPv4的协议。</a:t>
            </a:r>
            <a:endParaRPr lang="zh-CN" altLang="en-US" sz="2400"/>
          </a:p>
          <a:p>
            <a:endParaRPr lang="zh-CN" altLang="en-US" sz="2400"/>
          </a:p>
          <a:p>
            <a:r>
              <a:rPr lang="zh-CN" altLang="en-US" sz="2400"/>
              <a:t>该努力的最初动机是因为以下现实：由于新的子网和IP结点以惊人的增长率连到因特网上(并被分配唯一的IP地址)，32比特的IP地址空间</a:t>
            </a:r>
            <a:r>
              <a:rPr lang="zh-CN" altLang="en-US" sz="2400">
                <a:solidFill>
                  <a:srgbClr val="FF0000"/>
                </a:solidFill>
              </a:rPr>
              <a:t>即将用尽</a:t>
            </a:r>
            <a:r>
              <a:rPr lang="zh-CN" altLang="en-US" sz="2400"/>
              <a:t>。为了应对这种对大IP地址空间的需求， 开发了一种新的IP协议， 即IPv6。IPv6的设计者们还利用这次机会， 在IPv4积累的运行经验基础上</a:t>
            </a:r>
            <a:r>
              <a:rPr lang="zh-CN" altLang="en-US" sz="2400">
                <a:solidFill>
                  <a:srgbClr val="FF0000"/>
                </a:solidFill>
              </a:rPr>
              <a:t>加进和强化</a:t>
            </a:r>
            <a:r>
              <a:rPr lang="zh-CN" altLang="en-US" sz="2400"/>
              <a:t>了IPv4的其他方面。</a:t>
            </a:r>
            <a:endParaRPr lang="zh-CN" altLang="en-US" sz="2400"/>
          </a:p>
          <a:p>
            <a:endParaRPr lang="en-US" altLang="zh-CN" sz="2400"/>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4.4.4 IPv6</a:t>
            </a:r>
            <a:endParaRPr sz="3200">
              <a:sym typeface="+mn-ea"/>
            </a:endParaRPr>
          </a:p>
        </p:txBody>
      </p:sp>
      <p:sp>
        <p:nvSpPr>
          <p:cNvPr id="3" name="内容占位符 2"/>
          <p:cNvSpPr/>
          <p:nvPr>
            <p:ph idx="1"/>
          </p:nvPr>
        </p:nvSpPr>
        <p:spPr>
          <a:xfrm>
            <a:off x="457200" y="956945"/>
            <a:ext cx="8229600" cy="5739765"/>
          </a:xfrm>
        </p:spPr>
        <p:txBody>
          <a:bodyPr/>
          <a:p>
            <a:r>
              <a:rPr lang="zh-CN" altLang="en-US" sz="2400"/>
              <a:t>IPv4地址在什么时候会被完全分配完(因此没有新的网络再能与因特网相连) 是一个相当有争议的问题。IETF的地址寿命期望工作组的两位负责人分别估计地址将于</a:t>
            </a:r>
            <a:r>
              <a:rPr lang="zh-CN" altLang="en-US" sz="2400">
                <a:solidFill>
                  <a:srgbClr val="FF0000"/>
                </a:solidFill>
              </a:rPr>
              <a:t>2008年和2018年用完</a:t>
            </a:r>
            <a:r>
              <a:rPr lang="zh-CN" altLang="en-US" sz="2400"/>
              <a:t> 。在2011年2月， IANA向一个区域注册机构分配完了未分配IPv4地址的最后剩余地址池。这些注册机构在它们的地址池中还有可用的IPv4地址，一旦用完这些地址， 从中央池中将再也分配不出更多的可用地址块了。尽管在20世纪90年代中期对IPv4地址耗尽的估计表明， IPv4地址空间耗尽的期限还有可观的时间，但人们认识到，如此大规模地部署一项新技术将需要可观的时间，因此开始了</a:t>
            </a:r>
            <a:r>
              <a:rPr lang="zh-CN" altLang="en-US" sz="2400">
                <a:solidFill>
                  <a:srgbClr val="FF0000"/>
                </a:solidFill>
              </a:rPr>
              <a:t>下一代IP</a:t>
            </a:r>
            <a:r>
              <a:rPr lang="zh-CN" altLang="en-US" sz="2400"/>
              <a:t>(Next Generation IP， IPng) 的工作。这种工作成果就是</a:t>
            </a:r>
            <a:r>
              <a:rPr lang="zh-CN" altLang="en-US" sz="2400">
                <a:solidFill>
                  <a:srgbClr val="FF0000"/>
                </a:solidFill>
              </a:rPr>
              <a:t>IP版本6(IPv6)</a:t>
            </a:r>
            <a:r>
              <a:rPr lang="zh-CN" altLang="en-US" sz="2400"/>
              <a:t>的规范， 这是我们下面将要讨论的主题。(一个经常问到的问题是：</a:t>
            </a:r>
            <a:r>
              <a:rPr lang="zh-CN" altLang="en-US" sz="2400">
                <a:solidFill>
                  <a:srgbClr val="FF0000"/>
                </a:solidFill>
              </a:rPr>
              <a:t>IPv5</a:t>
            </a:r>
            <a:r>
              <a:rPr lang="zh-CN" altLang="en-US" sz="2400"/>
              <a:t>出了什么情况?人们最初预想ST-2协议将成为IPv 5， 但ST-2后来被舍弃了。)</a:t>
            </a:r>
            <a:endParaRPr lang="zh-CN" altLang="en-US" sz="2400"/>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1.IPv6数据报格式</a:t>
            </a:r>
            <a:endParaRPr sz="3200">
              <a:sym typeface="+mn-ea"/>
            </a:endParaRPr>
          </a:p>
        </p:txBody>
      </p:sp>
      <p:sp>
        <p:nvSpPr>
          <p:cNvPr id="3" name="内容占位符 2"/>
          <p:cNvSpPr/>
          <p:nvPr>
            <p:ph idx="1"/>
          </p:nvPr>
        </p:nvSpPr>
        <p:spPr>
          <a:xfrm>
            <a:off x="457200" y="956945"/>
            <a:ext cx="8229600" cy="5739765"/>
          </a:xfrm>
        </p:spPr>
        <p:txBody>
          <a:bodyPr/>
          <a:p>
            <a:r>
              <a:rPr lang="zh-CN" altLang="en-US" sz="2400"/>
              <a:t>IPv6数据报的格式如图4-24所示。</a:t>
            </a:r>
            <a:endParaRPr lang="zh-CN" altLang="en-US" sz="2400"/>
          </a:p>
          <a:p>
            <a:endParaRPr lang="zh-CN" altLang="en-US" sz="2400"/>
          </a:p>
        </p:txBody>
      </p:sp>
      <p:pic>
        <p:nvPicPr>
          <p:cNvPr id="4" name="图片 3"/>
          <p:cNvPicPr>
            <a:picLocks noChangeAspect="1"/>
          </p:cNvPicPr>
          <p:nvPr/>
        </p:nvPicPr>
        <p:blipFill>
          <a:blip r:embed="rId1"/>
          <a:stretch>
            <a:fillRect/>
          </a:stretch>
        </p:blipFill>
        <p:spPr>
          <a:xfrm>
            <a:off x="2124075" y="1795780"/>
            <a:ext cx="5097780" cy="32664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-(3)网络层</a:t>
            </a:r>
            <a:endParaRPr lang="en-US" sz="4000"/>
          </a:p>
        </p:txBody>
      </p:sp>
      <p:sp>
        <p:nvSpPr>
          <p:cNvPr id="3" name="内容占位符 2"/>
          <p:cNvSpPr/>
          <p:nvPr>
            <p:ph idx="1"/>
          </p:nvPr>
        </p:nvSpPr>
        <p:spPr>
          <a:xfrm>
            <a:off x="457200" y="1417955"/>
            <a:ext cx="8229600" cy="4708525"/>
          </a:xfrm>
        </p:spPr>
        <p:txBody>
          <a:bodyPr/>
          <a:p>
            <a:r>
              <a:rPr sz="2400"/>
              <a:t>因特网的网络层负责将称为数据报(datagram)的网络层分组从一台主机移动到另一台主机。在一台源主机中的因特网运输层协议(TCP或UDP) 向网络层递交运输层报文段和目的地址，就像你通过邮政服务寄信件时提供一个目的地址一样。</a:t>
            </a:r>
            <a:endParaRPr sz="2400"/>
          </a:p>
          <a:p>
            <a:endParaRPr sz="2400"/>
          </a:p>
          <a:p>
            <a:r>
              <a:rPr sz="2400"/>
              <a:t>因特网的网络层包括著名的IP协议，该协议定义了在数据报中的各个字段以及端系统和路由器如何作用于这些字段。仅有一个IP协议，所有具有网络层的因特网组件必须运行IP协议。因特网的网络层也包括决定路由的路由选择协议，它使得数据报根据该路由从源传输到目的地。</a:t>
            </a:r>
            <a:endParaRPr sz="240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1.IPv6数据报格式</a:t>
            </a:r>
            <a:endParaRPr sz="3200">
              <a:sym typeface="+mn-ea"/>
            </a:endParaRPr>
          </a:p>
        </p:txBody>
      </p:sp>
      <p:sp>
        <p:nvSpPr>
          <p:cNvPr id="3" name="内容占位符 2"/>
          <p:cNvSpPr/>
          <p:nvPr>
            <p:ph idx="1"/>
          </p:nvPr>
        </p:nvSpPr>
        <p:spPr>
          <a:xfrm>
            <a:off x="445770" y="980440"/>
            <a:ext cx="8229600" cy="5739765"/>
          </a:xfrm>
        </p:spPr>
        <p:txBody>
          <a:bodyPr/>
          <a:p>
            <a:r>
              <a:rPr lang="zh-CN" altLang="en-US" sz="2400"/>
              <a:t>IPv6中引入的最重要的变化显示在其数据报格式中：</a:t>
            </a:r>
            <a:endParaRPr lang="zh-CN" altLang="en-US" sz="2400"/>
          </a:p>
          <a:p>
            <a:pPr lvl="1"/>
            <a:r>
              <a:rPr lang="zh-CN" altLang="en-US" sz="2100">
                <a:solidFill>
                  <a:srgbClr val="FF0000"/>
                </a:solidFill>
              </a:rPr>
              <a:t>扩大的地址容量</a:t>
            </a:r>
            <a:r>
              <a:rPr lang="zh-CN" altLang="en-US" sz="2100"/>
              <a:t>。IPv6将IP地址长度从32比特增加到</a:t>
            </a:r>
            <a:r>
              <a:rPr lang="zh-CN" altLang="en-US" sz="2100">
                <a:solidFill>
                  <a:srgbClr val="FF0000"/>
                </a:solidFill>
              </a:rPr>
              <a:t>128比特</a:t>
            </a:r>
            <a:r>
              <a:rPr lang="zh-CN" altLang="en-US" sz="2100"/>
              <a:t>。这就确保全世界将不会用尽IP地址。现在，</a:t>
            </a:r>
            <a:r>
              <a:rPr lang="zh-CN" altLang="en-US" sz="2100">
                <a:solidFill>
                  <a:srgbClr val="FF0000"/>
                </a:solidFill>
              </a:rPr>
              <a:t>地球上的每个沙砾都可以用IP地址寻址了</a:t>
            </a:r>
            <a:r>
              <a:rPr lang="zh-CN" altLang="en-US" sz="2100"/>
              <a:t>。除了单播与多播地址以外， IPv6还引</a:t>
            </a:r>
            <a:r>
              <a:rPr lang="zh-CN" altLang="en-US" sz="2100">
                <a:sym typeface="+mn-ea"/>
              </a:rPr>
              <a:t>入</a:t>
            </a:r>
            <a:r>
              <a:rPr lang="zh-CN" altLang="en-US" sz="2100"/>
              <a:t>了一种称为</a:t>
            </a:r>
            <a:r>
              <a:rPr lang="zh-CN" altLang="en-US" sz="2100">
                <a:solidFill>
                  <a:srgbClr val="FF0000"/>
                </a:solidFill>
              </a:rPr>
              <a:t>任播地址</a:t>
            </a:r>
            <a:r>
              <a:rPr lang="zh-CN" altLang="en-US" sz="2100"/>
              <a:t>(anycast address) 的新型地址，这种地址可以使数据报交付给一组主机中的任意一个。(例如，这种特性可用于向一组包含给定文档的镜像站点中的最近的一个发送一个HTTP GET报文。)</a:t>
            </a:r>
            <a:endParaRPr lang="zh-CN" altLang="en-US" sz="2100"/>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1.IPv6数据报格式</a:t>
            </a:r>
            <a:endParaRPr sz="3200">
              <a:sym typeface="+mn-ea"/>
            </a:endParaRPr>
          </a:p>
        </p:txBody>
      </p:sp>
      <p:sp>
        <p:nvSpPr>
          <p:cNvPr id="3" name="内容占位符 2"/>
          <p:cNvSpPr/>
          <p:nvPr>
            <p:ph idx="1"/>
          </p:nvPr>
        </p:nvSpPr>
        <p:spPr>
          <a:xfrm>
            <a:off x="457200" y="1163320"/>
            <a:ext cx="8229600" cy="5523230"/>
          </a:xfrm>
        </p:spPr>
        <p:txBody>
          <a:bodyPr/>
          <a:p>
            <a:pPr lvl="1"/>
            <a:r>
              <a:rPr lang="zh-CN" altLang="en-US" sz="2100">
                <a:solidFill>
                  <a:srgbClr val="FF0000"/>
                </a:solidFill>
              </a:rPr>
              <a:t>简化高效的40字节首部</a:t>
            </a:r>
            <a:r>
              <a:rPr lang="zh-CN" altLang="en-US" sz="2100"/>
              <a:t>。如下面讨论的那样， 许多IPv4字段已被舍弃或作为选项。因而所形成的40字节定长首部允许更快地处理IP数据报。一种新的选项编码允许进行更灵活的选项处理。</a:t>
            </a:r>
            <a:endParaRPr lang="zh-CN" altLang="en-US" sz="2100"/>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9705" y="109855"/>
            <a:ext cx="8761730" cy="957580"/>
          </a:xfrm>
        </p:spPr>
        <p:txBody>
          <a:bodyPr/>
          <a:p>
            <a:r>
              <a:rPr sz="3200">
                <a:sym typeface="+mn-ea"/>
              </a:rPr>
              <a:t>1.IPv6数据报格式</a:t>
            </a:r>
            <a:endParaRPr sz="3200">
              <a:sym typeface="+mn-ea"/>
            </a:endParaRPr>
          </a:p>
        </p:txBody>
      </p:sp>
      <p:sp>
        <p:nvSpPr>
          <p:cNvPr id="3" name="内容占位符 2"/>
          <p:cNvSpPr/>
          <p:nvPr>
            <p:ph idx="1"/>
          </p:nvPr>
        </p:nvSpPr>
        <p:spPr>
          <a:xfrm>
            <a:off x="457200" y="1163320"/>
            <a:ext cx="8229600" cy="5523230"/>
          </a:xfrm>
        </p:spPr>
        <p:txBody>
          <a:bodyPr/>
          <a:p>
            <a:pPr lvl="1"/>
            <a:r>
              <a:rPr lang="zh-CN" altLang="en-US" sz="2100">
                <a:solidFill>
                  <a:srgbClr val="FF0000"/>
                </a:solidFill>
              </a:rPr>
              <a:t>流标签与优先级</a:t>
            </a:r>
            <a:r>
              <a:rPr lang="zh-CN" altLang="en-US" sz="2100"/>
              <a:t>。IPv6有一个难以捉摸的</a:t>
            </a:r>
            <a:r>
              <a:rPr lang="zh-CN" altLang="en-US" sz="2100">
                <a:solidFill>
                  <a:srgbClr val="FF0000"/>
                </a:solidFill>
              </a:rPr>
              <a:t>流(flow) </a:t>
            </a:r>
            <a:r>
              <a:rPr lang="zh-CN" altLang="en-US" sz="2100"/>
              <a:t>定义。该字段可用于“</a:t>
            </a:r>
            <a:r>
              <a:rPr lang="zh-CN" altLang="en-US" sz="2100">
                <a:solidFill>
                  <a:srgbClr val="FF0000"/>
                </a:solidFill>
              </a:rPr>
              <a:t>给属于特殊流的分组加上标签</a:t>
            </a:r>
            <a:r>
              <a:rPr lang="zh-CN" altLang="en-US" sz="2100"/>
              <a:t>，这些特殊流是发送方要求进行特殊处理的流，如一种非默认服务质量或需要实时服务的流”。例如，音频与视频传输就可能被当作一个流。在另一方面，更为传统的应用(如文件传输和电子邮件，就不可能被当作流。由高优先级用户(如某些为使其流量得到更好服务而付费的用户) 承载的流量也有可能被当作一个流。然而， IPv6的设计者们显然已预见到最终需要能够区分这些流， 即使流的确切含义还未完全确定。IPv6首部中还有一个8比特的流量类型字段， 该字段就像IPv4中的TOS字段， 可用于给出一个流中某些数据报的优先级， 以便指明某些应用的数据报(如ICMP分组)比其他应用的数据报(如网络新闻)有更高的优先权。</a:t>
            </a:r>
            <a:endParaRPr lang="zh-CN" altLang="en-US" sz="2100"/>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3200">
                <a:sym typeface="+mn-ea"/>
              </a:rPr>
              <a:t>1.IPv6数据报格式</a:t>
            </a:r>
            <a:endParaRPr lang="zh-CN" altLang="en-US" sz="3200"/>
          </a:p>
        </p:txBody>
      </p:sp>
      <p:sp>
        <p:nvSpPr>
          <p:cNvPr id="3" name="内容占位符 2"/>
          <p:cNvSpPr>
            <a:spLocks noGrp="1"/>
          </p:cNvSpPr>
          <p:nvPr>
            <p:ph idx="1"/>
          </p:nvPr>
        </p:nvSpPr>
        <p:spPr>
          <a:xfrm>
            <a:off x="457200" y="1453515"/>
            <a:ext cx="8229600" cy="4672965"/>
          </a:xfrm>
        </p:spPr>
        <p:txBody>
          <a:bodyPr/>
          <a:p>
            <a:r>
              <a:rPr lang="zh-CN" altLang="en-US" sz="2400"/>
              <a:t>IPv6数据报的结构更简单、更高效。以下是在IPv6中定义的字段:</a:t>
            </a:r>
            <a:endParaRPr lang="zh-CN" altLang="en-US" sz="2400"/>
          </a:p>
          <a:p>
            <a:pPr lvl="1"/>
            <a:r>
              <a:rPr lang="zh-CN" altLang="en-US" sz="2100">
                <a:solidFill>
                  <a:srgbClr val="FF0000"/>
                </a:solidFill>
              </a:rPr>
              <a:t>版本</a:t>
            </a:r>
            <a:r>
              <a:rPr lang="zh-CN" altLang="en-US" sz="2100"/>
              <a:t>。该4比特字段用于标识IP版本号。毫不奇怪， IPv6将该字段值设为6。注意到将该字段值置为4并不能创建一个合法的IPv4数据报。(如果这样的话， 事情就简单多了， 参见下面有关从IPv4向IPv6迁移的讨论。)</a:t>
            </a:r>
            <a:endParaRPr lang="zh-CN" altLang="en-US" sz="2100"/>
          </a:p>
          <a:p>
            <a:pPr lvl="1"/>
            <a:endParaRPr lang="zh-CN" altLang="en-US" sz="2100">
              <a:solidFill>
                <a:srgbClr val="FF0000"/>
              </a:solidFill>
            </a:endParaRPr>
          </a:p>
          <a:p>
            <a:pPr lvl="1"/>
            <a:r>
              <a:rPr lang="zh-CN" altLang="en-US" sz="2100">
                <a:solidFill>
                  <a:srgbClr val="FF0000"/>
                </a:solidFill>
              </a:rPr>
              <a:t>流量类型</a:t>
            </a:r>
            <a:r>
              <a:rPr lang="zh-CN" altLang="en-US" sz="2100"/>
              <a:t>。该8比特字段与我们在IPv4中看到的TOS字段的含义相似。</a:t>
            </a:r>
            <a:endParaRPr lang="zh-CN" altLang="en-US" sz="2100"/>
          </a:p>
          <a:p>
            <a:pPr lvl="1"/>
            <a:endParaRPr lang="zh-CN" altLang="en-US" sz="2100">
              <a:solidFill>
                <a:srgbClr val="FF0000"/>
              </a:solidFill>
            </a:endParaRPr>
          </a:p>
          <a:p>
            <a:pPr lvl="1"/>
            <a:r>
              <a:rPr lang="zh-CN" altLang="en-US" sz="2100">
                <a:solidFill>
                  <a:srgbClr val="FF0000"/>
                </a:solidFill>
              </a:rPr>
              <a:t>流标签</a:t>
            </a:r>
            <a:r>
              <a:rPr lang="zh-CN" altLang="en-US" sz="2100"/>
              <a:t>。该20比特的字段用于标识一条数据报的流。</a:t>
            </a:r>
            <a:endParaRPr lang="zh-CN" altLang="en-US" sz="2100"/>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3200">
                <a:sym typeface="+mn-ea"/>
              </a:rPr>
              <a:t>1.IPv6数据报格式</a:t>
            </a:r>
            <a:endParaRPr lang="zh-CN" altLang="en-US" sz="3200"/>
          </a:p>
        </p:txBody>
      </p:sp>
      <p:sp>
        <p:nvSpPr>
          <p:cNvPr id="3" name="内容占位符 2"/>
          <p:cNvSpPr>
            <a:spLocks noGrp="1"/>
          </p:cNvSpPr>
          <p:nvPr>
            <p:ph idx="1"/>
          </p:nvPr>
        </p:nvSpPr>
        <p:spPr>
          <a:xfrm>
            <a:off x="457200" y="1453515"/>
            <a:ext cx="8229600" cy="4672965"/>
          </a:xfrm>
        </p:spPr>
        <p:txBody>
          <a:bodyPr/>
          <a:p>
            <a:pPr lvl="1"/>
            <a:r>
              <a:rPr lang="zh-CN" altLang="en-US" sz="2100">
                <a:solidFill>
                  <a:srgbClr val="FF0000"/>
                </a:solidFill>
              </a:rPr>
              <a:t>有效载荷长度</a:t>
            </a:r>
            <a:r>
              <a:rPr lang="zh-CN" altLang="en-US" sz="2100"/>
              <a:t>。该16比特值作为一个无符号整数， 给出了IPv6数据报中跟在定长的40字节数据报首部后面的字节数量。</a:t>
            </a:r>
            <a:endParaRPr lang="zh-CN" altLang="en-US" sz="2100"/>
          </a:p>
          <a:p>
            <a:pPr lvl="1"/>
            <a:endParaRPr lang="zh-CN" altLang="en-US" sz="2100"/>
          </a:p>
          <a:p>
            <a:pPr lvl="1"/>
            <a:r>
              <a:rPr lang="zh-CN" altLang="en-US" sz="2100">
                <a:solidFill>
                  <a:srgbClr val="FF0000"/>
                </a:solidFill>
              </a:rPr>
              <a:t>下一个首部</a:t>
            </a:r>
            <a:r>
              <a:rPr lang="zh-CN" altLang="en-US" sz="2100"/>
              <a:t>。该字段标识数据报中的内容(数据字段)需要交付给哪个协议TCP或UDP) 。该字段使用与IPv4首部中协议字段相同的值。</a:t>
            </a:r>
            <a:endParaRPr lang="zh-CN" altLang="en-US" sz="2100"/>
          </a:p>
          <a:p>
            <a:pPr lvl="1"/>
            <a:endParaRPr lang="zh-CN" altLang="en-US" sz="2100"/>
          </a:p>
          <a:p>
            <a:pPr lvl="1"/>
            <a:r>
              <a:rPr lang="zh-CN" altLang="en-US" sz="2100">
                <a:solidFill>
                  <a:srgbClr val="FF0000"/>
                </a:solidFill>
              </a:rPr>
              <a:t>跳限制</a:t>
            </a:r>
            <a:r>
              <a:rPr lang="zh-CN" altLang="en-US" sz="2100"/>
              <a:t>。转发数据报的每台路由器将对该字段的内容减1。如果跳限制计数到达0时，则该数据报将被丢弃。</a:t>
            </a:r>
            <a:endParaRPr lang="zh-CN" altLang="en-US" sz="2100"/>
          </a:p>
          <a:p>
            <a:pPr lvl="1"/>
            <a:endParaRPr lang="zh-CN" altLang="en-US" sz="2100"/>
          </a:p>
          <a:p>
            <a:pPr lvl="1"/>
            <a:r>
              <a:rPr lang="zh-CN" altLang="en-US" sz="2100">
                <a:solidFill>
                  <a:srgbClr val="FF0000"/>
                </a:solidFill>
              </a:rPr>
              <a:t>源地址和目的地址</a:t>
            </a:r>
            <a:r>
              <a:rPr lang="zh-CN" altLang="en-US" sz="2100"/>
              <a:t>。IPv6</a:t>
            </a:r>
            <a:r>
              <a:rPr lang="en-US" altLang="zh-CN" sz="2100"/>
              <a:t> </a:t>
            </a:r>
            <a:r>
              <a:rPr lang="zh-CN" altLang="en-US" sz="2100"/>
              <a:t>128比特地址。</a:t>
            </a:r>
            <a:endParaRPr lang="zh-CN" altLang="en-US" sz="2100"/>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3200">
                <a:sym typeface="+mn-ea"/>
              </a:rPr>
              <a:t>1.IPv6数据报格式</a:t>
            </a:r>
            <a:endParaRPr lang="zh-CN" altLang="en-US" sz="3200"/>
          </a:p>
        </p:txBody>
      </p:sp>
      <p:sp>
        <p:nvSpPr>
          <p:cNvPr id="3" name="内容占位符 2"/>
          <p:cNvSpPr>
            <a:spLocks noGrp="1"/>
          </p:cNvSpPr>
          <p:nvPr>
            <p:ph idx="1"/>
          </p:nvPr>
        </p:nvSpPr>
        <p:spPr>
          <a:xfrm>
            <a:off x="457200" y="1453515"/>
            <a:ext cx="8229600" cy="4672965"/>
          </a:xfrm>
        </p:spPr>
        <p:txBody>
          <a:bodyPr/>
          <a:p>
            <a:pPr lvl="1"/>
            <a:r>
              <a:rPr lang="zh-CN" altLang="en-US" sz="2100">
                <a:solidFill>
                  <a:srgbClr val="FF0000"/>
                </a:solidFill>
              </a:rPr>
              <a:t>数据</a:t>
            </a:r>
            <a:r>
              <a:rPr lang="zh-CN" altLang="en-US" sz="2100"/>
              <a:t>。这是IP</a:t>
            </a:r>
            <a:r>
              <a:rPr lang="en-US" altLang="zh-CN" sz="2100"/>
              <a:t>v</a:t>
            </a:r>
            <a:r>
              <a:rPr lang="zh-CN" altLang="en-US" sz="2100"/>
              <a:t>6数据报的</a:t>
            </a:r>
            <a:r>
              <a:rPr lang="zh-CN" altLang="en-US" sz="2100">
                <a:solidFill>
                  <a:srgbClr val="FF0000"/>
                </a:solidFill>
              </a:rPr>
              <a:t>有效载荷</a:t>
            </a:r>
            <a:r>
              <a:rPr lang="zh-CN" altLang="en-US" sz="2100"/>
              <a:t>部分。当数据报到达目的地时， 该有效载荷就从IP数据报中移出，并交给在下一个首部字段中指定的协议处理。</a:t>
            </a:r>
            <a:endParaRPr lang="zh-CN" altLang="en-US" sz="2100"/>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3200">
                <a:sym typeface="+mn-ea"/>
              </a:rPr>
              <a:t>1.IPv6数据报格式</a:t>
            </a:r>
            <a:endParaRPr lang="zh-CN" altLang="en-US" sz="3200"/>
          </a:p>
        </p:txBody>
      </p:sp>
      <p:sp>
        <p:nvSpPr>
          <p:cNvPr id="3" name="内容占位符 2"/>
          <p:cNvSpPr>
            <a:spLocks noGrp="1"/>
          </p:cNvSpPr>
          <p:nvPr>
            <p:ph idx="1"/>
          </p:nvPr>
        </p:nvSpPr>
        <p:spPr/>
        <p:txBody>
          <a:bodyPr/>
          <a:p>
            <a:r>
              <a:rPr lang="zh-CN" altLang="en-US" sz="2400"/>
              <a:t>在IPv4数据报中出现的几个字段在IPv6数据报中已不复存在：</a:t>
            </a:r>
            <a:endParaRPr lang="zh-CN" altLang="en-US" sz="2400"/>
          </a:p>
          <a:p>
            <a:pPr lvl="1"/>
            <a:r>
              <a:rPr lang="zh-CN" altLang="en-US" sz="2100">
                <a:solidFill>
                  <a:srgbClr val="FF0000"/>
                </a:solidFill>
              </a:rPr>
              <a:t>分片/重新组装</a:t>
            </a:r>
            <a:r>
              <a:rPr lang="zh-CN" altLang="en-US" sz="2100"/>
              <a:t>。IPv6</a:t>
            </a:r>
            <a:r>
              <a:rPr lang="zh-CN" altLang="en-US" sz="2100">
                <a:solidFill>
                  <a:srgbClr val="FF0000"/>
                </a:solidFill>
              </a:rPr>
              <a:t>不允许</a:t>
            </a:r>
            <a:r>
              <a:rPr lang="zh-CN" altLang="en-US" sz="2100"/>
              <a:t>在中间路由器上进行分片与重新组装。这种操作只能在源与目的地上执行。如果路由器收到的IPv6数据报因太大而不能转发到出链路上的话， 则路由器只需丢掉该数据报， 并向发送方发回一个“分组太大”的ICMP差错报文即可。于是发送方能够使用较小长度的IP数据报重发数据。</a:t>
            </a:r>
            <a:r>
              <a:rPr lang="zh-CN" altLang="en-US" sz="2100">
                <a:solidFill>
                  <a:srgbClr val="FF0000"/>
                </a:solidFill>
              </a:rPr>
              <a:t>分片与重新组装是一个耗时的操作</a:t>
            </a:r>
            <a:r>
              <a:rPr lang="zh-CN" altLang="en-US" sz="2100"/>
              <a:t>，将该功能从路由器中删除并放到端系统中，大大加快了网络中的IP转发速度。</a:t>
            </a:r>
            <a:endParaRPr lang="zh-CN" altLang="en-US" sz="2100"/>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3200">
                <a:sym typeface="+mn-ea"/>
              </a:rPr>
              <a:t>1.IPv6数据报格式</a:t>
            </a:r>
            <a:endParaRPr lang="zh-CN" altLang="en-US" sz="3200"/>
          </a:p>
        </p:txBody>
      </p:sp>
      <p:sp>
        <p:nvSpPr>
          <p:cNvPr id="3" name="内容占位符 2"/>
          <p:cNvSpPr>
            <a:spLocks noGrp="1"/>
          </p:cNvSpPr>
          <p:nvPr>
            <p:ph idx="1"/>
          </p:nvPr>
        </p:nvSpPr>
        <p:spPr/>
        <p:txBody>
          <a:bodyPr/>
          <a:p>
            <a:pPr marL="0" indent="0">
              <a:buNone/>
            </a:pPr>
            <a:endParaRPr lang="zh-CN" altLang="en-US" sz="2400"/>
          </a:p>
          <a:p>
            <a:pPr lvl="1"/>
            <a:r>
              <a:rPr lang="zh-CN" altLang="en-US" sz="2100"/>
              <a:t> </a:t>
            </a:r>
            <a:r>
              <a:rPr lang="zh-CN" altLang="en-US" sz="2100">
                <a:solidFill>
                  <a:srgbClr val="FF0000"/>
                </a:solidFill>
              </a:rPr>
              <a:t>首部检验和</a:t>
            </a:r>
            <a:r>
              <a:rPr lang="zh-CN" altLang="en-US" sz="2100"/>
              <a:t>。因为因特网层中的运输层(如TCP与UDP)和数据链路层(如以太网)协议执行了检验操作，IP设计者大概觉得在网络层中具有该项功能实属多余，可以将其去除。再次强调的是，快速处理IP分组是关注的重点。在4.4.1节中我们讨论IPv4时讲过， 由于IPv4首部中包含有一个TTL字段(类似于IPv6中的跳限制字段) ， 所以在每台路由器上都需要重新计算IPv4首部检验和。就像分片与重新组装一样， 在IPv4中这也是一项耗时的操作。</a:t>
            </a:r>
            <a:endParaRPr lang="zh-CN" altLang="en-US" sz="2100"/>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3200">
                <a:sym typeface="+mn-ea"/>
              </a:rPr>
              <a:t>1.IPv6数据报格式</a:t>
            </a:r>
            <a:endParaRPr lang="zh-CN" altLang="en-US" sz="3200"/>
          </a:p>
        </p:txBody>
      </p:sp>
      <p:sp>
        <p:nvSpPr>
          <p:cNvPr id="3" name="内容占位符 2"/>
          <p:cNvSpPr>
            <a:spLocks noGrp="1"/>
          </p:cNvSpPr>
          <p:nvPr>
            <p:ph idx="1"/>
          </p:nvPr>
        </p:nvSpPr>
        <p:spPr/>
        <p:txBody>
          <a:bodyPr/>
          <a:p>
            <a:pPr marL="0" indent="0">
              <a:buNone/>
            </a:pPr>
            <a:endParaRPr lang="zh-CN" altLang="en-US" sz="2400"/>
          </a:p>
          <a:p>
            <a:pPr lvl="1"/>
            <a:r>
              <a:rPr lang="zh-CN" altLang="en-US" sz="2100">
                <a:solidFill>
                  <a:srgbClr val="FF0000"/>
                </a:solidFill>
              </a:rPr>
              <a:t> 选项</a:t>
            </a:r>
            <a:r>
              <a:rPr lang="zh-CN" altLang="en-US" sz="2100"/>
              <a:t>。选项字段不再是标准IP首部的一部分了。但它并没有消失，而是可能出现在IPv6首部中由“下一个首部”指出的位置上。这就是说， 就像TCP或UDP协议首部能够是IP分组中的“下一个首部”，选项字段也能是“下一个首部”。删除选项字段使得IP首部成为</a:t>
            </a:r>
            <a:r>
              <a:rPr lang="zh-CN" altLang="en-US" sz="2100">
                <a:solidFill>
                  <a:srgbClr val="FF0000"/>
                </a:solidFill>
              </a:rPr>
              <a:t>定长的40字节</a:t>
            </a:r>
            <a:r>
              <a:rPr lang="zh-CN" altLang="en-US" sz="2100"/>
              <a:t>。</a:t>
            </a:r>
            <a:endParaRPr lang="zh-CN" altLang="en-US" sz="2100"/>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2.从IPv4到IPv6的迁移</a:t>
            </a:r>
            <a:endParaRPr lang="zh-CN" altLang="en-US" sz="3200"/>
          </a:p>
        </p:txBody>
      </p:sp>
      <p:sp>
        <p:nvSpPr>
          <p:cNvPr id="3" name="内容占位符 2"/>
          <p:cNvSpPr>
            <a:spLocks noGrp="1"/>
          </p:cNvSpPr>
          <p:nvPr>
            <p:ph idx="1"/>
          </p:nvPr>
        </p:nvSpPr>
        <p:spPr/>
        <p:txBody>
          <a:bodyPr/>
          <a:p>
            <a:r>
              <a:rPr lang="zh-CN" altLang="en-US"/>
              <a:t>既然我们已了解了IPv6的技术细节， 那么我们考虑一个非常实际的问题：基于IPv4的公共因特网</a:t>
            </a:r>
            <a:r>
              <a:rPr lang="zh-CN" altLang="en-US">
                <a:solidFill>
                  <a:srgbClr val="FF0000"/>
                </a:solidFill>
              </a:rPr>
              <a:t>如何迁移</a:t>
            </a:r>
            <a:r>
              <a:rPr lang="zh-CN" altLang="en-US"/>
              <a:t>到IPv6呢?问题是， 虽然新型IPv6使能系统可做成向后兼容， 即能发送、路由和接收IPv4数据报， 但已部署的IPv4使能系统却不能够处理IPv6数据报。可能采用以下几种方法。</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-(3)网络层</a:t>
            </a:r>
            <a:endParaRPr lang="en-US" sz="4000"/>
          </a:p>
        </p:txBody>
      </p:sp>
      <p:sp>
        <p:nvSpPr>
          <p:cNvPr id="3" name="内容占位符 2"/>
          <p:cNvSpPr/>
          <p:nvPr>
            <p:ph idx="1"/>
          </p:nvPr>
        </p:nvSpPr>
        <p:spPr>
          <a:xfrm>
            <a:off x="457200" y="1417955"/>
            <a:ext cx="8229600" cy="4708525"/>
          </a:xfrm>
        </p:spPr>
        <p:txBody>
          <a:bodyPr/>
          <a:p>
            <a:r>
              <a:rPr sz="2400"/>
              <a:t>因特网具有许多路由选择协议。如我们在1.3节所见，因特网是一个网络的网络，在一个网络中，其网络管理者能够运行所希望的任何路由选择协议。</a:t>
            </a:r>
            <a:endParaRPr sz="2400"/>
          </a:p>
          <a:p>
            <a:endParaRPr sz="2400"/>
          </a:p>
          <a:p>
            <a:r>
              <a:rPr sz="2400"/>
              <a:t>尽管网络层包括了IP协议和一些路由选择协议，但通常把它简单地称为IP层，这反映了IP是将因特网连接在一起的粘合剂这样的事实。</a:t>
            </a:r>
            <a:endParaRPr sz="2400"/>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2.从IPv4到IPv6的迁移</a:t>
            </a:r>
            <a:endParaRPr lang="zh-CN" altLang="en-US" sz="3200"/>
          </a:p>
        </p:txBody>
      </p:sp>
      <p:sp>
        <p:nvSpPr>
          <p:cNvPr id="3" name="内容占位符 2"/>
          <p:cNvSpPr>
            <a:spLocks noGrp="1"/>
          </p:cNvSpPr>
          <p:nvPr>
            <p:ph idx="1"/>
          </p:nvPr>
        </p:nvSpPr>
        <p:spPr/>
        <p:txBody>
          <a:bodyPr/>
          <a:p>
            <a:r>
              <a:rPr lang="zh-CN" altLang="en-US" sz="2400"/>
              <a:t>一种可选的方法是</a:t>
            </a:r>
            <a:r>
              <a:rPr lang="zh-CN" altLang="en-US" sz="2400">
                <a:solidFill>
                  <a:srgbClr val="FF0000"/>
                </a:solidFill>
              </a:rPr>
              <a:t>宣布一个标志日</a:t>
            </a:r>
            <a:r>
              <a:rPr lang="zh-CN" altLang="en-US" sz="2400"/>
              <a:t>，即指定某个日期和时间，届时因特网所有机器都关机并从IPv4升级到IPv6。上次重大的技术迁移(为得到可靠的运输服务， 从使用NCP迁移到使用TCP) 出现在差不多25年以前。即使回到那时—— 因特网很小且仍然由少数“奇才”管理着，人们也会认识到这样一个标志日是不可行的。一个涉及上亿台机器和上百万个网络管理员与用户的标志日现在更是不可想象的。RFC 4213描述了两种方法(可单独使用， 也可一起使用) ， 可用于逐渐将IPv6主机和路由器整合进IPv4世界中(当然其长远目标是将所有IPv4结点最终向IPv6迁移) 。</a:t>
            </a:r>
            <a:endParaRPr lang="zh-CN" altLang="en-US" sz="2400"/>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2.从IPv4到IPv6的迁移</a:t>
            </a:r>
            <a:endParaRPr lang="zh-CN" altLang="en-US" sz="3200"/>
          </a:p>
        </p:txBody>
      </p:sp>
      <p:sp>
        <p:nvSpPr>
          <p:cNvPr id="3" name="内容占位符 2"/>
          <p:cNvSpPr>
            <a:spLocks noGrp="1"/>
          </p:cNvSpPr>
          <p:nvPr>
            <p:ph idx="1"/>
          </p:nvPr>
        </p:nvSpPr>
        <p:spPr/>
        <p:txBody>
          <a:bodyPr/>
          <a:p>
            <a:r>
              <a:rPr lang="zh-CN" altLang="en-US" sz="2400"/>
              <a:t>引入IPv6使能结点的最直接方式可能是一种</a:t>
            </a:r>
            <a:r>
              <a:rPr lang="zh-CN" altLang="en-US" sz="2400">
                <a:solidFill>
                  <a:srgbClr val="FF0000"/>
                </a:solidFill>
              </a:rPr>
              <a:t>双栈(dual-stack) 方法</a:t>
            </a:r>
            <a:r>
              <a:rPr lang="zh-CN" altLang="en-US" sz="2400"/>
              <a:t>， 即使用该方法的IPv6结点还具有完整的IPv4实现。这样的结点在RFC 4213中被称为</a:t>
            </a:r>
            <a:r>
              <a:rPr lang="zh-CN" altLang="en-US" sz="2400">
                <a:solidFill>
                  <a:srgbClr val="FF0000"/>
                </a:solidFill>
              </a:rPr>
              <a:t>IPv6/IPv4结点</a:t>
            </a:r>
            <a:r>
              <a:rPr lang="zh-CN" altLang="en-US" sz="2400"/>
              <a:t>，它有发送和接收IPv4与IPv6两种数据报的能力。当与IPv4结点互操作时， IPv6/IPv4结点可使用IPv4数据报； 当与IPv6结点互操作时， 它又能使用IPv6。IPv6/IPv4结点必须具有IPv6与IPv4两种地址。此外， 它们还必须能确定另一个结点是否是IPv6使能的或仅IPv4使能的。这个问题可使用DNS(参见第2章)来解决， 若要解析的结点名字是IPv6使能的， 则DNS会返回一个IPv6地址， 否则返回一个IPv4地址。当然， 如果发出DNS请求的结点是仅IPv4使能的， 则DNS只返回一个IPv4地址。</a:t>
            </a:r>
            <a:endParaRPr lang="zh-CN" altLang="en-US" sz="2400"/>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2.从IPv4到IPv6的迁移</a:t>
            </a:r>
            <a:endParaRPr lang="zh-CN" altLang="en-US" sz="3200"/>
          </a:p>
        </p:txBody>
      </p:sp>
      <p:sp>
        <p:nvSpPr>
          <p:cNvPr id="3" name="内容占位符 2"/>
          <p:cNvSpPr>
            <a:spLocks noGrp="1"/>
          </p:cNvSpPr>
          <p:nvPr>
            <p:ph idx="1"/>
          </p:nvPr>
        </p:nvSpPr>
        <p:spPr/>
        <p:txBody>
          <a:bodyPr/>
          <a:p>
            <a:r>
              <a:rPr lang="zh-CN" altLang="en-US" sz="2400"/>
              <a:t>在双栈方法中， 如果发送方或接收方中任意一个仅为IPv4使能的， 则必须使用IPv4数据报。因此， 本质上两个IPv6使能的结点不应相互发送IPv4数据报。图4-25中图示了这种情况。假定结点A是IPv6使能的， 且要向结点F发一个IP数据报， F也是IPv6使能的。结点A和B能够交换IPv6数据报。然而， 结点B必须生成一个IPv4数据报以便发给C。当然， IPv6数据报的数据字段可被复制到IPv4数据报的数据字段中， 并且要做适当的地址映射。然而， </a:t>
            </a:r>
            <a:r>
              <a:rPr lang="zh-CN" altLang="en-US" sz="2400">
                <a:solidFill>
                  <a:srgbClr val="FF0000"/>
                </a:solidFill>
              </a:rPr>
              <a:t>在执行IPv6到IPv4的转换时， IPv6数据报中一些IPv6特定的字段(如流标签字段) 在IPv4数据报中无对应部分</a:t>
            </a:r>
            <a:r>
              <a:rPr lang="zh-CN" altLang="en-US" sz="2400"/>
              <a:t>， 这些字段的信息将会丢失。因此， 即使E和F能交换IPv6数据报， 从D到达E的IPv4数据报并不含有从A发出的初始IPv6数据报中的所有字段。</a:t>
            </a:r>
            <a:endParaRPr lang="zh-CN" altLang="en-US" sz="2400"/>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2.从IPv4到IPv6的迁移</a:t>
            </a:r>
            <a:endParaRPr lang="zh-CN" altLang="en-US" sz="3200"/>
          </a:p>
        </p:txBody>
      </p:sp>
      <p:pic>
        <p:nvPicPr>
          <p:cNvPr id="4" name="内容占位符 3"/>
          <p:cNvPicPr>
            <a:picLocks noChangeAspect="1"/>
          </p:cNvPicPr>
          <p:nvPr>
            <p:ph idx="1"/>
          </p:nvPr>
        </p:nvPicPr>
        <p:blipFill>
          <a:blip r:embed="rId1"/>
          <a:stretch>
            <a:fillRect/>
          </a:stretch>
        </p:blipFill>
        <p:spPr>
          <a:xfrm>
            <a:off x="1187450" y="2060575"/>
            <a:ext cx="7235190" cy="3197225"/>
          </a:xfrm>
          <a:prstGeom prst="rect">
            <a:avLst/>
          </a:prstGeom>
        </p:spPr>
      </p:pic>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2.从IPv4到IPv6的迁移</a:t>
            </a:r>
            <a:endParaRPr lang="zh-CN" altLang="en-US" sz="3200"/>
          </a:p>
        </p:txBody>
      </p:sp>
      <p:sp>
        <p:nvSpPr>
          <p:cNvPr id="3" name="内容占位符 2"/>
          <p:cNvSpPr/>
          <p:nvPr>
            <p:ph idx="1"/>
          </p:nvPr>
        </p:nvSpPr>
        <p:spPr/>
        <p:txBody>
          <a:bodyPr/>
          <a:p>
            <a:r>
              <a:rPr lang="zh-CN" altLang="en-US" sz="2400"/>
              <a:t>RFC 4213中还讨论了另一种双栈方法， 叫做</a:t>
            </a:r>
            <a:r>
              <a:rPr lang="zh-CN" altLang="en-US" sz="2400">
                <a:solidFill>
                  <a:srgbClr val="FF0000"/>
                </a:solidFill>
              </a:rPr>
              <a:t>建隧道</a:t>
            </a:r>
            <a:r>
              <a:rPr lang="zh-CN" altLang="en-US" sz="2400"/>
              <a:t>(tunneling) 。该方法能解决上述问题， 允许如E接收源于A的IPv6数据报。</a:t>
            </a:r>
            <a:endParaRPr lang="zh-CN" altLang="en-US" sz="2400"/>
          </a:p>
          <a:p>
            <a:endParaRPr lang="zh-CN" altLang="en-US" sz="2400"/>
          </a:p>
          <a:p>
            <a:r>
              <a:rPr lang="zh-CN" altLang="en-US" sz="2400"/>
              <a:t>隧道依据的</a:t>
            </a:r>
            <a:r>
              <a:rPr lang="zh-CN" altLang="en-US" sz="2400">
                <a:solidFill>
                  <a:srgbClr val="FF0000"/>
                </a:solidFill>
              </a:rPr>
              <a:t>基本思想</a:t>
            </a:r>
            <a:r>
              <a:rPr lang="zh-CN" altLang="en-US" sz="2400"/>
              <a:t>如下：假定两个IPv6结点(如图4-25中的B和E)要使用IPv6数据报进行交互， 但它们是经由中间IPv4路由器互联的。我们将两台IPv6路由器之间的中间IPv4路由器的集合称为一个</a:t>
            </a:r>
            <a:r>
              <a:rPr lang="zh-CN" altLang="en-US" sz="2400">
                <a:solidFill>
                  <a:srgbClr val="FF0000"/>
                </a:solidFill>
              </a:rPr>
              <a:t>隧道</a:t>
            </a:r>
            <a:r>
              <a:rPr lang="zh-CN" altLang="en-US" sz="2400"/>
              <a:t>(tunnel) ，如图4-26所示。</a:t>
            </a:r>
            <a:endParaRPr lang="zh-CN" altLang="en-US" sz="2400"/>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2.从IPv4到IPv6的迁移</a:t>
            </a:r>
            <a:endParaRPr lang="zh-CN" altLang="en-US" sz="3200"/>
          </a:p>
        </p:txBody>
      </p:sp>
      <p:sp>
        <p:nvSpPr>
          <p:cNvPr id="3" name="内容占位符 2"/>
          <p:cNvSpPr/>
          <p:nvPr>
            <p:ph idx="1"/>
          </p:nvPr>
        </p:nvSpPr>
        <p:spPr/>
        <p:txBody>
          <a:bodyPr/>
          <a:p>
            <a:r>
              <a:rPr lang="zh-CN" altLang="en-US" sz="2400"/>
              <a:t>借助于隧道， 在隧道发送端的IPv6结点(如B) 可将整个IPv6数据报</a:t>
            </a:r>
            <a:r>
              <a:rPr lang="zh-CN" altLang="en-US" sz="2400">
                <a:solidFill>
                  <a:srgbClr val="FF0000"/>
                </a:solidFill>
              </a:rPr>
              <a:t>放到一个IPv4数据报的数据</a:t>
            </a:r>
            <a:r>
              <a:rPr lang="zh-CN" altLang="en-US" sz="2400"/>
              <a:t>(有效载荷) 字段中。于是， 该IPv4数据报的地址设为指向隧道接收端的IPv6结点(如E) ， 再发送给隧道中的第一个结点(如C) 。隧道中的中间IPv4路由器在它们之间为该数据报提供路由， 就像对待其他数据报一样， 完全不知道该IPv4数据报自身就含有一个完整的IPv6数据报。隧道接收端的IPv6结点最终收到该IPv4数据报(它是该IPv4数据报的目的地!) ， 并确定该IPv4数据报含有一个IPv6数据报， 于是从中取出IPv6数据报， 然后再为该IPv6数据报提供路由， 就好像它是从一个直接相连的IPv6邻居那里接收到该IPv6数据的一样。</a:t>
            </a:r>
            <a:endParaRPr lang="zh-CN" altLang="en-US" sz="2400"/>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2.从IPv4到IPv6的迁移</a:t>
            </a:r>
            <a:endParaRPr lang="zh-CN" altLang="en-US" sz="3200"/>
          </a:p>
        </p:txBody>
      </p:sp>
      <p:pic>
        <p:nvPicPr>
          <p:cNvPr id="4" name="内容占位符 3"/>
          <p:cNvPicPr>
            <a:picLocks noChangeAspect="1"/>
          </p:cNvPicPr>
          <p:nvPr>
            <p:ph idx="1"/>
          </p:nvPr>
        </p:nvPicPr>
        <p:blipFill>
          <a:blip r:embed="rId1"/>
          <a:stretch>
            <a:fillRect/>
          </a:stretch>
        </p:blipFill>
        <p:spPr>
          <a:xfrm>
            <a:off x="1911350" y="1600200"/>
            <a:ext cx="5320665" cy="4526280"/>
          </a:xfrm>
          <a:prstGeom prst="rect">
            <a:avLst/>
          </a:prstGeom>
        </p:spPr>
      </p:pic>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到目前为止，我们在本章中主要研究了网络层的转发功能。我们知道当分组到达一台路由器时，该路由器索引其转发表并决定该分组被指向的链路接口。我们也知道路由选择算法在网络路由器中运行、交换和计算信息，用这些信息配置这些转发表。</a:t>
            </a:r>
            <a:r>
              <a:rPr lang="zh-CN" altLang="en-US" sz="2400">
                <a:solidFill>
                  <a:srgbClr val="FF0000"/>
                </a:solidFill>
              </a:rPr>
              <a:t>路由选择算法和转发表之间的相互影响</a:t>
            </a:r>
            <a:r>
              <a:rPr lang="zh-CN" altLang="en-US" sz="2400"/>
              <a:t>如图4-2所示。在已经较为深入地研究了转发后，我们将注意力转向本章的其他重要主题，即网络层的至关重要的</a:t>
            </a:r>
            <a:r>
              <a:rPr lang="zh-CN" altLang="en-US" sz="2400">
                <a:solidFill>
                  <a:srgbClr val="FF0000"/>
                </a:solidFill>
              </a:rPr>
              <a:t>路由选择功能</a:t>
            </a:r>
            <a:r>
              <a:rPr lang="zh-CN" altLang="en-US" sz="2400"/>
              <a:t>。不管网络层提供的是数据报服务(在此情况下，在给定源和目的地址之间的不同分组可能采用不同的路由)，还是虚电路服务(在此情况下，在给定源和目的地址之间的所有分组将采用相同路径)，</a:t>
            </a:r>
            <a:r>
              <a:rPr lang="zh-CN" altLang="en-US" sz="2400">
                <a:solidFill>
                  <a:srgbClr val="FF0000"/>
                </a:solidFill>
              </a:rPr>
              <a:t>网络层都必须为从发送方到接收方的分组确定所采用的路径</a:t>
            </a:r>
            <a:r>
              <a:rPr lang="zh-CN" altLang="en-US" sz="2400"/>
              <a:t>。我们将看到</a:t>
            </a:r>
            <a:r>
              <a:rPr lang="zh-CN" altLang="en-US" sz="2400">
                <a:solidFill>
                  <a:srgbClr val="FF0000"/>
                </a:solidFill>
              </a:rPr>
              <a:t>路由选择的工作是：确定从发送方到接收方通过路由器网络的</a:t>
            </a:r>
            <a:r>
              <a:rPr lang="zh-CN" altLang="en-US" sz="2400" b="1">
                <a:solidFill>
                  <a:srgbClr val="FF0000"/>
                </a:solidFill>
              </a:rPr>
              <a:t>好路径</a:t>
            </a:r>
            <a:r>
              <a:rPr lang="zh-CN" altLang="en-US" sz="2400"/>
              <a:t>(等价为路由)。</a:t>
            </a:r>
            <a:endParaRPr lang="zh-CN" altLang="en-US" sz="2400"/>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主机通常直接与一台路由器相连接， 该路由器即为该主机的</a:t>
            </a:r>
            <a:r>
              <a:rPr lang="zh-CN" altLang="en-US" sz="2400">
                <a:solidFill>
                  <a:srgbClr val="FF0000"/>
                </a:solidFill>
              </a:rPr>
              <a:t>默认路由器</a:t>
            </a:r>
            <a:r>
              <a:rPr lang="zh-CN" altLang="en-US" sz="2400"/>
              <a:t>(default router) ，又称为该主机的</a:t>
            </a:r>
            <a:r>
              <a:rPr lang="zh-CN" altLang="en-US" sz="2400">
                <a:solidFill>
                  <a:srgbClr val="FF0000"/>
                </a:solidFill>
              </a:rPr>
              <a:t>第一跳路由器</a:t>
            </a:r>
            <a:r>
              <a:rPr lang="zh-CN" altLang="en-US" sz="2400"/>
              <a:t>(first-hop router) 。每当主机发送一个分组时， 该分组被传送给它的默认路由器。我们将源主机的默认路由器称作</a:t>
            </a:r>
            <a:r>
              <a:rPr lang="zh-CN" altLang="en-US" sz="2400">
                <a:solidFill>
                  <a:srgbClr val="FF0000"/>
                </a:solidFill>
              </a:rPr>
              <a:t>源路由器</a:t>
            </a:r>
            <a:r>
              <a:rPr lang="zh-CN" altLang="en-US" sz="2400"/>
              <a:t>(source router) ， 把目的主机的默认路由器称作</a:t>
            </a:r>
            <a:r>
              <a:rPr lang="zh-CN" altLang="en-US" sz="2400">
                <a:solidFill>
                  <a:srgbClr val="FF0000"/>
                </a:solidFill>
              </a:rPr>
              <a:t>目的路由器</a:t>
            </a:r>
            <a:r>
              <a:rPr lang="zh-CN" altLang="en-US" sz="2400"/>
              <a:t>(destination router) 。</a:t>
            </a:r>
            <a:endParaRPr lang="zh-CN" altLang="en-US" sz="2400"/>
          </a:p>
          <a:p>
            <a:endParaRPr lang="zh-CN" altLang="en-US" sz="2400"/>
          </a:p>
          <a:p>
            <a:r>
              <a:rPr lang="zh-CN" altLang="en-US" sz="2400"/>
              <a:t>一个分组从源主机到目的主机的路由选择问题显然可归结为从源路由器到目的路由器的路由选择问题。</a:t>
            </a:r>
            <a:endParaRPr lang="zh-CN" altLang="en-US" sz="2400"/>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因此，路由选择算法的目的是简单的：给定一组路由器以及连接路由器的链路，路由选择算法要</a:t>
            </a:r>
            <a:r>
              <a:rPr lang="zh-CN" altLang="en-US" sz="2400">
                <a:solidFill>
                  <a:srgbClr val="FF0000"/>
                </a:solidFill>
              </a:rPr>
              <a:t>找到一条从源路由器到目的路由器的“好”路径</a:t>
            </a:r>
            <a:r>
              <a:rPr lang="zh-CN" altLang="en-US" sz="2400"/>
              <a:t>。</a:t>
            </a:r>
            <a:endParaRPr lang="zh-CN" altLang="en-US" sz="2400"/>
          </a:p>
          <a:p>
            <a:endParaRPr lang="zh-CN" altLang="en-US" sz="2400"/>
          </a:p>
          <a:p>
            <a:r>
              <a:rPr lang="zh-CN" altLang="en-US" sz="2400"/>
              <a:t>通常，一条好路径指具有</a:t>
            </a:r>
            <a:r>
              <a:rPr lang="zh-CN" altLang="en-US" sz="2400">
                <a:solidFill>
                  <a:srgbClr val="FF0000"/>
                </a:solidFill>
              </a:rPr>
              <a:t>最低费用</a:t>
            </a:r>
            <a:r>
              <a:rPr lang="zh-CN" altLang="en-US" sz="2400"/>
              <a:t>的路径。然而我们将看到，实践中现实世界还关心诸如策略之类的问题(例如，诸如“属于组织Y的路由器X不应转发任何来源于组织Z网络的分组”之类的规则)，这也使得概念简单、性能优秀的算法变得复杂。然而这些概念简单、性能优秀的算法的理论奠定了当今网络路由选择实践的基础。</a:t>
            </a:r>
            <a:endParaRPr lang="zh-CN" altLang="en-US" sz="2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-(4)链路层</a:t>
            </a:r>
            <a:endParaRPr lang="en-US" sz="4000"/>
          </a:p>
        </p:txBody>
      </p:sp>
      <p:sp>
        <p:nvSpPr>
          <p:cNvPr id="3" name="内容占位符 2"/>
          <p:cNvSpPr/>
          <p:nvPr>
            <p:ph idx="1"/>
          </p:nvPr>
        </p:nvSpPr>
        <p:spPr>
          <a:xfrm>
            <a:off x="457200" y="1417955"/>
            <a:ext cx="8229600" cy="4708525"/>
          </a:xfrm>
        </p:spPr>
        <p:txBody>
          <a:bodyPr/>
          <a:p>
            <a:r>
              <a:rPr sz="2400"/>
              <a:t>因特网的网络层通过源和目的地之间的一系列路由器路由数据报。为了将分组从一个结点(主机或路由器)移动到路径上的下一个结点，网络层必须依靠该链路层的服务。特别是在每个结点，网络层将数据报下传给链路层，链路层沿着路径将数据报传递给下一个结点。在下个结点，链路层将数据报上传给网络层。由链路层提供的服务取决于应用于该链路的特定链路层协议。</a:t>
            </a:r>
            <a:endParaRPr sz="2400"/>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可以用</a:t>
            </a:r>
            <a:r>
              <a:rPr lang="zh-CN" altLang="en-US" sz="2400">
                <a:solidFill>
                  <a:srgbClr val="FF0000"/>
                </a:solidFill>
              </a:rPr>
              <a:t>图</a:t>
            </a:r>
            <a:r>
              <a:rPr lang="zh-CN" altLang="en-US" sz="2400"/>
              <a:t>来形式化描述路由选择问题。我们知道图(graph) G=(N， E) 是一个</a:t>
            </a:r>
            <a:r>
              <a:rPr lang="zh-CN" altLang="en-US" sz="2400">
                <a:solidFill>
                  <a:srgbClr val="FF0000"/>
                </a:solidFill>
              </a:rPr>
              <a:t>N个结点</a:t>
            </a:r>
            <a:r>
              <a:rPr lang="zh-CN" altLang="en-US" sz="2400"/>
              <a:t>和</a:t>
            </a:r>
            <a:r>
              <a:rPr lang="zh-CN" altLang="en-US" sz="2400">
                <a:solidFill>
                  <a:srgbClr val="FF0000"/>
                </a:solidFill>
              </a:rPr>
              <a:t>E条边</a:t>
            </a:r>
            <a:r>
              <a:rPr lang="zh-CN" altLang="en-US" sz="2400"/>
              <a:t>的集合，其中</a:t>
            </a:r>
            <a:r>
              <a:rPr lang="zh-CN" altLang="en-US" sz="2400">
                <a:solidFill>
                  <a:srgbClr val="FF0000"/>
                </a:solidFill>
              </a:rPr>
              <a:t>每条边是取自N的一对结点</a:t>
            </a:r>
            <a:r>
              <a:rPr lang="zh-CN" altLang="en-US" sz="2400"/>
              <a:t>。</a:t>
            </a:r>
            <a:endParaRPr lang="zh-CN" altLang="en-US" sz="2400"/>
          </a:p>
          <a:p>
            <a:endParaRPr lang="zh-CN" altLang="en-US" sz="2400"/>
          </a:p>
          <a:p>
            <a:r>
              <a:rPr lang="zh-CN" altLang="en-US" sz="2400"/>
              <a:t>在网络层路由选择的环境中，图中的</a:t>
            </a:r>
            <a:r>
              <a:rPr lang="zh-CN" altLang="en-US" sz="2400">
                <a:solidFill>
                  <a:srgbClr val="FF0000"/>
                </a:solidFill>
              </a:rPr>
              <a:t>结点</a:t>
            </a:r>
            <a:r>
              <a:rPr lang="zh-CN" altLang="en-US" sz="2400"/>
              <a:t>表示路由器，这是做出分组转发决定的点；连接这些</a:t>
            </a:r>
            <a:r>
              <a:rPr lang="zh-CN" altLang="en-US" sz="2400">
                <a:solidFill>
                  <a:srgbClr val="FF0000"/>
                </a:solidFill>
              </a:rPr>
              <a:t>结点的边</a:t>
            </a:r>
            <a:r>
              <a:rPr lang="zh-CN" altLang="en-US" sz="2400"/>
              <a:t>表示这些路由器之间的物理链路。这样一个计算机网络图的抽象显示在图4-27中。</a:t>
            </a:r>
            <a:endParaRPr lang="zh-CN" altLang="en-US" sz="2400"/>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endParaRPr lang="zh-CN" altLang="en-US" sz="2400"/>
          </a:p>
        </p:txBody>
      </p:sp>
      <p:pic>
        <p:nvPicPr>
          <p:cNvPr id="4" name="图片 3"/>
          <p:cNvPicPr>
            <a:picLocks noChangeAspect="1"/>
          </p:cNvPicPr>
          <p:nvPr/>
        </p:nvPicPr>
        <p:blipFill>
          <a:blip r:embed="rId1"/>
          <a:stretch>
            <a:fillRect/>
          </a:stretch>
        </p:blipFill>
        <p:spPr>
          <a:xfrm>
            <a:off x="2295525" y="1571625"/>
            <a:ext cx="4552950" cy="3714750"/>
          </a:xfrm>
          <a:prstGeom prst="rect">
            <a:avLst/>
          </a:prstGeom>
        </p:spPr>
      </p:pic>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如图4-27所示，一条边还有一个值表示它的费用。通常，一条边的费用可反映出对应链路的物理长度(例如一条越洋链路的费用可能比一条短途陆地链路的费用高)、链路速度，或与该链路相关的金融上的费用。为了我们的目的，我们只将这些链路费用看成是给定的，而不必操心这些值是如何确定的。</a:t>
            </a:r>
            <a:endParaRPr lang="zh-CN" altLang="en-US" sz="2400"/>
          </a:p>
          <a:p>
            <a:endParaRPr lang="zh-CN" altLang="en-US" sz="2400"/>
          </a:p>
          <a:p>
            <a:r>
              <a:rPr lang="zh-CN" altLang="en-US" sz="2400"/>
              <a:t>对于E中的任一条边(x，y)，我们用</a:t>
            </a:r>
            <a:r>
              <a:rPr lang="zh-CN" altLang="en-US" sz="2400">
                <a:solidFill>
                  <a:srgbClr val="FF0000"/>
                </a:solidFill>
              </a:rPr>
              <a:t>c(x，y)表示结点x和y间边的费用</a:t>
            </a:r>
            <a:r>
              <a:rPr lang="zh-CN" altLang="en-US" sz="2400"/>
              <a:t>。如果不属于E的结点对(x，y)，置c(x，y)=无穷大。此外，我们考虑都是</a:t>
            </a:r>
            <a:r>
              <a:rPr lang="zh-CN" altLang="en-US" sz="2400">
                <a:solidFill>
                  <a:srgbClr val="FF0000"/>
                </a:solidFill>
              </a:rPr>
              <a:t>无向图</a:t>
            </a:r>
            <a:r>
              <a:rPr lang="zh-CN" altLang="en-US" sz="2400"/>
              <a:t>(即图的边没有方向)，因此边(x，y)与边(y，x)是相同的并且c(x，y)=c(y，x)。如果(x，y)属于E， 结点y也被称为结点x的</a:t>
            </a:r>
            <a:r>
              <a:rPr lang="zh-CN" altLang="en-US" sz="2400">
                <a:solidFill>
                  <a:srgbClr val="FF0000"/>
                </a:solidFill>
              </a:rPr>
              <a:t>邻居</a:t>
            </a:r>
            <a:r>
              <a:rPr lang="zh-CN" altLang="en-US" sz="2400"/>
              <a:t>(neighbor)。</a:t>
            </a:r>
            <a:endParaRPr lang="zh-CN" altLang="en-US" sz="2400"/>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在图抽象中为各条边指派了费用后，路由选择算法的自然目标是找出从源到目的地间的</a:t>
            </a:r>
            <a:r>
              <a:rPr lang="zh-CN" altLang="en-US" sz="2400">
                <a:solidFill>
                  <a:srgbClr val="FF0000"/>
                </a:solidFill>
              </a:rPr>
              <a:t>最低费用路径</a:t>
            </a:r>
            <a:r>
              <a:rPr lang="zh-CN" altLang="en-US" sz="2400"/>
              <a:t>。</a:t>
            </a:r>
            <a:endParaRPr lang="zh-CN" altLang="en-US" sz="2400"/>
          </a:p>
          <a:p>
            <a:endParaRPr lang="zh-CN" altLang="en-US" sz="2400"/>
          </a:p>
          <a:p>
            <a:r>
              <a:rPr lang="zh-CN" altLang="en-US" sz="2400"/>
              <a:t>为了使问题更为精确， 回想在图G=(N， E) 中的一条</a:t>
            </a:r>
            <a:r>
              <a:rPr lang="zh-CN" altLang="en-US" sz="2400">
                <a:solidFill>
                  <a:srgbClr val="FF0000"/>
                </a:solidFill>
              </a:rPr>
              <a:t>路径</a:t>
            </a:r>
            <a:r>
              <a:rPr lang="zh-CN" altLang="en-US" sz="2400"/>
              <a:t>(path) 是一个结点的序列(x</a:t>
            </a:r>
            <a:r>
              <a:rPr lang="en-US" altLang="zh-CN" sz="2400" baseline="-25000"/>
              <a:t>1</a:t>
            </a:r>
            <a:r>
              <a:rPr lang="zh-CN" altLang="en-US" sz="2400"/>
              <a:t>，x</a:t>
            </a:r>
            <a:r>
              <a:rPr lang="zh-CN" altLang="en-US" sz="2400" baseline="-25000"/>
              <a:t>2</a:t>
            </a:r>
            <a:r>
              <a:rPr lang="zh-CN" altLang="en-US" sz="2400"/>
              <a:t>，…，x</a:t>
            </a:r>
            <a:r>
              <a:rPr lang="en-US" altLang="zh-CN" sz="2400" baseline="-25000"/>
              <a:t>p</a:t>
            </a:r>
            <a:r>
              <a:rPr lang="zh-CN" altLang="en-US" sz="2400"/>
              <a:t>)，这样每一个对(x</a:t>
            </a:r>
            <a:r>
              <a:rPr lang="zh-CN" altLang="en-US" sz="2400" baseline="-25000"/>
              <a:t>1</a:t>
            </a:r>
            <a:r>
              <a:rPr lang="zh-CN" altLang="en-US" sz="2400"/>
              <a:t>，x</a:t>
            </a:r>
            <a:r>
              <a:rPr lang="zh-CN" altLang="en-US" sz="2400" baseline="-25000"/>
              <a:t>2</a:t>
            </a:r>
            <a:r>
              <a:rPr lang="zh-CN" altLang="en-US" sz="2400"/>
              <a:t>)，(x</a:t>
            </a:r>
            <a:r>
              <a:rPr lang="zh-CN" altLang="en-US" sz="2400" baseline="-25000"/>
              <a:t>2</a:t>
            </a:r>
            <a:r>
              <a:rPr lang="zh-CN" altLang="en-US" sz="2400"/>
              <a:t>，x</a:t>
            </a:r>
            <a:r>
              <a:rPr lang="en-US" altLang="zh-CN" sz="2400" baseline="-25000"/>
              <a:t>3</a:t>
            </a:r>
            <a:r>
              <a:rPr lang="zh-CN" altLang="en-US" sz="2400"/>
              <a:t>)，…，(x</a:t>
            </a:r>
            <a:r>
              <a:rPr lang="en-US" altLang="zh-CN" sz="2400" baseline="-25000"/>
              <a:t>p</a:t>
            </a:r>
            <a:r>
              <a:rPr lang="zh-CN" altLang="en-US" sz="2400" baseline="-25000"/>
              <a:t>-</a:t>
            </a:r>
            <a:r>
              <a:rPr lang="en-US" altLang="zh-CN" sz="2400" baseline="-25000"/>
              <a:t>1</a:t>
            </a:r>
            <a:r>
              <a:rPr lang="zh-CN" altLang="en-US" sz="2400"/>
              <a:t>，x</a:t>
            </a:r>
            <a:r>
              <a:rPr lang="en-US" altLang="zh-CN" sz="2400" baseline="-25000"/>
              <a:t>p</a:t>
            </a:r>
            <a:r>
              <a:rPr lang="zh-CN" altLang="en-US" sz="2400"/>
              <a:t>)是E中的边。路径(x</a:t>
            </a:r>
            <a:r>
              <a:rPr lang="en-US" altLang="zh-CN" sz="2400" baseline="-25000"/>
              <a:t>1</a:t>
            </a:r>
            <a:r>
              <a:rPr lang="zh-CN" altLang="en-US" sz="2400"/>
              <a:t>，x</a:t>
            </a:r>
            <a:r>
              <a:rPr lang="zh-CN" altLang="en-US" sz="2400" baseline="-25000"/>
              <a:t>2</a:t>
            </a:r>
            <a:r>
              <a:rPr lang="zh-CN" altLang="en-US" sz="2400"/>
              <a:t>，…，x</a:t>
            </a:r>
            <a:r>
              <a:rPr lang="en-US" altLang="zh-CN" sz="2400" baseline="-25000"/>
              <a:t>p</a:t>
            </a:r>
            <a:r>
              <a:rPr lang="zh-CN" altLang="en-US" sz="2400"/>
              <a:t>，)的费用只是沿着路径所有边的</a:t>
            </a:r>
            <a:r>
              <a:rPr lang="zh-CN" altLang="en-US" sz="2400">
                <a:solidFill>
                  <a:srgbClr val="FF0000"/>
                </a:solidFill>
              </a:rPr>
              <a:t>费用的总和</a:t>
            </a:r>
            <a:r>
              <a:rPr lang="zh-CN" altLang="en-US" sz="2400"/>
              <a:t>，即c(x</a:t>
            </a:r>
            <a:r>
              <a:rPr lang="en-US" altLang="zh-CN" sz="2400" baseline="-25000"/>
              <a:t>1</a:t>
            </a:r>
            <a:r>
              <a:rPr lang="zh-CN" altLang="en-US" sz="2400"/>
              <a:t>，x</a:t>
            </a:r>
            <a:r>
              <a:rPr lang="en-US" altLang="zh-CN" sz="2400" baseline="-25000"/>
              <a:t>2</a:t>
            </a:r>
            <a:r>
              <a:rPr lang="zh-CN" altLang="en-US" sz="2400"/>
              <a:t>)+c(x</a:t>
            </a:r>
            <a:r>
              <a:rPr lang="en-US" altLang="zh-CN" sz="2400" baseline="-25000"/>
              <a:t>2</a:t>
            </a:r>
            <a:r>
              <a:rPr lang="zh-CN" altLang="en-US" sz="2400"/>
              <a:t>，x</a:t>
            </a:r>
            <a:r>
              <a:rPr lang="en-US" altLang="zh-CN" sz="2400" baseline="-25000"/>
              <a:t>3</a:t>
            </a:r>
            <a:r>
              <a:rPr lang="zh-CN" altLang="en-US" sz="2400"/>
              <a:t>)+…+c(x</a:t>
            </a:r>
            <a:r>
              <a:rPr lang="en-US" altLang="zh-CN" sz="2400" baseline="-25000"/>
              <a:t>p-1</a:t>
            </a:r>
            <a:r>
              <a:rPr lang="zh-CN" altLang="en-US" sz="2400"/>
              <a:t>，x</a:t>
            </a:r>
            <a:r>
              <a:rPr lang="en-US" altLang="zh-CN" sz="2400" baseline="-25000"/>
              <a:t>p</a:t>
            </a:r>
            <a:r>
              <a:rPr lang="zh-CN" altLang="en-US" sz="2400"/>
              <a:t>)。</a:t>
            </a:r>
            <a:endParaRPr lang="zh-CN" altLang="en-US" sz="2400"/>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给定任何两个结点x和y，通常在这两个结点之间有许多条路径，每条路径都有一个费用。这些路径中的一条或多条是</a:t>
            </a:r>
            <a:r>
              <a:rPr lang="zh-CN" altLang="en-US" sz="2400">
                <a:solidFill>
                  <a:srgbClr val="FF0000"/>
                </a:solidFill>
              </a:rPr>
              <a:t>最低费用路径</a:t>
            </a:r>
            <a:r>
              <a:rPr lang="zh-CN" altLang="en-US" sz="2400"/>
              <a:t>(least-cost path) 。</a:t>
            </a:r>
            <a:endParaRPr lang="zh-CN" altLang="en-US" sz="2400"/>
          </a:p>
          <a:p>
            <a:endParaRPr lang="zh-CN" altLang="en-US" sz="2400"/>
          </a:p>
          <a:p>
            <a:r>
              <a:rPr lang="zh-CN" altLang="en-US" sz="2400"/>
              <a:t>因此最低费用路径问题是清楚的：</a:t>
            </a:r>
            <a:r>
              <a:rPr lang="zh-CN" altLang="en-US" sz="2400">
                <a:solidFill>
                  <a:srgbClr val="FF0000"/>
                </a:solidFill>
              </a:rPr>
              <a:t>找出源和目的地之间的具有最低费用的一条路</a:t>
            </a:r>
            <a:r>
              <a:rPr lang="zh-CN" altLang="en-US" sz="2400"/>
              <a:t>。</a:t>
            </a:r>
            <a:endParaRPr lang="zh-CN" altLang="en-US" sz="2400"/>
          </a:p>
          <a:p>
            <a:endParaRPr lang="zh-CN" altLang="en-US" sz="2400"/>
          </a:p>
          <a:p>
            <a:r>
              <a:rPr lang="zh-CN" altLang="en-US" sz="2400"/>
              <a:t>例如，在图4-27中，源结点u和目的结点w之间的最低费用路径是(u，x，y，w)，具有的路径费用是3。注意到若在图中的所有边具有相同的费用，则最低费用路径也就是</a:t>
            </a:r>
            <a:r>
              <a:rPr lang="zh-CN" altLang="en-US" sz="2400">
                <a:solidFill>
                  <a:srgbClr val="FF0000"/>
                </a:solidFill>
              </a:rPr>
              <a:t>最短路径</a:t>
            </a:r>
            <a:r>
              <a:rPr lang="zh-CN" altLang="en-US" sz="2400"/>
              <a:t>(shortest path) ， 即在源和目的地之间的具有最少链路数量的路径。</a:t>
            </a:r>
            <a:endParaRPr lang="zh-CN" altLang="en-US" sz="2400"/>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作为一个简单练习，试找出图4-27中从结点u到结点z的最低费用路径，并要反映出你是如何算出该路径的。如果你像大多数人一样，通过考察图4-27，跟踪几条从u到z的路由，你就能找出从u到z的路径，然后以某种方式来确信你所选择的路径就是所有可能的路径中具有最低费用的路径。(你考察过u到z之间的所有17条可能的路径吗?很可能没有!)这种计算就是一种集中式路由选择算法的例子，即路由选择算法在一个位置(即你的大脑中)运行，具有该网络的完整信息。</a:t>
            </a:r>
            <a:endParaRPr lang="zh-CN" altLang="en-US" sz="2400"/>
          </a:p>
          <a:p>
            <a:endParaRPr lang="zh-CN" altLang="en-US" sz="2400"/>
          </a:p>
          <a:p>
            <a:r>
              <a:rPr lang="zh-CN" altLang="en-US" sz="2400"/>
              <a:t>对路由选择算法的一种广义分类方式是根据该算法是</a:t>
            </a:r>
            <a:r>
              <a:rPr lang="zh-CN" altLang="en-US" sz="2400">
                <a:solidFill>
                  <a:srgbClr val="FF0000"/>
                </a:solidFill>
              </a:rPr>
              <a:t>全局式</a:t>
            </a:r>
            <a:r>
              <a:rPr lang="zh-CN" altLang="en-US" sz="2400"/>
              <a:t>的还是</a:t>
            </a:r>
            <a:r>
              <a:rPr lang="zh-CN" altLang="en-US" sz="2400">
                <a:solidFill>
                  <a:srgbClr val="FF0000"/>
                </a:solidFill>
              </a:rPr>
              <a:t>分散式</a:t>
            </a:r>
            <a:r>
              <a:rPr lang="zh-CN" altLang="en-US" sz="2400"/>
              <a:t>的来加以区分。</a:t>
            </a:r>
            <a:endParaRPr lang="zh-CN" altLang="en-US" sz="2400"/>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solidFill>
                  <a:srgbClr val="FF0000"/>
                </a:solidFill>
              </a:rPr>
              <a:t>全局式路由选择算法</a:t>
            </a:r>
            <a:r>
              <a:rPr lang="zh-CN" altLang="en-US" sz="2400"/>
              <a:t>(global routing algorithm) 用</a:t>
            </a:r>
            <a:r>
              <a:rPr lang="zh-CN" altLang="en-US" sz="2400">
                <a:solidFill>
                  <a:srgbClr val="FF0000"/>
                </a:solidFill>
              </a:rPr>
              <a:t>完整的、全局性的网络</a:t>
            </a:r>
            <a:r>
              <a:rPr lang="zh-CN" altLang="en-US" sz="2400"/>
              <a:t>知识计算出从源到目的地之间的最低费用路径。也就是说，该算法以所有结点之间的连通性及所有链路的费用为输入。这就要求该算法在真正开始计算以前，要以某种方式获得这些信息。计算本身可在某个场点(集中式全局路由选择算法)进行，或可在多个场点重复进行。然而这里的主要区别在于，全局式算法具有关于连通性和链路费用方面的完整信息。</a:t>
            </a:r>
            <a:endParaRPr lang="zh-CN" altLang="en-US" sz="2400"/>
          </a:p>
          <a:p>
            <a:endParaRPr lang="zh-CN" altLang="en-US" sz="2400"/>
          </a:p>
          <a:p>
            <a:r>
              <a:rPr lang="zh-CN" altLang="en-US" sz="2400"/>
              <a:t>实践中，具有全局状态信息的算法常被称作</a:t>
            </a:r>
            <a:r>
              <a:rPr lang="zh-CN" altLang="en-US" sz="2400">
                <a:solidFill>
                  <a:srgbClr val="FF0000"/>
                </a:solidFill>
              </a:rPr>
              <a:t>链路状态(Link State， LS) 算法</a:t>
            </a:r>
            <a:r>
              <a:rPr lang="zh-CN" altLang="en-US" sz="2400"/>
              <a:t>， 因为该算法必须知道网络中每条链路的费用。我们将在4.5.1节中学习LS算法。</a:t>
            </a:r>
            <a:endParaRPr lang="zh-CN" altLang="en-US" sz="2400"/>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solidFill>
                  <a:srgbClr val="FF0000"/>
                </a:solidFill>
              </a:rPr>
              <a:t>分散式路由选择算法</a:t>
            </a:r>
            <a:r>
              <a:rPr lang="zh-CN" altLang="en-US" sz="2400"/>
              <a:t>(decentralized routing algorithm) 以</a:t>
            </a:r>
            <a:r>
              <a:rPr lang="zh-CN" altLang="en-US" sz="2400">
                <a:solidFill>
                  <a:srgbClr val="FF0000"/>
                </a:solidFill>
              </a:rPr>
              <a:t>迭代、分布式</a:t>
            </a:r>
            <a:r>
              <a:rPr lang="zh-CN" altLang="en-US" sz="2400"/>
              <a:t>的方式计算出最低费用路径。没有结点拥有关于所有网络链路费用的完整信息，而每个结点仅有与其直接相连链路的费用知识即可开始工作。然后，通过迭代计算过程并与相邻结点(即与该结点相连链路的另一端的结点)交换信息，一个结点逐渐计算出到达某目的结点或一组目的结点的最低费用路径。</a:t>
            </a:r>
            <a:endParaRPr lang="zh-CN" altLang="en-US" sz="2400"/>
          </a:p>
          <a:p>
            <a:endParaRPr lang="zh-CN" altLang="en-US" sz="2400"/>
          </a:p>
          <a:p>
            <a:r>
              <a:rPr lang="zh-CN" altLang="en-US" sz="2400"/>
              <a:t>我们将在后面的4.5.2节学习一个称为</a:t>
            </a:r>
            <a:r>
              <a:rPr lang="zh-CN" altLang="en-US" sz="2400">
                <a:solidFill>
                  <a:srgbClr val="FF0000"/>
                </a:solidFill>
              </a:rPr>
              <a:t>距离向量(Distance-Vector， DV) 算法</a:t>
            </a:r>
            <a:r>
              <a:rPr lang="zh-CN" altLang="en-US" sz="2400"/>
              <a:t>的分散式路由选择算法。之所以叫做</a:t>
            </a:r>
            <a:r>
              <a:rPr lang="zh-CN" altLang="en-US" sz="2400">
                <a:solidFill>
                  <a:srgbClr val="FF0000"/>
                </a:solidFill>
              </a:rPr>
              <a:t>DV算法</a:t>
            </a:r>
            <a:r>
              <a:rPr lang="zh-CN" altLang="en-US" sz="2400"/>
              <a:t>，是因为每个结点维护到网络中所有其他结点的费用(距离)估计的向量。</a:t>
            </a:r>
            <a:endParaRPr lang="zh-CN" altLang="en-US" sz="2400"/>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路由选择算法的第二种广义分类方式是根据算法是</a:t>
            </a:r>
            <a:r>
              <a:rPr lang="zh-CN" altLang="en-US" sz="2400">
                <a:solidFill>
                  <a:srgbClr val="FF0000"/>
                </a:solidFill>
              </a:rPr>
              <a:t>静态的</a:t>
            </a:r>
            <a:r>
              <a:rPr lang="zh-CN" altLang="en-US" sz="2400"/>
              <a:t>还是</a:t>
            </a:r>
            <a:r>
              <a:rPr lang="zh-CN" altLang="en-US" sz="2400">
                <a:solidFill>
                  <a:srgbClr val="FF0000"/>
                </a:solidFill>
              </a:rPr>
              <a:t>动态的</a:t>
            </a:r>
            <a:r>
              <a:rPr lang="zh-CN" altLang="en-US" sz="2400"/>
              <a:t>进行分类。</a:t>
            </a:r>
            <a:endParaRPr lang="zh-CN" altLang="en-US" sz="2400"/>
          </a:p>
          <a:p>
            <a:endParaRPr lang="zh-CN" altLang="en-US" sz="2400"/>
          </a:p>
          <a:p>
            <a:pPr lvl="1"/>
            <a:r>
              <a:rPr lang="zh-CN" altLang="en-US" sz="2100"/>
              <a:t>在</a:t>
            </a:r>
            <a:r>
              <a:rPr lang="zh-CN" altLang="en-US" sz="2100">
                <a:solidFill>
                  <a:srgbClr val="FF0000"/>
                </a:solidFill>
              </a:rPr>
              <a:t>静态路由选择算法</a:t>
            </a:r>
            <a:r>
              <a:rPr lang="zh-CN" altLang="en-US" sz="2100"/>
              <a:t>(static routing algorithm) 中， 随着时间的流逝， 路由的变化是非常缓慢的，通常是人工干预进行调整(如人为手工编辑一台路由器的转发表)。</a:t>
            </a:r>
            <a:endParaRPr lang="zh-CN" altLang="en-US" sz="2100"/>
          </a:p>
          <a:p>
            <a:endParaRPr lang="zh-CN" altLang="en-US" sz="2400"/>
          </a:p>
          <a:p>
            <a:pPr lvl="1"/>
            <a:r>
              <a:rPr lang="zh-CN" altLang="en-US" sz="2100">
                <a:solidFill>
                  <a:srgbClr val="FF0000"/>
                </a:solidFill>
              </a:rPr>
              <a:t>动态路由选择算法</a:t>
            </a:r>
            <a:r>
              <a:rPr lang="zh-CN" altLang="en-US" sz="2100"/>
              <a:t>(dynamic routing algor thm) 能够当网络流量负载或拓扑发生变化时改变路由选择路径。一个动态算法可周期性地运行或直接响应拓扑或链路费用的变化而运行。虽然动态算法易于对网络的变化做出反应，但也更容易受诸如路由选择循环、路由振荡之类问题的影响。</a:t>
            </a:r>
            <a:endParaRPr lang="zh-CN" altLang="en-US" sz="2100"/>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 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路由选择算法的第三种分类方式是根据它是</a:t>
            </a:r>
            <a:r>
              <a:rPr lang="zh-CN" altLang="en-US" sz="2400">
                <a:solidFill>
                  <a:srgbClr val="FF0000"/>
                </a:solidFill>
              </a:rPr>
              <a:t>负载敏感</a:t>
            </a:r>
            <a:r>
              <a:rPr lang="zh-CN" altLang="en-US" sz="2400"/>
              <a:t>的还是</a:t>
            </a:r>
            <a:r>
              <a:rPr lang="zh-CN" altLang="en-US" sz="2400">
                <a:solidFill>
                  <a:srgbClr val="FF0000"/>
                </a:solidFill>
              </a:rPr>
              <a:t>负载迟钝</a:t>
            </a:r>
            <a:r>
              <a:rPr lang="zh-CN" altLang="en-US" sz="2400"/>
              <a:t>的进行划分。</a:t>
            </a:r>
            <a:endParaRPr lang="zh-CN" altLang="en-US" sz="2400"/>
          </a:p>
          <a:p>
            <a:endParaRPr lang="zh-CN" altLang="en-US" sz="2400">
              <a:solidFill>
                <a:srgbClr val="FF0000"/>
              </a:solidFill>
            </a:endParaRPr>
          </a:p>
          <a:p>
            <a:r>
              <a:rPr lang="zh-CN" altLang="en-US" sz="2400">
                <a:solidFill>
                  <a:srgbClr val="FF0000"/>
                </a:solidFill>
              </a:rPr>
              <a:t>在负载敏感算法</a:t>
            </a:r>
            <a:r>
              <a:rPr lang="zh-CN" altLang="en-US" sz="2400"/>
              <a:t>(load-sensitive algorithm) 中， 链路费用会动态地变化以反映出底层链路的</a:t>
            </a:r>
            <a:r>
              <a:rPr lang="zh-CN" altLang="en-US" sz="2400">
                <a:solidFill>
                  <a:srgbClr val="FF0000"/>
                </a:solidFill>
              </a:rPr>
              <a:t>当前拥塞水平</a:t>
            </a:r>
            <a:r>
              <a:rPr lang="zh-CN" altLang="en-US" sz="2400"/>
              <a:t>。如果当前拥塞的一条链路与高费用相联系，则路由选择算法趋向于绕开该拥塞链路来选择路由。而早期的ARPAnet路由选择算法就是负载敏感的 ， 所以遇到了许多难题 。</a:t>
            </a:r>
            <a:r>
              <a:rPr lang="zh-CN" altLang="en-US" sz="2400">
                <a:solidFill>
                  <a:srgbClr val="FF0000"/>
                </a:solidFill>
              </a:rPr>
              <a:t>当今的因特网路由选择算法(如RIP、OSPF和BGP) 都是负载迟钝的</a:t>
            </a:r>
            <a:r>
              <a:rPr lang="zh-CN" altLang="en-US" sz="2400"/>
              <a:t>(load-insensitive) ， 因为某条链路的费用不明显地反映其当前(或最近)的拥塞水平。</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-(4)链路层</a:t>
            </a:r>
            <a:endParaRPr lang="en-US" sz="4000"/>
          </a:p>
        </p:txBody>
      </p:sp>
      <p:sp>
        <p:nvSpPr>
          <p:cNvPr id="3" name="内容占位符 2"/>
          <p:cNvSpPr/>
          <p:nvPr>
            <p:ph idx="1"/>
          </p:nvPr>
        </p:nvSpPr>
        <p:spPr>
          <a:xfrm>
            <a:off x="457200" y="1417955"/>
            <a:ext cx="8229600" cy="4708525"/>
          </a:xfrm>
        </p:spPr>
        <p:txBody>
          <a:bodyPr/>
          <a:p>
            <a:r>
              <a:rPr sz="2400"/>
              <a:t>例如，某些协议基于链路提供可靠传递，从传输结点跨越一条链路到接收结点。值得注意的是，这种可靠的传递服务不同于TCP的可靠传递服务， TCP提供从一个端系统到另一个端系统的可靠交付。链路层的例子包括以太网、WiFi和电缆接入网的DOCSIS协议。因为数据报从源到目的地传送通常需要经过几条链路，一个数据报可能被沿途不同链路上的不同链路层协议处理。</a:t>
            </a:r>
            <a:endParaRPr sz="2400"/>
          </a:p>
          <a:p>
            <a:endParaRPr sz="2400"/>
          </a:p>
          <a:p>
            <a:r>
              <a:rPr sz="2400"/>
              <a:t>例如，一个数据报可能被一段链路上的以太网和下一段链路上的PPP所处理。网络层将受到来自每个不同的链路层协议的不同服务。在本书中， 我们把链路层分组称为帧(frame) 。</a:t>
            </a:r>
            <a:endParaRPr sz="2400"/>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前面讲过，在链路状态算法中，网络拓扑和所有的链路费用都是已知的，也就是说可用作</a:t>
            </a:r>
            <a:r>
              <a:rPr lang="zh-CN" altLang="en-US" sz="2400">
                <a:solidFill>
                  <a:srgbClr val="FF0000"/>
                </a:solidFill>
              </a:rPr>
              <a:t>LS算法</a:t>
            </a:r>
            <a:r>
              <a:rPr lang="zh-CN" altLang="en-US" sz="2400"/>
              <a:t>的输入。实践中这是通过让每个结点向网络中所有其他结点</a:t>
            </a:r>
            <a:r>
              <a:rPr lang="zh-CN" altLang="en-US" sz="2400">
                <a:solidFill>
                  <a:srgbClr val="FF0000"/>
                </a:solidFill>
              </a:rPr>
              <a:t>广播链路状态分组</a:t>
            </a:r>
            <a:r>
              <a:rPr lang="zh-CN" altLang="en-US" sz="2400"/>
              <a:t>来完成的，其中每个链路状态分组包含它所连接的链路的特征和费用。</a:t>
            </a:r>
            <a:endParaRPr lang="zh-CN" altLang="en-US" sz="2400"/>
          </a:p>
          <a:p>
            <a:endParaRPr lang="zh-CN" altLang="en-US" sz="2400"/>
          </a:p>
          <a:p>
            <a:r>
              <a:rPr lang="zh-CN" altLang="en-US" sz="2400"/>
              <a:t>在实践中(例如使用因特网的OSPF路由选择协议， 讨论见4.6.1节) ， 这经常由</a:t>
            </a:r>
            <a:r>
              <a:rPr lang="zh-CN" altLang="en-US" sz="2400">
                <a:solidFill>
                  <a:srgbClr val="FF0000"/>
                </a:solidFill>
              </a:rPr>
              <a:t>链路状态广播</a:t>
            </a:r>
            <a:r>
              <a:rPr lang="zh-CN" altLang="en-US" sz="2400"/>
              <a:t>(link state</a:t>
            </a:r>
            <a:r>
              <a:rPr lang="en-US" altLang="zh-CN" sz="2400"/>
              <a:t> </a:t>
            </a:r>
            <a:r>
              <a:rPr lang="zh-CN" altLang="en-US" sz="2400"/>
              <a:t>broadeast) 算法来完成。我们将在4.7节中讨论广播算法。结点广播的结果是所有结点具有了该网络的等同的、完整的视图。于是每个结点都能够像其他结点一样，</a:t>
            </a:r>
            <a:r>
              <a:rPr lang="zh-CN" altLang="en-US" sz="2400">
                <a:solidFill>
                  <a:srgbClr val="FF0000"/>
                </a:solidFill>
              </a:rPr>
              <a:t>运行LS算法并计算出相同的最低费用路径集合</a:t>
            </a:r>
            <a:r>
              <a:rPr lang="zh-CN" altLang="en-US" sz="2400"/>
              <a:t>。</a:t>
            </a:r>
            <a:endParaRPr lang="zh-CN" altLang="en-US" sz="2400"/>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a:xfrm>
            <a:off x="457200" y="1264920"/>
            <a:ext cx="8229600" cy="5342255"/>
          </a:xfrm>
        </p:spPr>
        <p:txBody>
          <a:bodyPr/>
          <a:p>
            <a:r>
              <a:rPr lang="zh-CN" altLang="en-US" sz="2400"/>
              <a:t>我们下面给出的链路状态路由选择算法叫做</a:t>
            </a:r>
            <a:r>
              <a:rPr lang="zh-CN" altLang="en-US" sz="2400">
                <a:solidFill>
                  <a:srgbClr val="FF0000"/>
                </a:solidFill>
              </a:rPr>
              <a:t>D</a:t>
            </a:r>
            <a:r>
              <a:rPr lang="en-US" altLang="zh-CN" sz="2400">
                <a:solidFill>
                  <a:srgbClr val="FF0000"/>
                </a:solidFill>
              </a:rPr>
              <a:t>i</a:t>
            </a:r>
            <a:r>
              <a:rPr lang="zh-CN" altLang="en-US" sz="2400">
                <a:solidFill>
                  <a:srgbClr val="FF0000"/>
                </a:solidFill>
              </a:rPr>
              <a:t>jkstra</a:t>
            </a:r>
            <a:r>
              <a:rPr lang="en-US" altLang="zh-CN" sz="2400">
                <a:solidFill>
                  <a:srgbClr val="FF0000"/>
                </a:solidFill>
              </a:rPr>
              <a:t>(迪杰斯特拉)</a:t>
            </a:r>
            <a:r>
              <a:rPr lang="zh-CN" altLang="en-US" sz="2400">
                <a:solidFill>
                  <a:srgbClr val="FF0000"/>
                </a:solidFill>
              </a:rPr>
              <a:t>算法</a:t>
            </a:r>
            <a:r>
              <a:rPr lang="zh-CN" altLang="en-US" sz="2400"/>
              <a:t>， 该算法以其发明者命名。Dijkstra算法计算从某结点(源结点， 我们称之为u) 到网络中所有其他结点的最低费用路径。Dijkstra算法是</a:t>
            </a:r>
            <a:r>
              <a:rPr lang="zh-CN" altLang="en-US" sz="2400">
                <a:solidFill>
                  <a:srgbClr val="FF0000"/>
                </a:solidFill>
              </a:rPr>
              <a:t>迭代算法</a:t>
            </a:r>
            <a:r>
              <a:rPr lang="zh-CN" altLang="en-US" sz="2400"/>
              <a:t>， 其性质是经算法的第k次迭代后， 可知道到k个目的结点的最低费用路径，在到所有目的结点的最低费用路径之中，这k条路径具有k个最低费用。我们定义下列记号。</a:t>
            </a:r>
            <a:endParaRPr lang="zh-CN" altLang="en-US" sz="2400"/>
          </a:p>
          <a:p>
            <a:pPr lvl="1"/>
            <a:r>
              <a:rPr lang="zh-CN" altLang="en-US" sz="2100">
                <a:solidFill>
                  <a:srgbClr val="FF0000"/>
                </a:solidFill>
              </a:rPr>
              <a:t>D(v)</a:t>
            </a:r>
            <a:r>
              <a:rPr lang="zh-CN" altLang="en-US" sz="2100"/>
              <a:t>：到算法的本次迭代，从源结点到目的结点</a:t>
            </a:r>
            <a:r>
              <a:rPr lang="en-US" altLang="zh-CN" sz="2100"/>
              <a:t>v</a:t>
            </a:r>
            <a:r>
              <a:rPr lang="zh-CN" altLang="en-US" sz="2100"/>
              <a:t>的最低费用路径的费用。</a:t>
            </a:r>
            <a:endParaRPr lang="zh-CN" altLang="en-US" sz="2100"/>
          </a:p>
          <a:p>
            <a:pPr lvl="1"/>
            <a:r>
              <a:rPr lang="zh-CN" altLang="en-US" sz="2100">
                <a:solidFill>
                  <a:srgbClr val="FF0000"/>
                </a:solidFill>
              </a:rPr>
              <a:t>p(v)</a:t>
            </a:r>
            <a:r>
              <a:rPr lang="zh-CN" altLang="en-US" sz="2100"/>
              <a:t>：从源到v沿着当前最低费用路径的前一结点(v的邻居)。</a:t>
            </a:r>
            <a:endParaRPr lang="zh-CN" altLang="en-US" sz="2100"/>
          </a:p>
          <a:p>
            <a:pPr lvl="1"/>
            <a:r>
              <a:rPr lang="zh-CN" altLang="en-US" sz="2100">
                <a:solidFill>
                  <a:srgbClr val="FF0000"/>
                </a:solidFill>
              </a:rPr>
              <a:t>N'</a:t>
            </a:r>
            <a:r>
              <a:rPr lang="zh-CN" altLang="en-US" sz="2100"/>
              <a:t>：结点子集；如果从源到v的最低费用路径已确知，v在N'中。</a:t>
            </a:r>
            <a:endParaRPr lang="zh-CN" altLang="en-US" sz="2100"/>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a:xfrm>
            <a:off x="457200" y="1264920"/>
            <a:ext cx="8229600" cy="5342255"/>
          </a:xfrm>
        </p:spPr>
        <p:txBody>
          <a:bodyPr/>
          <a:p>
            <a:r>
              <a:rPr sz="2400"/>
              <a:t>该全局路由选择算法由一个</a:t>
            </a:r>
            <a:r>
              <a:rPr sz="2400">
                <a:solidFill>
                  <a:srgbClr val="FF0000"/>
                </a:solidFill>
              </a:rPr>
              <a:t>初始化步骤</a:t>
            </a:r>
            <a:r>
              <a:rPr sz="2400"/>
              <a:t>和其后的</a:t>
            </a:r>
            <a:r>
              <a:rPr sz="2400">
                <a:solidFill>
                  <a:srgbClr val="FF0000"/>
                </a:solidFill>
              </a:rPr>
              <a:t>循环</a:t>
            </a:r>
            <a:r>
              <a:rPr sz="2400"/>
              <a:t>组成。循环执行的次数与网络中结点个数相同。一旦终止，该算法就计算出了从源结点u到网络中每个其他结点的最短路径。</a:t>
            </a:r>
            <a:endParaRPr sz="2400"/>
          </a:p>
        </p:txBody>
      </p:sp>
      <p:pic>
        <p:nvPicPr>
          <p:cNvPr id="4" name="图片 3"/>
          <p:cNvPicPr>
            <a:picLocks noChangeAspect="1"/>
          </p:cNvPicPr>
          <p:nvPr/>
        </p:nvPicPr>
        <p:blipFill>
          <a:blip r:embed="rId1"/>
          <a:stretch>
            <a:fillRect/>
          </a:stretch>
        </p:blipFill>
        <p:spPr>
          <a:xfrm>
            <a:off x="1691640" y="2780665"/>
            <a:ext cx="5878195" cy="3215005"/>
          </a:xfrm>
          <a:prstGeom prst="rect">
            <a:avLst/>
          </a:prstGeom>
        </p:spPr>
      </p:pic>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a:xfrm>
            <a:off x="457200" y="1264920"/>
            <a:ext cx="8229600" cy="5342255"/>
          </a:xfrm>
        </p:spPr>
        <p:txBody>
          <a:bodyPr/>
          <a:p>
            <a:r>
              <a:rPr sz="2400"/>
              <a:t>举一个例子，考虑图4-27中的网络，计算从u到所有可能目的地的最低费用路径。该算法的计算过程以表格方式总结于表4-3中，表中的每一行给出了迭代结束时该算法的变量的值。我们详细地考虑前几个步骤。</a:t>
            </a:r>
            <a:endParaRPr sz="2400"/>
          </a:p>
        </p:txBody>
      </p:sp>
      <p:pic>
        <p:nvPicPr>
          <p:cNvPr id="5" name="图片 4"/>
          <p:cNvPicPr>
            <a:picLocks noChangeAspect="1"/>
          </p:cNvPicPr>
          <p:nvPr/>
        </p:nvPicPr>
        <p:blipFill>
          <a:blip r:embed="rId1"/>
          <a:stretch>
            <a:fillRect/>
          </a:stretch>
        </p:blipFill>
        <p:spPr>
          <a:xfrm>
            <a:off x="323215" y="2996565"/>
            <a:ext cx="8589645" cy="2240915"/>
          </a:xfrm>
          <a:prstGeom prst="rect">
            <a:avLst/>
          </a:prstGeom>
        </p:spPr>
      </p:pic>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a:xfrm>
            <a:off x="457200" y="1264920"/>
            <a:ext cx="8229600" cy="5342255"/>
          </a:xfrm>
        </p:spPr>
        <p:txBody>
          <a:bodyPr/>
          <a:p>
            <a:r>
              <a:rPr sz="2400">
                <a:solidFill>
                  <a:srgbClr val="FF0000"/>
                </a:solidFill>
              </a:rPr>
              <a:t>在初始化步骤</a:t>
            </a:r>
            <a:r>
              <a:rPr sz="2400"/>
              <a:t>，从u到与其直接相连的邻居v、x、w的当前已知最低费用路径分别初始化为2、1和5。特别值得注意的是，到w的费用被设为5(尽管我们很快就会看见一条费用更小的路径确实存在)，因为这是从u到w的直接(一跳)链路费用。到y与</a:t>
            </a:r>
            <a:r>
              <a:rPr lang="en-US" sz="2400"/>
              <a:t>z</a:t>
            </a:r>
            <a:r>
              <a:rPr sz="2400"/>
              <a:t>的费用被设为无穷大，因为它们不直接与u连接。</a:t>
            </a:r>
            <a:endParaRPr sz="2400"/>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a:xfrm>
            <a:off x="457200" y="1264920"/>
            <a:ext cx="8229600" cy="5342255"/>
          </a:xfrm>
        </p:spPr>
        <p:txBody>
          <a:bodyPr/>
          <a:p>
            <a:r>
              <a:rPr sz="2400">
                <a:solidFill>
                  <a:srgbClr val="FF0000"/>
                </a:solidFill>
              </a:rPr>
              <a:t>在第一次迭代中</a:t>
            </a:r>
            <a:r>
              <a:rPr sz="2400"/>
              <a:t>，我们观察那些还未加到集合N'中的结点，并且找出在前一次迭代结束时具有最低费用的结点。那个结点便是x，其费用是1，因此x被加到集合N'中。于是LS算法中的第12行中的程序被执行，以更新所有结点v的D(v)，产生表4-3中第2行(步骤1)所示的结果。到v的路径费用未变。经过结点x到w(在初始化结束时其费用为5)的路径费用被发现为4。因此这条具有更低费用的路径被选中，且沿从u开始的最短路径上w'的前一结点被设为x。类似地，到y(经过x)的费用被计算为2，且该表也被相应地更新。</a:t>
            </a:r>
            <a:endParaRPr sz="2400"/>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a:xfrm>
            <a:off x="457200" y="1264920"/>
            <a:ext cx="8229600" cy="5342255"/>
          </a:xfrm>
        </p:spPr>
        <p:txBody>
          <a:bodyPr/>
          <a:p>
            <a:r>
              <a:rPr sz="2400">
                <a:solidFill>
                  <a:srgbClr val="FF0000"/>
                </a:solidFill>
              </a:rPr>
              <a:t>在第二次迭代时</a:t>
            </a:r>
            <a:r>
              <a:rPr sz="2400"/>
              <a:t>，结点v与y被发现具有最低费用路径(2)，并且我们任意改变次序将y加到集合N'中，使得N'中含有u、x和y。到仍不在N'中的其余结点(即结点</a:t>
            </a:r>
            <a:r>
              <a:rPr lang="en-US" sz="2400"/>
              <a:t>v</a:t>
            </a:r>
            <a:r>
              <a:rPr sz="2400"/>
              <a:t>、</a:t>
            </a:r>
            <a:r>
              <a:rPr lang="en-US" sz="2400"/>
              <a:t>w</a:t>
            </a:r>
            <a:r>
              <a:rPr sz="2400"/>
              <a:t>和z)的费用通过LS算法中的第12行进行更新，产生如表4-3中第3行所示的结果。</a:t>
            </a:r>
            <a:endParaRPr sz="2400"/>
          </a:p>
          <a:p>
            <a:endParaRPr lang="en-US" sz="2400"/>
          </a:p>
          <a:p>
            <a:r>
              <a:rPr lang="en-US" sz="2400">
                <a:solidFill>
                  <a:srgbClr val="FF0000"/>
                </a:solidFill>
              </a:rPr>
              <a:t>如此等等</a:t>
            </a:r>
            <a:r>
              <a:rPr lang="en-US" sz="2400"/>
              <a:t>。</a:t>
            </a:r>
            <a:endParaRPr lang="en-US" sz="2400"/>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a:xfrm>
            <a:off x="457200" y="1264920"/>
            <a:ext cx="8229600" cy="5342255"/>
          </a:xfrm>
        </p:spPr>
        <p:txBody>
          <a:bodyPr/>
          <a:p>
            <a:r>
              <a:rPr sz="2400"/>
              <a:t>当LS算法终止时，对于每个结点，我们都得到从源结点沿着它的最低费用路径的前一结点。对于每个前一结点，我们又有它的前一结点，以此方式我们可以构建从源结点到所有目的结点的</a:t>
            </a:r>
            <a:r>
              <a:rPr sz="2400">
                <a:solidFill>
                  <a:srgbClr val="FF0000"/>
                </a:solidFill>
              </a:rPr>
              <a:t>完整路径</a:t>
            </a:r>
            <a:r>
              <a:rPr sz="2400"/>
              <a:t>。通过对每个目的结点存放从u到目的地的最低费用路径上的下一跳结点，在一个结点(如结点u)中的转发表则能够根据此信息而构建。图4-28显示了对于图4-27中的网络产生的最低费用路径和u中的转发表。</a:t>
            </a:r>
            <a:endParaRPr sz="2400"/>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pic>
        <p:nvPicPr>
          <p:cNvPr id="5" name="内容占位符 4"/>
          <p:cNvPicPr>
            <a:picLocks noChangeAspect="1"/>
          </p:cNvPicPr>
          <p:nvPr>
            <p:ph idx="1"/>
          </p:nvPr>
        </p:nvPicPr>
        <p:blipFill>
          <a:blip r:embed="rId1"/>
          <a:stretch>
            <a:fillRect/>
          </a:stretch>
        </p:blipFill>
        <p:spPr>
          <a:xfrm>
            <a:off x="1619250" y="2132965"/>
            <a:ext cx="5972175" cy="2466975"/>
          </a:xfrm>
          <a:prstGeom prst="rect">
            <a:avLst/>
          </a:prstGeom>
        </p:spPr>
      </p:pic>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p:txBody>
          <a:bodyPr/>
          <a:p>
            <a:r>
              <a:rPr lang="zh-CN" altLang="en-US" sz="2400"/>
              <a:t>该算法的</a:t>
            </a:r>
            <a:r>
              <a:rPr lang="zh-CN" altLang="en-US" sz="2400">
                <a:solidFill>
                  <a:srgbClr val="FF0000"/>
                </a:solidFill>
              </a:rPr>
              <a:t>计算复杂性</a:t>
            </a:r>
            <a:r>
              <a:rPr lang="zh-CN" altLang="en-US" sz="2400"/>
              <a:t>是什么?即给定n个结点(不算源结点)，在最坏情况下要经过多少次计算，才能找到从源结点到所有目的结点的最低费用路径?在第一次迭代中，我们需要搜索所有的n个结点以确定出结点w—w不在N'中且具有最低费用。在第二次迭代时，我们需要检查n-1个结点以确定最低费用。第三次对n-2个结点迭代，依次类推。总之，我们在所有迭代中需要搜寻的结点总数为</a:t>
            </a:r>
            <a:r>
              <a:rPr lang="zh-CN" altLang="en-US" sz="2400">
                <a:solidFill>
                  <a:srgbClr val="FF0000"/>
                </a:solidFill>
              </a:rPr>
              <a:t>n(n+1)/2</a:t>
            </a:r>
            <a:r>
              <a:rPr lang="zh-CN" altLang="en-US" sz="2400"/>
              <a:t>，因此我们说前面实现的链路状态算法在最差情况下复杂性为</a:t>
            </a:r>
            <a:r>
              <a:rPr lang="zh-CN" altLang="en-US" sz="2400">
                <a:solidFill>
                  <a:srgbClr val="FF0000"/>
                </a:solidFill>
              </a:rPr>
              <a:t>O(n</a:t>
            </a:r>
            <a:r>
              <a:rPr lang="en-US" altLang="zh-CN" sz="2400" baseline="30000">
                <a:solidFill>
                  <a:srgbClr val="FF0000"/>
                </a:solidFill>
              </a:rPr>
              <a:t>2</a:t>
            </a:r>
            <a:r>
              <a:rPr lang="zh-CN" altLang="en-US" sz="2400">
                <a:solidFill>
                  <a:srgbClr val="FF0000"/>
                </a:solidFill>
              </a:rPr>
              <a:t>)</a:t>
            </a:r>
            <a:r>
              <a:rPr lang="zh-CN" altLang="en-US" sz="2400"/>
              <a:t>。(该算法的一种更复杂的实现是使用一种称为堆的数据结构，能用对数时间而不是线性时间得到第9行的最小值，因此减少其复杂性。)</a:t>
            </a:r>
            <a:endParaRPr lang="zh-CN" altLang="en-US" sz="2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-(5)物理层</a:t>
            </a:r>
            <a:endParaRPr lang="en-US" sz="4000"/>
          </a:p>
        </p:txBody>
      </p:sp>
      <p:sp>
        <p:nvSpPr>
          <p:cNvPr id="3" name="内容占位符 2"/>
          <p:cNvSpPr/>
          <p:nvPr>
            <p:ph idx="1"/>
          </p:nvPr>
        </p:nvSpPr>
        <p:spPr>
          <a:xfrm>
            <a:off x="457200" y="1417955"/>
            <a:ext cx="8229600" cy="4708525"/>
          </a:xfrm>
        </p:spPr>
        <p:txBody>
          <a:bodyPr/>
          <a:p>
            <a:r>
              <a:rPr sz="2400"/>
              <a:t>虽然链路层的任务是将整个帧从一个网络元素移动到邻近的网络元素，而物理层的任务是将该帧中的一个一个比特从一个结点移动到下一个结点。在这层中的协议仍然是链路相关的，并且进一步与该链路(例如，双绞铜线、单模光纤)的实际传输媒体相关。</a:t>
            </a:r>
            <a:endParaRPr sz="2400"/>
          </a:p>
          <a:p>
            <a:endParaRPr sz="2400"/>
          </a:p>
          <a:p>
            <a:r>
              <a:rPr sz="2400"/>
              <a:t>例如，以太网具有许多物理层协议：一个是关于双绞铜线的，另一个是关于同轴电缆的，还有一个是关于光纤的，等等。在每种场合中，跨越这些链路移动一个比特是以不同的方式进行的。</a:t>
            </a:r>
            <a:endParaRPr sz="2400"/>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p:txBody>
          <a:bodyPr/>
          <a:p>
            <a:r>
              <a:rPr sz="2400"/>
              <a:t>在完成LS算法的讨论之前，我们考虑一下可能出现的问题。图4-29显示了一个简单的网络拓扑，图中的链路费用等于链路上承载的负载，例如反映要历经的时延。在该例中，链路费用是非对称的，即仅当在链路(u，v)两个方向所承载的负载相同时c(u，u)与c(v，u)才相等。</a:t>
            </a:r>
            <a:endParaRPr sz="2400"/>
          </a:p>
          <a:p>
            <a:endParaRPr sz="2400"/>
          </a:p>
          <a:p>
            <a:r>
              <a:rPr sz="2400"/>
              <a:t>在该例中，结点z产生发往w的一个单元的流量，结点x也产生发往w的一个单元的流量，并且结点y也产生发往w的一个数量为e的流量。初始路由选择情况如图4-29a所示，其链路费用对应于承载的流量。</a:t>
            </a:r>
            <a:endParaRPr sz="2400"/>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p:txBody>
          <a:bodyPr/>
          <a:p>
            <a:r>
              <a:rPr sz="2400"/>
              <a:t>当LS算法再次运行时，结点y确定(基于图4-29a所示的链路费用)顺时针到w的路径费用为1，而逆时针到w的路径费用(一直使用的)是1+e。因此y到w的最低费用路径现在是顺时针的。类似地，x确定其到w的新的最低费用路径也是顺时针的，产生如图4-29b中所示的费用。当LS算法下次运行时，结点x、y和z都检测到一条至w的逆时针方向零费用路径，它们都将其流量引导到逆时针方向的路由上。下次LS算法运行时，x、y和z都将其流量引导到顺时针方向的路由上。</a:t>
            </a:r>
            <a:endParaRPr sz="2400"/>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pic>
        <p:nvPicPr>
          <p:cNvPr id="4" name="内容占位符 3"/>
          <p:cNvPicPr>
            <a:picLocks noChangeAspect="1"/>
          </p:cNvPicPr>
          <p:nvPr>
            <p:ph idx="1"/>
          </p:nvPr>
        </p:nvPicPr>
        <p:blipFill>
          <a:blip r:embed="rId1"/>
          <a:stretch>
            <a:fillRect/>
          </a:stretch>
        </p:blipFill>
        <p:spPr>
          <a:xfrm>
            <a:off x="2051685" y="1124585"/>
            <a:ext cx="5457825" cy="5339715"/>
          </a:xfrm>
          <a:prstGeom prst="rect">
            <a:avLst/>
          </a:prstGeom>
        </p:spPr>
      </p:pic>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4.5.1 链路状态路由选择算法</a:t>
            </a:r>
            <a:endParaRPr lang="zh-CN" altLang="en-US" sz="3200"/>
          </a:p>
        </p:txBody>
      </p:sp>
      <p:sp>
        <p:nvSpPr>
          <p:cNvPr id="3" name="内容占位符 2"/>
          <p:cNvSpPr/>
          <p:nvPr>
            <p:ph idx="1"/>
          </p:nvPr>
        </p:nvSpPr>
        <p:spPr>
          <a:xfrm>
            <a:off x="457200" y="1199515"/>
            <a:ext cx="8229600" cy="4926965"/>
          </a:xfrm>
        </p:spPr>
        <p:txBody>
          <a:bodyPr/>
          <a:p>
            <a:r>
              <a:rPr lang="zh-CN" altLang="en-US" sz="2400"/>
              <a:t>如何才能防止这样的</a:t>
            </a:r>
            <a:r>
              <a:rPr lang="zh-CN" altLang="en-US" sz="2400">
                <a:solidFill>
                  <a:srgbClr val="FF0000"/>
                </a:solidFill>
              </a:rPr>
              <a:t>振荡</a:t>
            </a:r>
            <a:r>
              <a:rPr lang="zh-CN" altLang="en-US" sz="2400"/>
              <a:t>(它不只是出现在链路状态算法中，而且也可能出现在任何使用拥塞或基于时延的链路测度的算法中)。一种解决方案可能</a:t>
            </a:r>
            <a:r>
              <a:rPr lang="zh-CN" altLang="en-US" sz="2400">
                <a:solidFill>
                  <a:srgbClr val="FF0000"/>
                </a:solidFill>
              </a:rPr>
              <a:t>强制链路费用不依赖于所承载的流量</a:t>
            </a:r>
            <a:r>
              <a:rPr lang="zh-CN" altLang="en-US" sz="2400"/>
              <a:t>，但那是一种不可接受的解决方案，因为路由选择的目标之一就是要避开高度拥塞(如高时延)的链路。另一种解决方案就是确保并非所有的路由器都同时运行LS算法。这似乎是一个更合理的方案，因为我们希望即使路由器以相同周期运行LS算法，在每台路由器上算法执行的时机也将是不同的。</a:t>
            </a:r>
            <a:endParaRPr lang="zh-CN" altLang="en-US" sz="2400"/>
          </a:p>
          <a:p>
            <a:r>
              <a:rPr lang="zh-CN" altLang="en-US" sz="2400"/>
              <a:t>有趣的是，研究人员近来已注意到了因特网上的路由器能在它们之间进行自同步。这就是说， 即使它们初始时以同一周期但在不同时刻执行算法，算法执行时机最终会在路由器上变为同步并保持之。避免这种自同步的一种方法是，让每台路由器发送链路通告的时间随机化。</a:t>
            </a:r>
            <a:endParaRPr lang="zh-CN" altLang="en-US" sz="2400"/>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lang="zh-CN" altLang="en-US" sz="2400">
                <a:solidFill>
                  <a:srgbClr val="FF0000"/>
                </a:solidFill>
              </a:rPr>
              <a:t>距离向量(Distance-Vector， DV) 算法</a:t>
            </a:r>
            <a:r>
              <a:rPr lang="zh-CN" altLang="en-US" sz="2400"/>
              <a:t>是一种</a:t>
            </a:r>
            <a:r>
              <a:rPr lang="zh-CN" altLang="en-US" sz="2400">
                <a:solidFill>
                  <a:srgbClr val="FF0000"/>
                </a:solidFill>
              </a:rPr>
              <a:t>迭代的</a:t>
            </a:r>
            <a:r>
              <a:rPr lang="zh-CN" altLang="en-US" sz="2400"/>
              <a:t>、</a:t>
            </a:r>
            <a:r>
              <a:rPr lang="zh-CN" altLang="en-US" sz="2400">
                <a:solidFill>
                  <a:srgbClr val="FF0000"/>
                </a:solidFill>
              </a:rPr>
              <a:t>异步的</a:t>
            </a:r>
            <a:r>
              <a:rPr lang="zh-CN" altLang="en-US" sz="2400"/>
              <a:t>和</a:t>
            </a:r>
            <a:r>
              <a:rPr lang="zh-CN" altLang="en-US" sz="2400">
                <a:solidFill>
                  <a:srgbClr val="FF0000"/>
                </a:solidFill>
              </a:rPr>
              <a:t>分布式</a:t>
            </a:r>
            <a:r>
              <a:rPr lang="zh-CN" altLang="en-US" sz="2400"/>
              <a:t>的算法， 而LS算法是一种使用</a:t>
            </a:r>
            <a:r>
              <a:rPr lang="zh-CN" altLang="en-US" sz="2400">
                <a:solidFill>
                  <a:srgbClr val="FF0000"/>
                </a:solidFill>
              </a:rPr>
              <a:t>全局信息</a:t>
            </a:r>
            <a:r>
              <a:rPr lang="zh-CN" altLang="en-US" sz="2400"/>
              <a:t>的算法。</a:t>
            </a:r>
            <a:endParaRPr lang="zh-CN" altLang="en-US" sz="2400"/>
          </a:p>
          <a:p>
            <a:endParaRPr lang="zh-CN" altLang="en-US" sz="2400"/>
          </a:p>
          <a:p>
            <a:r>
              <a:rPr lang="en-US" altLang="zh-CN" sz="2400"/>
              <a:t>DV</a:t>
            </a:r>
            <a:r>
              <a:rPr lang="zh-CN" altLang="en-US" sz="2400"/>
              <a:t>算法说它是分布式的，是因为每个结点都要从一个或多个直接相连邻居接收某些信息，执行计算，然后将其计算结果</a:t>
            </a:r>
            <a:r>
              <a:rPr lang="zh-CN" altLang="en-US" sz="2400">
                <a:solidFill>
                  <a:srgbClr val="FF0000"/>
                </a:solidFill>
              </a:rPr>
              <a:t>分发给邻居</a:t>
            </a:r>
            <a:r>
              <a:rPr lang="zh-CN" altLang="en-US" sz="2400"/>
              <a:t>。说它是迭代的，是因为此过程一直要持续到邻居之间无更多信息要交换为止。(有趣的是，此算法是自我终止的，即没有计算应该停止的信号，它就停止了。)说它是异步的，是因为它不要求所有结点相互之间步伐一致地操作。我们将看到一个异步的、迭代的、自我终止的、分布式的算法比一个集中式的算法要有趣得多。</a:t>
            </a:r>
            <a:endParaRPr lang="zh-CN" altLang="en-US" sz="2400"/>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lang="zh-CN" altLang="en-US" sz="2400"/>
              <a:t>在我们给出DV算法之前，有必要讨论一下存在于最低费用路径的费用之间的一种重要关系。令</a:t>
            </a:r>
            <a:r>
              <a:rPr lang="zh-CN" altLang="en-US" sz="2400">
                <a:solidFill>
                  <a:srgbClr val="FF0000"/>
                </a:solidFill>
              </a:rPr>
              <a:t>d</a:t>
            </a:r>
            <a:r>
              <a:rPr lang="en-US" altLang="zh-CN" sz="2400" baseline="-25000">
                <a:solidFill>
                  <a:srgbClr val="FF0000"/>
                </a:solidFill>
              </a:rPr>
              <a:t>x</a:t>
            </a:r>
            <a:r>
              <a:rPr lang="zh-CN" altLang="en-US" sz="2400">
                <a:solidFill>
                  <a:srgbClr val="FF0000"/>
                </a:solidFill>
              </a:rPr>
              <a:t>(y)</a:t>
            </a:r>
            <a:r>
              <a:rPr lang="zh-CN" altLang="en-US" sz="2400"/>
              <a:t>是从结点x到结点y的最低费用路径的费用。则该最低费用与著名的</a:t>
            </a:r>
            <a:r>
              <a:rPr lang="zh-CN" altLang="en-US" sz="2400">
                <a:solidFill>
                  <a:srgbClr val="FF0000"/>
                </a:solidFill>
              </a:rPr>
              <a:t>Bellman-Ford方程</a:t>
            </a:r>
            <a:r>
              <a:rPr lang="zh-CN" altLang="en-US" sz="2400"/>
              <a:t>相关， 即</a:t>
            </a:r>
            <a:endParaRPr lang="zh-CN" altLang="en-US" sz="2400"/>
          </a:p>
          <a:p>
            <a:pPr marL="0" indent="0">
              <a:buNone/>
            </a:pPr>
            <a:r>
              <a:rPr lang="en-US" altLang="zh-CN" sz="2400"/>
              <a:t>		</a:t>
            </a:r>
            <a:r>
              <a:rPr lang="zh-CN" altLang="en-US" sz="2400"/>
              <a:t>d</a:t>
            </a:r>
            <a:r>
              <a:rPr lang="en-US" altLang="zh-CN" sz="2400" baseline="-25000"/>
              <a:t>x</a:t>
            </a:r>
            <a:r>
              <a:rPr lang="zh-CN" altLang="en-US" sz="2400"/>
              <a:t>(y) =min</a:t>
            </a:r>
            <a:r>
              <a:rPr lang="en-US" altLang="zh-CN" sz="2400" baseline="-25000"/>
              <a:t>v</a:t>
            </a:r>
            <a:r>
              <a:rPr lang="en-US" altLang="zh-CN" sz="2400"/>
              <a:t>{</a:t>
            </a:r>
            <a:r>
              <a:rPr lang="zh-CN" altLang="en-US" sz="2400"/>
              <a:t> c(x，v) +d</a:t>
            </a:r>
            <a:r>
              <a:rPr lang="en-US" altLang="zh-CN" sz="2400" baseline="-25000"/>
              <a:t>v</a:t>
            </a:r>
            <a:r>
              <a:rPr lang="zh-CN" altLang="en-US" sz="2400"/>
              <a:t>(y) </a:t>
            </a:r>
            <a:r>
              <a:rPr lang="en-US" altLang="zh-CN" sz="2400"/>
              <a:t>}</a:t>
            </a:r>
            <a:endParaRPr lang="zh-CN" altLang="en-US" sz="2400"/>
          </a:p>
          <a:p>
            <a:pPr marL="0" indent="0">
              <a:buNone/>
            </a:pPr>
            <a:endParaRPr lang="zh-CN" altLang="en-US" sz="2400"/>
          </a:p>
          <a:p>
            <a:pPr marL="0" indent="0">
              <a:buNone/>
            </a:pPr>
            <a:r>
              <a:rPr lang="zh-CN" altLang="en-US" sz="2400"/>
              <a:t>方程中的</a:t>
            </a:r>
            <a:r>
              <a:rPr lang="zh-CN" altLang="en-US" sz="2400">
                <a:solidFill>
                  <a:srgbClr val="FF0000"/>
                </a:solidFill>
              </a:rPr>
              <a:t>min</a:t>
            </a:r>
            <a:r>
              <a:rPr lang="en-US" altLang="zh-CN" sz="2400" baseline="-25000">
                <a:solidFill>
                  <a:srgbClr val="FF0000"/>
                </a:solidFill>
              </a:rPr>
              <a:t>v</a:t>
            </a:r>
            <a:r>
              <a:rPr lang="zh-CN" altLang="en-US" sz="2400">
                <a:solidFill>
                  <a:srgbClr val="FF0000"/>
                </a:solidFill>
              </a:rPr>
              <a:t> </a:t>
            </a:r>
            <a:r>
              <a:rPr lang="zh-CN" altLang="en-US" sz="2400"/>
              <a:t>是对于x的</a:t>
            </a:r>
            <a:r>
              <a:rPr lang="zh-CN" altLang="en-US" sz="2400">
                <a:solidFill>
                  <a:srgbClr val="FF0000"/>
                </a:solidFill>
              </a:rPr>
              <a:t>所有邻居</a:t>
            </a:r>
            <a:r>
              <a:rPr lang="zh-CN" altLang="en-US" sz="2400"/>
              <a:t>的。Bellman-Ford方程是相当直观的。实际上， 从x到v遍历之后，如果我们接下来取从v到y的最低费用路径，则该路径费用将是c(x，v)+d</a:t>
            </a:r>
            <a:r>
              <a:rPr lang="en-US" altLang="zh-CN" sz="2400" baseline="-25000"/>
              <a:t>v</a:t>
            </a:r>
            <a:r>
              <a:rPr lang="zh-CN" altLang="en-US" sz="2400"/>
              <a:t>(y)。因此我们必须通过遍历某些邻居v开始，从x到y的最低费用是对所有邻居v的</a:t>
            </a:r>
            <a:r>
              <a:rPr lang="en-US" altLang="zh-CN" sz="2400"/>
              <a:t>c</a:t>
            </a:r>
            <a:r>
              <a:rPr lang="zh-CN" altLang="en-US" sz="2400"/>
              <a:t>(x，v)+d</a:t>
            </a:r>
            <a:r>
              <a:rPr lang="en-US" altLang="zh-CN" sz="2400" baseline="-25000"/>
              <a:t>v</a:t>
            </a:r>
            <a:r>
              <a:rPr lang="zh-CN" altLang="en-US" sz="2400"/>
              <a:t>(y)的最小值。</a:t>
            </a:r>
            <a:endParaRPr lang="zh-CN" altLang="en-US" sz="2400"/>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sz="2400"/>
              <a:t>但是对于那些可能怀疑该方程正确性的人，我们核查在图4-27中的源结点u和目的结点z。源结点u有3个邻居：结点v、x和w。</a:t>
            </a:r>
            <a:endParaRPr sz="2400"/>
          </a:p>
          <a:p>
            <a:endParaRPr sz="2400"/>
          </a:p>
          <a:p>
            <a:r>
              <a:rPr sz="2400"/>
              <a:t>通过遍历该图中的各条路径，容易看出d</a:t>
            </a:r>
            <a:r>
              <a:rPr lang="en-US" sz="2400" baseline="-25000"/>
              <a:t>v</a:t>
            </a:r>
            <a:r>
              <a:rPr sz="2400"/>
              <a:t>(z)=5、d</a:t>
            </a:r>
            <a:r>
              <a:rPr lang="en-US" sz="2400" baseline="-25000"/>
              <a:t>x</a:t>
            </a:r>
            <a:r>
              <a:rPr sz="2400"/>
              <a:t>(z)=3和d</a:t>
            </a:r>
            <a:r>
              <a:rPr lang="en-US" sz="2400" baseline="-25000"/>
              <a:t>w</a:t>
            </a:r>
            <a:r>
              <a:rPr sz="2400"/>
              <a:t>(z)=3。将这些值连同费用c(u，v)=2、c(u，x)=1和c(u，w)=5代</a:t>
            </a:r>
            <a:r>
              <a:rPr lang="zh-CN" altLang="en-US" sz="2400">
                <a:sym typeface="+mn-ea"/>
              </a:rPr>
              <a:t>入</a:t>
            </a:r>
            <a:r>
              <a:rPr sz="2400"/>
              <a:t>方程(4-1) ， 得出d</a:t>
            </a:r>
            <a:r>
              <a:rPr lang="en-US" sz="2400" baseline="-25000"/>
              <a:t>u</a:t>
            </a:r>
            <a:r>
              <a:rPr sz="2400"/>
              <a:t>(z) =min{2+5， 5+3， 1+3} =4， 这显然是正确的， 并且对同一个网络来说， 这正是Dijskstra算法为我们提供的结果。这种快速验证应当有助于消除你可能具有的任何怀疑。</a:t>
            </a:r>
            <a:endParaRPr sz="2400"/>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sz="2400"/>
              <a:t>Bellman-Ford方程不止是一种智力上的珍品， 它实际上具有重大的实践重要性。特别是对Bellman-Ford方程的解为结点x的转发表提供了表项。</a:t>
            </a:r>
            <a:endParaRPr sz="2400"/>
          </a:p>
          <a:p>
            <a:endParaRPr sz="2400"/>
          </a:p>
          <a:p>
            <a:r>
              <a:rPr sz="2400"/>
              <a:t>为了理解这一点， 令v*是取得方程(4-1)中最小值的任何相邻结点。接下来，如果结点x要沿着最低费用路径向结点y发送一个分组，它应当首先向结点v</a:t>
            </a:r>
            <a:r>
              <a:rPr lang="en-US" sz="2400"/>
              <a:t>*</a:t>
            </a:r>
            <a:r>
              <a:rPr sz="2400"/>
              <a:t>转发该分组。因此，结点x的转发表将指定结点u*作为最终目的地y的下一跳路由器。Bellman-Ford方程的另一个重要实际贡献是它提出了将在DV算法中发生的邻居到邻居通信的形式。</a:t>
            </a:r>
            <a:endParaRPr sz="2400"/>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sz="2400"/>
              <a:t>其基本思想如下。每个结点x以D</a:t>
            </a:r>
            <a:r>
              <a:rPr lang="en-US" sz="2400" baseline="-25000"/>
              <a:t>x</a:t>
            </a:r>
            <a:r>
              <a:rPr sz="2400"/>
              <a:t>(y)开始，对在Ｎ中的所有结点，估计从它自己到结点y的最低费用路径的费用。令D</a:t>
            </a:r>
            <a:r>
              <a:rPr lang="en-US" sz="2400" baseline="-25000"/>
              <a:t>x</a:t>
            </a:r>
            <a:r>
              <a:rPr sz="2400"/>
              <a:t> =[D</a:t>
            </a:r>
            <a:r>
              <a:rPr lang="en-US" sz="2400" baseline="-25000"/>
              <a:t>x</a:t>
            </a:r>
            <a:r>
              <a:rPr sz="2400"/>
              <a:t>(y) ：y</a:t>
            </a:r>
            <a:r>
              <a:rPr lang="zh-CN" sz="2400"/>
              <a:t>属于</a:t>
            </a:r>
            <a:r>
              <a:rPr sz="2400"/>
              <a:t>N] 是结点x的距离向量， 该向量是从x到在N中的所有其他结点y的费用估计的向量。使用DV算法，每个结点x维护下列路由选择信息：</a:t>
            </a:r>
            <a:endParaRPr sz="2400"/>
          </a:p>
          <a:p>
            <a:endParaRPr sz="2400"/>
          </a:p>
          <a:p>
            <a:pPr lvl="1"/>
            <a:r>
              <a:rPr sz="2100"/>
              <a:t>对于每个邻居v，从x到直接相连邻居v的费用为c(x，v)。</a:t>
            </a:r>
            <a:endParaRPr sz="2100"/>
          </a:p>
          <a:p>
            <a:pPr lvl="1"/>
            <a:r>
              <a:rPr sz="2100"/>
              <a:t>结点x的距离向量， 即D</a:t>
            </a:r>
            <a:r>
              <a:rPr lang="en-US" sz="2100" baseline="-25000"/>
              <a:t>x</a:t>
            </a:r>
            <a:r>
              <a:rPr sz="2100"/>
              <a:t>=[D</a:t>
            </a:r>
            <a:r>
              <a:rPr lang="en-US" sz="2100" baseline="-25000"/>
              <a:t>x</a:t>
            </a:r>
            <a:r>
              <a:rPr sz="2100"/>
              <a:t>(y) ：y</a:t>
            </a:r>
            <a:r>
              <a:rPr lang="zh-CN" sz="2100"/>
              <a:t>属于</a:t>
            </a:r>
            <a:r>
              <a:rPr sz="2100"/>
              <a:t>N] ， 包含了x到N中所有目的地y的费用的估计值。</a:t>
            </a:r>
            <a:endParaRPr sz="2100"/>
          </a:p>
          <a:p>
            <a:pPr lvl="1"/>
            <a:r>
              <a:rPr sz="2100"/>
              <a:t>它的每个邻居的距离向量， 即对x的每个邻居v， 有D</a:t>
            </a:r>
            <a:r>
              <a:rPr lang="en-US" sz="2100" baseline="-25000"/>
              <a:t>v</a:t>
            </a:r>
            <a:r>
              <a:rPr sz="2100"/>
              <a:t>=[D</a:t>
            </a:r>
            <a:r>
              <a:rPr lang="en-US" sz="2100" baseline="-25000"/>
              <a:t>v</a:t>
            </a:r>
            <a:r>
              <a:rPr sz="2100"/>
              <a:t>(y) ：y</a:t>
            </a:r>
            <a:r>
              <a:rPr lang="zh-CN" sz="2100"/>
              <a:t>属于</a:t>
            </a:r>
            <a:r>
              <a:rPr sz="2100"/>
              <a:t>N]</a:t>
            </a:r>
            <a:r>
              <a:rPr lang="zh-CN" sz="2100"/>
              <a:t>。</a:t>
            </a:r>
            <a:endParaRPr lang="zh-CN" sz="2100"/>
          </a:p>
          <a:p>
            <a:pPr marL="457200" lvl="1" indent="0">
              <a:buNone/>
            </a:pPr>
            <a:endParaRPr lang="zh-CN" sz="2100"/>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sz="2400"/>
              <a:t>在该分布式、异步算法中，每个结点不时地向它的每个邻居</a:t>
            </a:r>
            <a:r>
              <a:rPr sz="2400">
                <a:solidFill>
                  <a:srgbClr val="FF0000"/>
                </a:solidFill>
              </a:rPr>
              <a:t>发送</a:t>
            </a:r>
            <a:r>
              <a:rPr sz="2400"/>
              <a:t>它的距离向量副本。当结点x从它的任何一个邻居v接收到一个新距离向量，它保存v的距离向量，然后使用Bellman-Ford方程</a:t>
            </a:r>
            <a:r>
              <a:rPr sz="2400">
                <a:solidFill>
                  <a:srgbClr val="FF0000"/>
                </a:solidFill>
              </a:rPr>
              <a:t>更新</a:t>
            </a:r>
            <a:r>
              <a:rPr sz="2400"/>
              <a:t>它自己的距离向量如下：</a:t>
            </a:r>
            <a:endParaRPr sz="2400"/>
          </a:p>
          <a:p>
            <a:endParaRPr sz="2400"/>
          </a:p>
          <a:p>
            <a:pPr marL="0" indent="0">
              <a:buNone/>
            </a:pPr>
            <a:r>
              <a:rPr lang="en-US" sz="2400"/>
              <a:t>	</a:t>
            </a:r>
            <a:r>
              <a:rPr sz="2400"/>
              <a:t>D</a:t>
            </a:r>
            <a:r>
              <a:rPr lang="en-US" sz="2400" baseline="-25000"/>
              <a:t>x</a:t>
            </a:r>
            <a:r>
              <a:rPr sz="2400"/>
              <a:t>(y) =min</a:t>
            </a:r>
            <a:r>
              <a:rPr lang="en-US" sz="2400" baseline="-25000"/>
              <a:t>v</a:t>
            </a:r>
            <a:r>
              <a:rPr lang="en-US" sz="2400"/>
              <a:t>{</a:t>
            </a:r>
            <a:r>
              <a:rPr sz="2400"/>
              <a:t>c(x，v) +</a:t>
            </a:r>
            <a:r>
              <a:rPr lang="en-US" sz="2400"/>
              <a:t>D</a:t>
            </a:r>
            <a:r>
              <a:rPr lang="en-US" sz="2400" baseline="-25000"/>
              <a:t>v</a:t>
            </a:r>
            <a:r>
              <a:rPr sz="2400"/>
              <a:t>(y) </a:t>
            </a:r>
            <a:r>
              <a:rPr lang="en-US" sz="2400"/>
              <a:t>}  </a:t>
            </a:r>
            <a:r>
              <a:rPr sz="2400"/>
              <a:t>对N中的每个结点</a:t>
            </a:r>
            <a:endParaRPr sz="2400"/>
          </a:p>
          <a:p>
            <a:pPr marL="0" indent="0">
              <a:buNone/>
            </a:pPr>
            <a:endParaRPr sz="2400"/>
          </a:p>
          <a:p>
            <a:pPr marL="0" indent="0">
              <a:buNone/>
            </a:pPr>
            <a:r>
              <a:rPr sz="2400"/>
              <a:t>如果结点x的距离向量因这个更新步骤而改变，结点x接下来将向它的每个邻居发送其更新后的距离向量。令人惊奇的是，只要所有的结点继续以异步方式交换它们的距离向量，每个费用估计D</a:t>
            </a:r>
            <a:r>
              <a:rPr lang="en-US" sz="2400" baseline="-25000"/>
              <a:t>x</a:t>
            </a:r>
            <a:r>
              <a:rPr sz="2400"/>
              <a:t>(y)收敛到d</a:t>
            </a:r>
            <a:r>
              <a:rPr lang="en-US" sz="2400" baseline="-25000"/>
              <a:t>x</a:t>
            </a:r>
            <a:r>
              <a:rPr sz="2400"/>
              <a:t>(y)，d</a:t>
            </a:r>
            <a:r>
              <a:rPr lang="en-US" sz="2400" baseline="-25000"/>
              <a:t>x</a:t>
            </a:r>
            <a:r>
              <a:rPr sz="2400"/>
              <a:t>(y)的费用 !</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-OSI模型</a:t>
            </a:r>
            <a:endParaRPr lang="en-US" sz="4000"/>
          </a:p>
        </p:txBody>
      </p:sp>
      <p:sp>
        <p:nvSpPr>
          <p:cNvPr id="3" name="内容占位符 2"/>
          <p:cNvSpPr/>
          <p:nvPr>
            <p:ph idx="1"/>
          </p:nvPr>
        </p:nvSpPr>
        <p:spPr>
          <a:xfrm>
            <a:off x="457200" y="1417955"/>
            <a:ext cx="8229600" cy="4708525"/>
          </a:xfrm>
        </p:spPr>
        <p:txBody>
          <a:bodyPr/>
          <a:p>
            <a:r>
              <a:rPr sz="2400"/>
              <a:t>详细地讨论过因特网协议栈后，我们应当提及它不是唯一的协议栈。特别是在20世纪70年代后期， 国际标准化组织(ISO) 提出计算机网络应组织为大约7层， 称为</a:t>
            </a:r>
            <a:r>
              <a:rPr sz="2400">
                <a:solidFill>
                  <a:srgbClr val="FF0000"/>
                </a:solidFill>
              </a:rPr>
              <a:t>开放系统互连(OSI) 模型</a:t>
            </a:r>
            <a:r>
              <a:rPr sz="2400"/>
              <a:t>[ISO 2012] 。当那些要成为因特网协议的协议尚处于襁褓中， 只是许多正在研发之中的不同协议族之一时， OSI模型已经成形； 事实上， 初始OSI模型的发明者在创建该模型时心中并没有想到因特网。</a:t>
            </a:r>
            <a:endParaRPr sz="2400"/>
          </a:p>
          <a:p>
            <a:endParaRPr sz="2400"/>
          </a:p>
          <a:p>
            <a:r>
              <a:rPr sz="2400"/>
              <a:t>无论如何，自20世纪70年代开始，许多培训课程和大学课程围绕7层模型挑选有关ISO授权和组织的课程。因为它在网络教育的早期影响，该7层模型继续以某种方式存留在某些网络教科书和培训课程中。</a:t>
            </a:r>
            <a:endParaRPr sz="2400"/>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endParaRPr sz="2400"/>
          </a:p>
        </p:txBody>
      </p:sp>
      <p:pic>
        <p:nvPicPr>
          <p:cNvPr id="4" name="图片 3"/>
          <p:cNvPicPr>
            <a:picLocks noChangeAspect="1"/>
          </p:cNvPicPr>
          <p:nvPr>
            <p:custDataLst>
              <p:tags r:id="rId1"/>
            </p:custDataLst>
          </p:nvPr>
        </p:nvPicPr>
        <p:blipFill>
          <a:blip r:embed="rId2"/>
          <a:stretch>
            <a:fillRect/>
          </a:stretch>
        </p:blipFill>
        <p:spPr>
          <a:xfrm>
            <a:off x="1259205" y="1340485"/>
            <a:ext cx="7025005" cy="4397375"/>
          </a:xfrm>
          <a:prstGeom prst="rect">
            <a:avLst/>
          </a:prstGeom>
        </p:spPr>
      </p:pic>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sz="2400"/>
              <a:t>在该DV算法中，当结点x发现它的直接相连的链路费用变化或从某个邻居接收到一个距离向量的更新时，它就更新其距离向量估计。但是为了一个给定的目的地y而更新它的转发表，</a:t>
            </a:r>
            <a:r>
              <a:rPr sz="2400">
                <a:solidFill>
                  <a:srgbClr val="FF0000"/>
                </a:solidFill>
              </a:rPr>
              <a:t>结点x真正需要知道的不是到y的最短路径距离，而是沿着最短路径到y的下一跳路由器邻居结点v*(y)</a:t>
            </a:r>
            <a:r>
              <a:rPr sz="2400"/>
              <a:t>。</a:t>
            </a:r>
            <a:endParaRPr sz="2400"/>
          </a:p>
          <a:p>
            <a:endParaRPr sz="2400"/>
          </a:p>
          <a:p>
            <a:r>
              <a:rPr sz="2400"/>
              <a:t>如你可能期望的那样，下一跳路由器v</a:t>
            </a:r>
            <a:r>
              <a:rPr lang="en-US" sz="2400"/>
              <a:t>*</a:t>
            </a:r>
            <a:r>
              <a:rPr sz="2400"/>
              <a:t>(y)是在DV算法第14行中取得最小的邻居u。(如果有多个取得最小的邻居v，则v*(y)能够是其中任何一个最小的邻居。)因此，对于每个目的地y，在第13~14行中，结点x也决定v</a:t>
            </a:r>
            <a:r>
              <a:rPr lang="en-US" sz="2400"/>
              <a:t>*</a:t>
            </a:r>
            <a:r>
              <a:rPr sz="2400"/>
              <a:t>(y)并更新它对目的地y的转发表。</a:t>
            </a:r>
            <a:endParaRPr sz="2400"/>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sz="2400"/>
              <a:t>前面讲过LS算法是一种全局算法， 在于它要求每个结点在运行Dijkstra算法之前， 首先获得该网络的完整信息。DV算法是分布式的，它不使用这样的全局信息。</a:t>
            </a:r>
            <a:endParaRPr sz="2400"/>
          </a:p>
          <a:p>
            <a:endParaRPr sz="2400"/>
          </a:p>
          <a:p>
            <a:r>
              <a:rPr sz="2400"/>
              <a:t>实际上，结点具有的唯一信息是它到直接相连邻居的链路费用和它从这些邻居接收到的信息。每个结点等待来自任何邻居的更新(第10~11行)，当接收到一个更新时计算它的新距离向量(第14行)并向它的邻居分布其新距离向量(第16~17行)。许多类似DV的算法在实践中被用于多种路由选择协议中， 包括因特网的RIP和BGP、ISO IDRP、Novell IPX和早期的ARPAnet。</a:t>
            </a:r>
            <a:endParaRPr sz="2400"/>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sz="2400"/>
              <a:t>图4-30举例说明了DV算法的运行，应用场合是该图顶部有三个结点的简单网络。算法操作以同步的方式显示出来，其中所有结点同时从其邻居接收报文，计算其新距离向量，如果距离向量发生了变化则通知其邻居。学习完这个例子后，你应认识到算法以异步方式也能正确运行，异步方式中可在任意时刻出现结点计算与更新的产生/接收。</a:t>
            </a:r>
            <a:endParaRPr sz="2400"/>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sz="2400"/>
              <a:t>该图最左边一列显示了这3个结点各自的初始路由选择表(routing table) 。例如， 位于左上角的表是结点x的初始路由选择表。在一张特定的路由选择表中，每行是一个距离向量——特别是每个结点的路由选择表包括了它的距离向量和它的每个邻居的距离向量。因此，在结点x的初始路由选择表中的第一行是D</a:t>
            </a:r>
            <a:r>
              <a:rPr lang="en-US" sz="2400" baseline="-25000"/>
              <a:t>x</a:t>
            </a:r>
            <a:r>
              <a:rPr sz="2400"/>
              <a:t>=[D</a:t>
            </a:r>
            <a:r>
              <a:rPr lang="en-US" sz="2400" baseline="-25000"/>
              <a:t>x</a:t>
            </a:r>
            <a:r>
              <a:rPr sz="2400"/>
              <a:t>(x)，D</a:t>
            </a:r>
            <a:r>
              <a:rPr lang="en-US" sz="2400" baseline="-25000"/>
              <a:t>x</a:t>
            </a:r>
            <a:r>
              <a:rPr sz="2400"/>
              <a:t>(y)，D</a:t>
            </a:r>
            <a:r>
              <a:rPr lang="en-US" sz="2400" baseline="-25000"/>
              <a:t>x</a:t>
            </a:r>
            <a:r>
              <a:rPr sz="2400"/>
              <a:t>(z)]=[0，2，7]。在该表的第二和第三行是最近分别从结点y和z收到的距离向量。因为在初始化时结点x还没有从结点y和z收到任何东西，所以第二行和第三行表项中被初始化为无穷大。</a:t>
            </a:r>
            <a:endParaRPr sz="2400"/>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sz="2400"/>
              <a:t>初始化后，每个结点向它的两个邻居发送其距离向量。图4-30中用从表的第一列到表的第二列的箭头说明了这一情况。例如，结点x向两个结点y和</a:t>
            </a:r>
            <a:r>
              <a:rPr lang="en-US" sz="2400"/>
              <a:t>z</a:t>
            </a:r>
            <a:r>
              <a:rPr sz="2400"/>
              <a:t>：发送了它的距离向量D</a:t>
            </a:r>
            <a:r>
              <a:rPr lang="en-US" sz="2400" baseline="-25000"/>
              <a:t>x</a:t>
            </a:r>
            <a:r>
              <a:rPr sz="2400"/>
              <a:t>=[0，2，7]。在接收到该更新后，每个结点重新计算它自己的距离向量。</a:t>
            </a:r>
            <a:endParaRPr sz="2400"/>
          </a:p>
          <a:p>
            <a:endParaRPr sz="2400"/>
          </a:p>
          <a:p>
            <a:r>
              <a:rPr sz="2400"/>
              <a:t>例如，结点x计算</a:t>
            </a:r>
            <a:endParaRPr sz="2400"/>
          </a:p>
          <a:p>
            <a:pPr marL="457200" lvl="1" indent="0">
              <a:buNone/>
            </a:pPr>
            <a:r>
              <a:rPr sz="2100"/>
              <a:t>Dx(x)=0</a:t>
            </a:r>
            <a:endParaRPr sz="2100"/>
          </a:p>
          <a:p>
            <a:pPr marL="457200" lvl="1" indent="0">
              <a:buNone/>
            </a:pPr>
            <a:r>
              <a:rPr sz="2100"/>
              <a:t>D</a:t>
            </a:r>
            <a:r>
              <a:rPr lang="en-US" sz="2100" baseline="-25000"/>
              <a:t>x</a:t>
            </a:r>
            <a:r>
              <a:rPr sz="2100"/>
              <a:t>(y) =min</a:t>
            </a:r>
            <a:r>
              <a:rPr lang="en-US" sz="2100"/>
              <a:t>{</a:t>
            </a:r>
            <a:r>
              <a:rPr sz="2100"/>
              <a:t>c(x，y) +D</a:t>
            </a:r>
            <a:r>
              <a:rPr lang="en-US" sz="2100" baseline="-25000"/>
              <a:t>y</a:t>
            </a:r>
            <a:r>
              <a:rPr sz="2100"/>
              <a:t>(y) ，c(x，z) +D</a:t>
            </a:r>
            <a:r>
              <a:rPr lang="en-US" sz="2100" baseline="-25000"/>
              <a:t>z</a:t>
            </a:r>
            <a:r>
              <a:rPr sz="2100"/>
              <a:t>(y) </a:t>
            </a:r>
            <a:r>
              <a:rPr lang="en-US" sz="2100"/>
              <a:t>} </a:t>
            </a:r>
            <a:r>
              <a:rPr sz="2100"/>
              <a:t>=min</a:t>
            </a:r>
            <a:r>
              <a:rPr lang="en-US" sz="2100"/>
              <a:t>{</a:t>
            </a:r>
            <a:r>
              <a:rPr sz="2100"/>
              <a:t>2+0，7+1}</a:t>
            </a:r>
            <a:r>
              <a:rPr lang="en-US" sz="2100"/>
              <a:t> </a:t>
            </a:r>
            <a:r>
              <a:rPr sz="2100"/>
              <a:t>=2</a:t>
            </a:r>
            <a:endParaRPr sz="2100"/>
          </a:p>
          <a:p>
            <a:pPr marL="457200" lvl="1" indent="0">
              <a:buNone/>
            </a:pPr>
            <a:r>
              <a:rPr sz="2100"/>
              <a:t>D</a:t>
            </a:r>
            <a:r>
              <a:rPr lang="en-US" sz="2100" baseline="-25000"/>
              <a:t>x</a:t>
            </a:r>
            <a:r>
              <a:rPr sz="2100"/>
              <a:t>(z) =min{c(x，y) +D</a:t>
            </a:r>
            <a:r>
              <a:rPr lang="en-US" sz="2100" baseline="-25000"/>
              <a:t>y</a:t>
            </a:r>
            <a:r>
              <a:rPr sz="2100"/>
              <a:t>(z) ，c(x，z) +D</a:t>
            </a:r>
            <a:r>
              <a:rPr lang="en-US" sz="2100" baseline="-25000"/>
              <a:t>z</a:t>
            </a:r>
            <a:r>
              <a:rPr sz="2100"/>
              <a:t>(z) } =min</a:t>
            </a:r>
            <a:r>
              <a:rPr lang="en-US" sz="2100"/>
              <a:t>{</a:t>
            </a:r>
            <a:r>
              <a:rPr sz="2100"/>
              <a:t>2+1，7+0</a:t>
            </a:r>
            <a:r>
              <a:rPr lang="en-US" sz="2100"/>
              <a:t>} </a:t>
            </a:r>
            <a:r>
              <a:rPr sz="2100"/>
              <a:t>=3</a:t>
            </a:r>
            <a:endParaRPr sz="2100"/>
          </a:p>
          <a:p>
            <a:pPr lvl="1"/>
            <a:endParaRPr sz="2100"/>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4.5.2 距离向量选择算法</a:t>
            </a:r>
            <a:endParaRPr lang="zh-CN" altLang="en-US" sz="3200"/>
          </a:p>
        </p:txBody>
      </p:sp>
      <p:sp>
        <p:nvSpPr>
          <p:cNvPr id="3" name="内容占位符 2"/>
          <p:cNvSpPr/>
          <p:nvPr>
            <p:ph idx="1"/>
          </p:nvPr>
        </p:nvSpPr>
        <p:spPr>
          <a:xfrm>
            <a:off x="457200" y="1199515"/>
            <a:ext cx="8229600" cy="4926965"/>
          </a:xfrm>
        </p:spPr>
        <p:txBody>
          <a:bodyPr/>
          <a:p>
            <a:r>
              <a:rPr sz="2400"/>
              <a:t>第二列因此为每个结点显示了结点的新距离向量连同刚从它的邻居接收到的距离向量。注意到，例如结点x到结点z的最低费用估计D</a:t>
            </a:r>
            <a:r>
              <a:rPr lang="en-US" sz="2400" baseline="-25000"/>
              <a:t>x</a:t>
            </a:r>
            <a:r>
              <a:rPr sz="2400"/>
              <a:t>(z)已经从7变成了3。还应注意到，对于结点x，结点y在该DV算法的第14行中取得了最小值；因此在该算法的这个阶段，我们在结点x得到了v</a:t>
            </a:r>
            <a:r>
              <a:rPr lang="en-US" sz="2400"/>
              <a:t>*</a:t>
            </a:r>
            <a:r>
              <a:rPr sz="2400"/>
              <a:t>(y)=y和v*(z)=y。</a:t>
            </a:r>
            <a:endParaRPr sz="2400"/>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734060"/>
          </a:xfrm>
        </p:spPr>
        <p:txBody>
          <a:bodyPr/>
          <a:p>
            <a:r>
              <a:rPr lang="zh-CN" altLang="en-US" sz="3200"/>
              <a:t>4.5.2 距离向量选择算法</a:t>
            </a:r>
            <a:endParaRPr lang="zh-CN" altLang="en-US" sz="3200"/>
          </a:p>
        </p:txBody>
      </p:sp>
      <p:pic>
        <p:nvPicPr>
          <p:cNvPr id="5" name="内容占位符 4"/>
          <p:cNvPicPr>
            <a:picLocks noChangeAspect="1"/>
          </p:cNvPicPr>
          <p:nvPr>
            <p:ph idx="1"/>
          </p:nvPr>
        </p:nvPicPr>
        <p:blipFill>
          <a:blip r:embed="rId1"/>
          <a:stretch>
            <a:fillRect/>
          </a:stretch>
        </p:blipFill>
        <p:spPr>
          <a:xfrm>
            <a:off x="2843530" y="492125"/>
            <a:ext cx="4521200" cy="6365875"/>
          </a:xfrm>
          <a:prstGeom prst="rect">
            <a:avLst/>
          </a:prstGeom>
        </p:spPr>
      </p:pic>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4.5.2 距离向量选择算法</a:t>
            </a:r>
            <a:endParaRPr lang="zh-CN" altLang="en-US" sz="3200"/>
          </a:p>
        </p:txBody>
      </p:sp>
      <p:sp>
        <p:nvSpPr>
          <p:cNvPr id="3" name="内容占位符 2"/>
          <p:cNvSpPr/>
          <p:nvPr>
            <p:ph idx="1"/>
          </p:nvPr>
        </p:nvSpPr>
        <p:spPr/>
        <p:txBody>
          <a:bodyPr/>
          <a:p>
            <a:r>
              <a:rPr lang="zh-CN" altLang="en-US" sz="2400"/>
              <a:t>在结点重新计算它们的距离向量之后，它们再次向其邻居发送它们的更新距离向量(如果它们已经改变的话)。图4-30中由从表第二列到表第三列的箭头说明了这一情况。注意到仅有结点x和结点z发送了更新：结点y的距离向量没有发生变化，因此结点y没有发送更新。在接收到这些更新后，这些结点则重新计算它们的距离向量并更新它们的路由选择表，这些显示在第三列中。</a:t>
            </a:r>
            <a:endParaRPr lang="zh-CN" altLang="en-US" sz="2400"/>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4.5.2 距离向量选择算法</a:t>
            </a:r>
            <a:endParaRPr lang="zh-CN" altLang="en-US" sz="3200"/>
          </a:p>
        </p:txBody>
      </p:sp>
      <p:sp>
        <p:nvSpPr>
          <p:cNvPr id="3" name="内容占位符 2"/>
          <p:cNvSpPr/>
          <p:nvPr>
            <p:ph idx="1"/>
          </p:nvPr>
        </p:nvSpPr>
        <p:spPr/>
        <p:txBody>
          <a:bodyPr/>
          <a:p>
            <a:r>
              <a:rPr lang="zh-CN" altLang="en-US" sz="2400"/>
              <a:t>从邻居接收更新距离向量、重新计算路由选择表项和通知邻居到目的地的最低费用路径的费用已经变化的过程继续下去，直到无更新报文发送为止。在这个时候，因为无更新报文发送，将不会出现进一步的路由选择表计算，该算法将</a:t>
            </a:r>
            <a:r>
              <a:rPr lang="zh-CN" altLang="en-US" sz="2400">
                <a:solidFill>
                  <a:srgbClr val="FF0000"/>
                </a:solidFill>
              </a:rPr>
              <a:t>进入静止状态</a:t>
            </a:r>
            <a:r>
              <a:rPr lang="zh-CN" altLang="en-US" sz="2400"/>
              <a:t>；即所有的结点将执行DV算法的第10~11行的等待。该算法停留在静止状态，直到一条链路费用发生改变，如下面所讨论的那样。</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1.1.1 具体构成描述</a:t>
            </a:r>
            <a:endParaRPr lang="zh-CN" altLang="en-US"/>
          </a:p>
        </p:txBody>
      </p:sp>
      <p:sp>
        <p:nvSpPr>
          <p:cNvPr id="3" name="内容占位符 2"/>
          <p:cNvSpPr>
            <a:spLocks noGrp="1"/>
          </p:cNvSpPr>
          <p:nvPr>
            <p:ph idx="1"/>
          </p:nvPr>
        </p:nvSpPr>
        <p:spPr/>
        <p:txBody>
          <a:bodyPr/>
          <a:p>
            <a:r>
              <a:rPr lang="zh-CN" altLang="en-US" sz="2400"/>
              <a:t>因特网是一个</a:t>
            </a:r>
            <a:r>
              <a:rPr lang="zh-CN" altLang="en-US" sz="2400">
                <a:solidFill>
                  <a:srgbClr val="FF0000"/>
                </a:solidFill>
              </a:rPr>
              <a:t>世界范围</a:t>
            </a:r>
            <a:r>
              <a:rPr lang="zh-CN" altLang="en-US" sz="2400"/>
              <a:t>的计算机网络，即它是一个互联了遍及全世界的数以亿计的计算机设备的网络。</a:t>
            </a:r>
            <a:endParaRPr lang="zh-CN" altLang="en-US" sz="2400"/>
          </a:p>
          <a:p>
            <a:endParaRPr lang="zh-CN" altLang="en-US" sz="2400"/>
          </a:p>
          <a:p>
            <a:r>
              <a:rPr lang="zh-CN" altLang="en-US" sz="2400"/>
              <a:t>计算机设备：智能手机、平板电脑、游戏机、电视等等。现在如果某个设备没有联网都不好意思说自己是个设备~</a:t>
            </a:r>
            <a:endParaRPr lang="zh-CN" altLang="en-US" sz="2400"/>
          </a:p>
          <a:p>
            <a:endParaRPr lang="zh-CN" altLang="en-US" sz="2400"/>
          </a:p>
          <a:p>
            <a:r>
              <a:rPr lang="zh-CN" altLang="en-US" sz="2400"/>
              <a:t>用因特网术语来说，所有这些设备都称为</a:t>
            </a:r>
            <a:r>
              <a:rPr lang="zh-CN" altLang="en-US" sz="2400">
                <a:solidFill>
                  <a:srgbClr val="FF0000"/>
                </a:solidFill>
              </a:rPr>
              <a:t>主机（host）</a:t>
            </a:r>
            <a:r>
              <a:rPr lang="zh-CN" altLang="en-US" sz="2400"/>
              <a:t>或</a:t>
            </a:r>
            <a:r>
              <a:rPr lang="zh-CN" altLang="en-US" sz="2400">
                <a:solidFill>
                  <a:srgbClr val="FF0000"/>
                </a:solidFill>
              </a:rPr>
              <a:t>端系统（end system）</a:t>
            </a:r>
            <a:r>
              <a:rPr lang="zh-CN" altLang="en-US" sz="2400"/>
              <a:t>。</a:t>
            </a:r>
            <a:endParaRPr lang="zh-CN" altLang="en-US" sz="2400"/>
          </a:p>
          <a:p>
            <a:endParaRPr lang="zh-CN" altLang="en-US" sz="2400"/>
          </a:p>
          <a:p>
            <a:r>
              <a:rPr lang="zh-CN" altLang="en-US" sz="2400"/>
              <a:t>端系统通过</a:t>
            </a:r>
            <a:r>
              <a:rPr lang="zh-CN" altLang="en-US" sz="2400">
                <a:solidFill>
                  <a:srgbClr val="FF0000"/>
                </a:solidFill>
              </a:rPr>
              <a:t>通信链路</a:t>
            </a:r>
            <a:r>
              <a:rPr lang="zh-CN" altLang="en-US" sz="2400"/>
              <a:t>和</a:t>
            </a:r>
            <a:r>
              <a:rPr lang="zh-CN" altLang="en-US" sz="2400">
                <a:solidFill>
                  <a:srgbClr val="FF0000"/>
                </a:solidFill>
              </a:rPr>
              <a:t>分组交换机</a:t>
            </a:r>
            <a:r>
              <a:rPr lang="zh-CN" altLang="en-US" sz="2400"/>
              <a:t>连接到一起。</a:t>
            </a:r>
            <a:endParaRPr lang="zh-CN" altLang="en-US" sz="2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-OSI模型</a:t>
            </a:r>
            <a:endParaRPr lang="en-US" sz="4000"/>
          </a:p>
        </p:txBody>
      </p:sp>
      <p:sp>
        <p:nvSpPr>
          <p:cNvPr id="3" name="内容占位符 2"/>
          <p:cNvSpPr/>
          <p:nvPr>
            <p:ph idx="1"/>
          </p:nvPr>
        </p:nvSpPr>
        <p:spPr>
          <a:xfrm>
            <a:off x="457200" y="1417955"/>
            <a:ext cx="8229600" cy="4708525"/>
          </a:xfrm>
        </p:spPr>
        <p:txBody>
          <a:bodyPr/>
          <a:p>
            <a:r>
              <a:rPr sz="2400"/>
              <a:t>显示在图1-23b中的OSI参考模型的7层是：应用层、表示层、会话层、运输层、网络层、数据链路层和物理层。</a:t>
            </a:r>
            <a:endParaRPr sz="2400"/>
          </a:p>
          <a:p>
            <a:pPr marL="0" indent="0">
              <a:buNone/>
            </a:pPr>
            <a:endParaRPr sz="2400"/>
          </a:p>
          <a:p>
            <a:r>
              <a:rPr sz="2400"/>
              <a:t>这些层次中，5层的功能大致与它们名字类似的因特网对应层的相同。所以， 我们来考虑OSI参考模型中附加的两个层， 即表示层和会话层。表示层的作用是使通信的应用程序能够解释交换数据的含义。</a:t>
            </a:r>
            <a:endParaRPr sz="2400"/>
          </a:p>
          <a:p>
            <a:endParaRPr sz="2400"/>
          </a:p>
          <a:p>
            <a:r>
              <a:rPr sz="2400"/>
              <a:t>这些服务包括数据压缩和数据加密(它们是自解释的)以及数据描述。会话层提供了数据交换定界和同步功能，包括了建立检查点和恢复方案的方法。</a:t>
            </a:r>
            <a:endParaRPr sz="2400"/>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1.距离向量算法：链路费用改变与链路故障</a:t>
            </a:r>
            <a:endParaRPr lang="zh-CN" altLang="en-US" sz="3200"/>
          </a:p>
        </p:txBody>
      </p:sp>
      <p:sp>
        <p:nvSpPr>
          <p:cNvPr id="3" name="内容占位符 2"/>
          <p:cNvSpPr/>
          <p:nvPr>
            <p:ph idx="1"/>
          </p:nvPr>
        </p:nvSpPr>
        <p:spPr>
          <a:xfrm>
            <a:off x="457200" y="1042670"/>
            <a:ext cx="8229600" cy="5083810"/>
          </a:xfrm>
        </p:spPr>
        <p:txBody>
          <a:bodyPr/>
          <a:p>
            <a:r>
              <a:rPr lang="zh-CN" altLang="en-US" sz="2400"/>
              <a:t>当一个运行DV算法的结点检测到从它自己到邻居的链路费用发生变化时(第10~11行)，它就更新其距离向量(第13~14行)，并且如果最低费用路径的费用发生了变化，向邻居通知其新的距离向量(第16~17行)。</a:t>
            </a:r>
            <a:r>
              <a:rPr lang="zh-CN" altLang="en-US" sz="2400">
                <a:solidFill>
                  <a:srgbClr val="FF0000"/>
                </a:solidFill>
              </a:rPr>
              <a:t>图4-31a</a:t>
            </a:r>
            <a:r>
              <a:rPr lang="zh-CN" altLang="en-US" sz="2400"/>
              <a:t>图示了从y到x的链路费用从4变为1情况。我们在此只关注y与z到目的地x的距离表中的有关表项。该DV算法导致下列事件序列的出现：</a:t>
            </a:r>
            <a:endParaRPr lang="zh-CN" altLang="en-US" sz="2400"/>
          </a:p>
          <a:p>
            <a:pPr lvl="1"/>
            <a:r>
              <a:rPr lang="zh-CN" altLang="en-US" sz="2100"/>
              <a:t>在t0时刻，y检测到链路费用变化(费用从4变为1)，更新其距离向量，并通知其邻居这个变化，因为最低费用路径的费用已改变。</a:t>
            </a:r>
            <a:endParaRPr lang="zh-CN" altLang="en-US" sz="2100"/>
          </a:p>
          <a:p>
            <a:pPr lvl="1"/>
            <a:r>
              <a:rPr lang="zh-CN" altLang="en-US" sz="2100"/>
              <a:t>在t1时刻，z收到来自y的更新报文并更新了其距离表。它计算出到x的新最低费用(从费用5减为费用2)，它向其邻居发送了它的新距离向量。</a:t>
            </a:r>
            <a:endParaRPr lang="zh-CN" altLang="en-US" sz="2100"/>
          </a:p>
          <a:p>
            <a:pPr lvl="1"/>
            <a:r>
              <a:rPr lang="zh-CN" altLang="en-US" sz="2100"/>
              <a:t>在t2时刻，y收到来自z的更新并更新其距离表。y的最低费用未变，因此y不发送任何报文给z。该算法进入静止状态。</a:t>
            </a:r>
            <a:endParaRPr lang="zh-CN" altLang="en-US" sz="2100"/>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1.距离向量算法：链路费用改变与链路故障</a:t>
            </a:r>
            <a:endParaRPr lang="zh-CN" altLang="en-US" sz="3200"/>
          </a:p>
        </p:txBody>
      </p:sp>
      <p:sp>
        <p:nvSpPr>
          <p:cNvPr id="3" name="内容占位符 2"/>
          <p:cNvSpPr/>
          <p:nvPr>
            <p:ph idx="1"/>
          </p:nvPr>
        </p:nvSpPr>
        <p:spPr>
          <a:xfrm>
            <a:off x="457200" y="1042670"/>
            <a:ext cx="8229600" cy="5083810"/>
          </a:xfrm>
        </p:spPr>
        <p:txBody>
          <a:bodyPr/>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400"/>
              <a:t>因此，对于该DV算法只需两次迭代就到达了静止状态。在x与y之间费用减少的好消息通过网络得到了迅速传播。</a:t>
            </a:r>
            <a:endParaRPr lang="zh-CN" altLang="en-US" sz="2400"/>
          </a:p>
        </p:txBody>
      </p:sp>
      <p:pic>
        <p:nvPicPr>
          <p:cNvPr id="4" name="图片 3"/>
          <p:cNvPicPr>
            <a:picLocks noChangeAspect="1"/>
          </p:cNvPicPr>
          <p:nvPr/>
        </p:nvPicPr>
        <p:blipFill>
          <a:blip r:embed="rId1"/>
          <a:stretch>
            <a:fillRect/>
          </a:stretch>
        </p:blipFill>
        <p:spPr>
          <a:xfrm>
            <a:off x="611505" y="1700530"/>
            <a:ext cx="8022590" cy="2707640"/>
          </a:xfrm>
          <a:prstGeom prst="rect">
            <a:avLst/>
          </a:prstGeom>
        </p:spPr>
      </p:pic>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1.距离向量算法：链路费用改变与链路故障</a:t>
            </a:r>
            <a:endParaRPr lang="zh-CN" altLang="en-US" sz="3200"/>
          </a:p>
        </p:txBody>
      </p:sp>
      <p:sp>
        <p:nvSpPr>
          <p:cNvPr id="3" name="内容占位符 2"/>
          <p:cNvSpPr/>
          <p:nvPr>
            <p:ph idx="1"/>
          </p:nvPr>
        </p:nvSpPr>
        <p:spPr>
          <a:xfrm>
            <a:off x="457200" y="1042670"/>
            <a:ext cx="8229600" cy="5083810"/>
          </a:xfrm>
        </p:spPr>
        <p:txBody>
          <a:bodyPr/>
          <a:p>
            <a:r>
              <a:rPr lang="zh-CN" altLang="en-US" sz="2400"/>
              <a:t>我们现在考虑一下当某链路费用增加时发生的情况。假设x与y之间的链路费用从4增加到60，如</a:t>
            </a:r>
            <a:r>
              <a:rPr lang="zh-CN" altLang="en-US" sz="2400">
                <a:solidFill>
                  <a:srgbClr val="FF0000"/>
                </a:solidFill>
              </a:rPr>
              <a:t>图4-31b</a:t>
            </a:r>
            <a:r>
              <a:rPr lang="zh-CN" altLang="en-US" sz="2400"/>
              <a:t>所示。</a:t>
            </a:r>
            <a:endParaRPr lang="zh-CN" altLang="en-US" sz="2400"/>
          </a:p>
          <a:p>
            <a:endParaRPr lang="zh-CN" altLang="en-US" sz="2400"/>
          </a:p>
        </p:txBody>
      </p:sp>
      <p:pic>
        <p:nvPicPr>
          <p:cNvPr id="6" name="图片 5"/>
          <p:cNvPicPr>
            <a:picLocks noChangeAspect="1"/>
          </p:cNvPicPr>
          <p:nvPr/>
        </p:nvPicPr>
        <p:blipFill>
          <a:blip r:embed="rId1"/>
          <a:stretch>
            <a:fillRect/>
          </a:stretch>
        </p:blipFill>
        <p:spPr>
          <a:xfrm>
            <a:off x="560705" y="2348865"/>
            <a:ext cx="8022590" cy="2707640"/>
          </a:xfrm>
          <a:prstGeom prst="rect">
            <a:avLst/>
          </a:prstGeom>
        </p:spPr>
      </p:pic>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1.距离向量算法：链路费用改变与链路故障</a:t>
            </a:r>
            <a:endParaRPr lang="zh-CN" altLang="en-US" sz="3200"/>
          </a:p>
        </p:txBody>
      </p:sp>
      <p:sp>
        <p:nvSpPr>
          <p:cNvPr id="3" name="内容占位符 2"/>
          <p:cNvSpPr/>
          <p:nvPr>
            <p:ph idx="1"/>
          </p:nvPr>
        </p:nvSpPr>
        <p:spPr>
          <a:xfrm>
            <a:off x="457200" y="1042670"/>
            <a:ext cx="8229600" cy="5083810"/>
          </a:xfrm>
        </p:spPr>
        <p:txBody>
          <a:bodyPr/>
          <a:p>
            <a:r>
              <a:rPr lang="zh-CN" altLang="en-US" sz="2400"/>
              <a:t>1)</a:t>
            </a:r>
            <a:r>
              <a:rPr lang="zh-CN" altLang="en-US" sz="2400">
                <a:solidFill>
                  <a:srgbClr val="FF0000"/>
                </a:solidFill>
              </a:rPr>
              <a:t>在链路费用变化之前</a:t>
            </a:r>
            <a:r>
              <a:rPr lang="zh-CN" altLang="en-US" sz="2400"/>
              <a:t>，D</a:t>
            </a:r>
            <a:r>
              <a:rPr lang="en-US" altLang="zh-CN" sz="2400" baseline="-25000"/>
              <a:t>y</a:t>
            </a:r>
            <a:r>
              <a:rPr lang="zh-CN" altLang="en-US" sz="2400"/>
              <a:t>(x)=4，D</a:t>
            </a:r>
            <a:r>
              <a:rPr lang="en-US" altLang="zh-CN" sz="2400" baseline="-25000"/>
              <a:t>y</a:t>
            </a:r>
            <a:r>
              <a:rPr lang="zh-CN" altLang="en-US" sz="2400"/>
              <a:t>(z)=1，D</a:t>
            </a:r>
            <a:r>
              <a:rPr lang="en-US" altLang="zh-CN" sz="2400" baseline="-25000"/>
              <a:t>z</a:t>
            </a:r>
            <a:r>
              <a:rPr lang="zh-CN" altLang="en-US" sz="2400"/>
              <a:t>(y)=1和D</a:t>
            </a:r>
            <a:r>
              <a:rPr lang="en-US" altLang="zh-CN" sz="2400" baseline="-25000"/>
              <a:t>z</a:t>
            </a:r>
            <a:r>
              <a:rPr lang="zh-CN" altLang="en-US" sz="2400"/>
              <a:t>(x)=5。在1。时刻，y检测到链路费用变化(费用从4变为60)。y计算其到x的新的最低费用路径的费用值为</a:t>
            </a:r>
            <a:endParaRPr lang="zh-CN" altLang="en-US" sz="2400"/>
          </a:p>
          <a:p>
            <a:pPr marL="0" indent="0">
              <a:buNone/>
            </a:pPr>
            <a:r>
              <a:rPr lang="en-US" altLang="zh-CN" sz="2400"/>
              <a:t>	</a:t>
            </a:r>
            <a:r>
              <a:rPr lang="zh-CN" altLang="en-US" sz="2400"/>
              <a:t>D</a:t>
            </a:r>
            <a:r>
              <a:rPr lang="en-US" altLang="zh-CN" sz="2400"/>
              <a:t>y</a:t>
            </a:r>
            <a:r>
              <a:rPr lang="zh-CN" altLang="en-US" sz="2400"/>
              <a:t>(x) =</a:t>
            </a:r>
            <a:r>
              <a:rPr lang="en-US" altLang="zh-CN" sz="2400"/>
              <a:t> </a:t>
            </a:r>
            <a:r>
              <a:rPr lang="zh-CN" altLang="en-US" sz="2400"/>
              <a:t>min</a:t>
            </a:r>
            <a:r>
              <a:rPr lang="en-US" altLang="zh-CN" sz="2400"/>
              <a:t>{</a:t>
            </a:r>
            <a:r>
              <a:rPr lang="zh-CN" altLang="en-US" sz="2400"/>
              <a:t>c(y，x) +D</a:t>
            </a:r>
            <a:r>
              <a:rPr lang="en-US" altLang="zh-CN" sz="2400" baseline="-25000"/>
              <a:t>x</a:t>
            </a:r>
            <a:r>
              <a:rPr lang="zh-CN" altLang="en-US" sz="2400"/>
              <a:t>(x)，c(y，z) +D</a:t>
            </a:r>
            <a:r>
              <a:rPr lang="en-US" altLang="zh-CN" sz="2400" baseline="-25000"/>
              <a:t>z</a:t>
            </a:r>
            <a:r>
              <a:rPr lang="zh-CN" altLang="en-US" sz="2400"/>
              <a:t>(x)</a:t>
            </a:r>
            <a:r>
              <a:rPr lang="en-US" altLang="zh-CN" sz="2400"/>
              <a:t>}</a:t>
            </a:r>
            <a:endParaRPr lang="en-US" altLang="zh-CN" sz="2400"/>
          </a:p>
          <a:p>
            <a:pPr marL="0" indent="0">
              <a:buNone/>
            </a:pPr>
            <a:r>
              <a:rPr lang="en-US" altLang="zh-CN" sz="2400"/>
              <a:t>	          </a:t>
            </a:r>
            <a:r>
              <a:rPr lang="zh-CN" altLang="en-US" sz="2400"/>
              <a:t>=</a:t>
            </a:r>
            <a:r>
              <a:rPr lang="en-US" altLang="zh-CN" sz="2400"/>
              <a:t> </a:t>
            </a:r>
            <a:r>
              <a:rPr lang="zh-CN" altLang="en-US" sz="2400"/>
              <a:t>min</a:t>
            </a:r>
            <a:r>
              <a:rPr lang="en-US" altLang="zh-CN" sz="2400"/>
              <a:t>{</a:t>
            </a:r>
            <a:r>
              <a:rPr lang="zh-CN" altLang="en-US" sz="2400"/>
              <a:t>60+0，1+5}</a:t>
            </a:r>
            <a:r>
              <a:rPr lang="en-US" altLang="zh-CN" sz="2400"/>
              <a:t> </a:t>
            </a:r>
            <a:r>
              <a:rPr lang="zh-CN" altLang="en-US" sz="2400">
                <a:sym typeface="+mn-ea"/>
              </a:rPr>
              <a:t>=</a:t>
            </a:r>
            <a:r>
              <a:rPr lang="en-US" altLang="zh-CN" sz="2400">
                <a:sym typeface="+mn-ea"/>
              </a:rPr>
              <a:t> </a:t>
            </a:r>
            <a:r>
              <a:rPr lang="zh-CN" altLang="en-US" sz="2400">
                <a:sym typeface="+mn-ea"/>
              </a:rPr>
              <a:t>6</a:t>
            </a:r>
            <a:endParaRPr lang="zh-CN" altLang="en-US" sz="2400"/>
          </a:p>
          <a:p>
            <a:r>
              <a:rPr lang="zh-CN" altLang="en-US" sz="2400"/>
              <a:t>当然，从网络全局的视角来看，我们能够看出经过：的这个新费用是错误的。但结点y仅有的信息是：它到x的直接费用是60，且z上次已告诉y，z能以费用5到x。因此，为了到达x，y将通过z路由，完全期望：能以费用5到达x。到了t</a:t>
            </a:r>
            <a:r>
              <a:rPr lang="en-US" altLang="zh-CN" sz="2400"/>
              <a:t>1</a:t>
            </a:r>
            <a:r>
              <a:rPr lang="zh-CN" altLang="en-US" sz="2400"/>
              <a:t>时刻，我们遇到</a:t>
            </a:r>
            <a:r>
              <a:rPr lang="zh-CN" altLang="en-US" sz="2400">
                <a:solidFill>
                  <a:srgbClr val="FF0000"/>
                </a:solidFill>
              </a:rPr>
              <a:t>路由选择环路</a:t>
            </a:r>
            <a:r>
              <a:rPr lang="zh-CN" altLang="en-US" sz="2400"/>
              <a:t>(routing loop) ， 即为到达x， y通过z路由， z又通过y路由。路由选择环路就像一个黑洞，即目的地为x的分组在t</a:t>
            </a:r>
            <a:r>
              <a:rPr lang="en-US" altLang="zh-CN" sz="2400"/>
              <a:t>1</a:t>
            </a:r>
            <a:r>
              <a:rPr lang="zh-CN" altLang="en-US" sz="2400"/>
              <a:t>时刻到达y或z后，将在这两个结点之间不停地(或直到转发表发生改变为止)来回反复。</a:t>
            </a:r>
            <a:endParaRPr lang="zh-CN" altLang="en-US" sz="2400"/>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1.距离向量算法：链路费用改变与链路故障</a:t>
            </a:r>
            <a:endParaRPr lang="zh-CN" altLang="en-US" sz="3200"/>
          </a:p>
        </p:txBody>
      </p:sp>
      <p:sp>
        <p:nvSpPr>
          <p:cNvPr id="3" name="内容占位符 2"/>
          <p:cNvSpPr/>
          <p:nvPr>
            <p:ph idx="1"/>
          </p:nvPr>
        </p:nvSpPr>
        <p:spPr>
          <a:xfrm>
            <a:off x="457200" y="1042670"/>
            <a:ext cx="8229600" cy="5083810"/>
          </a:xfrm>
        </p:spPr>
        <p:txBody>
          <a:bodyPr/>
          <a:p>
            <a:r>
              <a:rPr sz="2400"/>
              <a:t>2)因为结点y已算出到x的新的最低费用，它在t</a:t>
            </a:r>
            <a:r>
              <a:rPr lang="en-US" sz="2400"/>
              <a:t>1</a:t>
            </a:r>
            <a:r>
              <a:rPr sz="2400"/>
              <a:t>时刻将该新距离向量通知z。</a:t>
            </a:r>
            <a:endParaRPr sz="2400"/>
          </a:p>
          <a:p>
            <a:endParaRPr sz="2400"/>
          </a:p>
          <a:p>
            <a:r>
              <a:rPr sz="2400"/>
              <a:t>3)在t</a:t>
            </a:r>
            <a:r>
              <a:rPr lang="en-US" sz="2400"/>
              <a:t>1</a:t>
            </a:r>
            <a:r>
              <a:rPr sz="2400"/>
              <a:t>后某个时间，z收到y的新距离向量，它指示了y到x的新最低费用是6。z知道它能以费用1到达y， 因此计算出到x的新最低费用D</a:t>
            </a:r>
            <a:r>
              <a:rPr lang="en-US" sz="2400" baseline="-25000"/>
              <a:t>z</a:t>
            </a:r>
            <a:r>
              <a:rPr sz="2400"/>
              <a:t>(x) =min</a:t>
            </a:r>
            <a:r>
              <a:rPr lang="en-US" sz="2400"/>
              <a:t>{</a:t>
            </a:r>
            <a:r>
              <a:rPr sz="2400"/>
              <a:t>50+0， 1+6} =7。因为：到x的最低费用已增加了，于是它便在1时刻通知y其新费用。</a:t>
            </a:r>
            <a:endParaRPr sz="2400"/>
          </a:p>
          <a:p>
            <a:endParaRPr sz="2400"/>
          </a:p>
          <a:p>
            <a:r>
              <a:rPr sz="2400"/>
              <a:t>4)以类似方式，在收到z的新距离向量后，y决定D</a:t>
            </a:r>
            <a:r>
              <a:rPr lang="en-US" sz="2400" baseline="-25000"/>
              <a:t>y</a:t>
            </a:r>
            <a:r>
              <a:rPr sz="2400"/>
              <a:t>(x)=8并向：发送其距离向量。接下来z确定D</a:t>
            </a:r>
            <a:r>
              <a:rPr lang="en-US" sz="2400" baseline="-25000"/>
              <a:t>z</a:t>
            </a:r>
            <a:r>
              <a:rPr sz="2400"/>
              <a:t>(x)=9并向y发送其距离向量，等等。</a:t>
            </a:r>
            <a:endParaRPr sz="2400"/>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1.距离向量算法：链路费用改变与链路故障</a:t>
            </a:r>
            <a:endParaRPr lang="zh-CN" altLang="en-US" sz="3200"/>
          </a:p>
        </p:txBody>
      </p:sp>
      <p:sp>
        <p:nvSpPr>
          <p:cNvPr id="3" name="内容占位符 2"/>
          <p:cNvSpPr/>
          <p:nvPr>
            <p:ph idx="1"/>
          </p:nvPr>
        </p:nvSpPr>
        <p:spPr>
          <a:xfrm>
            <a:off x="457200" y="1042670"/>
            <a:ext cx="8229600" cy="5083810"/>
          </a:xfrm>
        </p:spPr>
        <p:txBody>
          <a:bodyPr/>
          <a:p>
            <a:r>
              <a:rPr sz="2400"/>
              <a:t>该过程将要继续多久呢?你应认识到循环将持续44次迭代(在y与z之间交换报文)，即直到：最终算出它经由y的路径费用大于50为止。</a:t>
            </a:r>
            <a:endParaRPr sz="2400"/>
          </a:p>
          <a:p>
            <a:endParaRPr sz="2400"/>
          </a:p>
          <a:p>
            <a:r>
              <a:rPr sz="2400"/>
              <a:t>此时，z将(最终)确定它到x的最低费用路径是经过它到x的直接连接。y将经由z路由选择到x。关于链路费用增加的坏消息的确传播得很慢!如果链路费用c(y，x)从4变为10000且费用c(z，x)为9999时将发生什么样的现象呢?由于这种情况， 我们所见的问题有时被称为</a:t>
            </a:r>
            <a:r>
              <a:rPr sz="2400">
                <a:solidFill>
                  <a:srgbClr val="FF0000"/>
                </a:solidFill>
              </a:rPr>
              <a:t>无穷计数(count-to-infinity) 问题</a:t>
            </a:r>
            <a:r>
              <a:rPr sz="2400"/>
              <a:t>。</a:t>
            </a:r>
            <a:endParaRPr sz="2400"/>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2.距离向量算法：增加毒性逆转</a:t>
            </a:r>
            <a:endParaRPr lang="zh-CN" altLang="en-US" sz="3200"/>
          </a:p>
        </p:txBody>
      </p:sp>
      <p:sp>
        <p:nvSpPr>
          <p:cNvPr id="3" name="内容占位符 2"/>
          <p:cNvSpPr/>
          <p:nvPr>
            <p:ph idx="1"/>
          </p:nvPr>
        </p:nvSpPr>
        <p:spPr>
          <a:xfrm>
            <a:off x="457200" y="1042670"/>
            <a:ext cx="8229600" cy="5083810"/>
          </a:xfrm>
        </p:spPr>
        <p:txBody>
          <a:bodyPr/>
          <a:p>
            <a:r>
              <a:rPr sz="2400"/>
              <a:t>刚才描述的特定循环的场景可以通过使用一种称为</a:t>
            </a:r>
            <a:r>
              <a:rPr sz="2400">
                <a:solidFill>
                  <a:srgbClr val="FF0000"/>
                </a:solidFill>
              </a:rPr>
              <a:t>毒性逆转</a:t>
            </a:r>
            <a:r>
              <a:rPr sz="2400"/>
              <a:t>(poisoned reverse) 的技术而加以避免。</a:t>
            </a:r>
            <a:endParaRPr sz="2400"/>
          </a:p>
          <a:p>
            <a:endParaRPr sz="2400"/>
          </a:p>
          <a:p>
            <a:r>
              <a:rPr sz="2400"/>
              <a:t>其思想较为简单：如果z通过y路由选择到目的地x，则z将通告y，它(z)到x的距离是无穷大，即z将向y通告D</a:t>
            </a:r>
            <a:r>
              <a:rPr lang="en-US" sz="2400" baseline="-25000"/>
              <a:t>z</a:t>
            </a:r>
            <a:r>
              <a:rPr sz="2400"/>
              <a:t>(x)=</a:t>
            </a:r>
            <a:r>
              <a:rPr lang="zh-CN" sz="2400"/>
              <a:t>无穷大</a:t>
            </a:r>
            <a:r>
              <a:rPr sz="2400"/>
              <a:t>(即使z实际上知道D</a:t>
            </a:r>
            <a:r>
              <a:rPr lang="en-US" sz="2400" baseline="-25000"/>
              <a:t>z</a:t>
            </a:r>
            <a:r>
              <a:rPr sz="2400"/>
              <a:t>(x)=5</a:t>
            </a:r>
            <a:r>
              <a:rPr lang="en-US" sz="2400"/>
              <a:t>0</a:t>
            </a:r>
            <a:r>
              <a:rPr sz="2400"/>
              <a:t>)。只要z经y路由选择到x，z就持续地向y讲述这个善意的谎言。因为y相信z没有到x的路径，故只要z继续经y路由选择到x(并这样去撒谎)，y将永远不会试图经由z路由选择到x。</a:t>
            </a:r>
            <a:endParaRPr sz="2400"/>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2.距离向量算法：增加毒性逆转</a:t>
            </a:r>
            <a:endParaRPr lang="zh-CN" altLang="en-US" sz="3200"/>
          </a:p>
        </p:txBody>
      </p:sp>
      <p:sp>
        <p:nvSpPr>
          <p:cNvPr id="3" name="内容占位符 2"/>
          <p:cNvSpPr/>
          <p:nvPr>
            <p:ph idx="1"/>
          </p:nvPr>
        </p:nvSpPr>
        <p:spPr>
          <a:xfrm>
            <a:off x="457200" y="1042670"/>
            <a:ext cx="8229600" cy="5083810"/>
          </a:xfrm>
        </p:spPr>
        <p:txBody>
          <a:bodyPr/>
          <a:p>
            <a:r>
              <a:rPr sz="2400"/>
              <a:t>我们现在看一下毒性逆转如何解决我们前面在图4-31b中遇到的特定环路问题。作为毒性逆转的结果，y的距离表指示了D</a:t>
            </a:r>
            <a:r>
              <a:rPr lang="en-US" sz="2400" baseline="-25000"/>
              <a:t>z</a:t>
            </a:r>
            <a:r>
              <a:rPr sz="2400"/>
              <a:t>(x)=</a:t>
            </a:r>
            <a:r>
              <a:rPr lang="zh-CN" sz="2400"/>
              <a:t>无穷大</a:t>
            </a:r>
            <a:r>
              <a:rPr sz="2400"/>
              <a:t>。当(x，y)链路的费用在t</a:t>
            </a:r>
            <a:r>
              <a:rPr lang="en-US" sz="2400" baseline="-25000"/>
              <a:t>0</a:t>
            </a:r>
            <a:r>
              <a:rPr sz="2400"/>
              <a:t>时刻从4变为60时，y更新其表，虽然费用高达60，仍继续直接路由选择到x，并将到x的新费用通知z，即D</a:t>
            </a:r>
            <a:r>
              <a:rPr lang="en-US" sz="2400" baseline="-25000"/>
              <a:t>y</a:t>
            </a:r>
            <a:r>
              <a:rPr sz="2400"/>
              <a:t>(x)=60。z在t</a:t>
            </a:r>
            <a:r>
              <a:rPr lang="en-US" sz="2400" baseline="-25000"/>
              <a:t>1</a:t>
            </a:r>
            <a:r>
              <a:rPr sz="2400"/>
              <a:t>时刻收到更新后，便立即将其到x的路由切换到经过费用为50的直接(z，x)链路。因为这是一条新的到x的最低费用路径，且因为路径不再经过y，z就在</a:t>
            </a:r>
            <a:r>
              <a:rPr lang="en-US" sz="2400"/>
              <a:t>t</a:t>
            </a:r>
            <a:r>
              <a:rPr lang="en-US" sz="2400" baseline="-25000"/>
              <a:t>2</a:t>
            </a:r>
            <a:r>
              <a:rPr sz="2400"/>
              <a:t>时刻通知y现在D</a:t>
            </a:r>
            <a:r>
              <a:rPr lang="en-US" sz="2400" baseline="-25000"/>
              <a:t>z</a:t>
            </a:r>
            <a:r>
              <a:rPr sz="2400"/>
              <a:t>(x)=50。在收到来自z的更新后，y便用D</a:t>
            </a:r>
            <a:r>
              <a:rPr lang="en-US" sz="2400" baseline="-25000"/>
              <a:t>y</a:t>
            </a:r>
            <a:r>
              <a:rPr sz="2400"/>
              <a:t>(x)=51更新其距离表。另外，因为z此时位于y到x的最低费用路径上，所以y通过在t</a:t>
            </a:r>
            <a:r>
              <a:rPr lang="en-US" sz="2400" baseline="-25000"/>
              <a:t>3</a:t>
            </a:r>
            <a:r>
              <a:rPr sz="2400"/>
              <a:t>时刻通知z其D</a:t>
            </a:r>
            <a:r>
              <a:rPr lang="en-US" sz="2400" baseline="-25000"/>
              <a:t>y</a:t>
            </a:r>
            <a:r>
              <a:rPr sz="2400"/>
              <a:t>(x)=</a:t>
            </a:r>
            <a:r>
              <a:rPr lang="zh-CN" sz="2400"/>
              <a:t>无穷大</a:t>
            </a:r>
            <a:r>
              <a:rPr sz="2400"/>
              <a:t>(即使y实际上知道D</a:t>
            </a:r>
            <a:r>
              <a:rPr lang="en-US" sz="2400" baseline="-25000"/>
              <a:t>y</a:t>
            </a:r>
            <a:r>
              <a:rPr sz="2400"/>
              <a:t>(x)=51)毒化从z到x的逆向路径。</a:t>
            </a:r>
            <a:endParaRPr sz="2400"/>
          </a:p>
          <a:p>
            <a:endParaRPr sz="2400"/>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2.距离向量算法：增加毒性逆转</a:t>
            </a:r>
            <a:endParaRPr lang="zh-CN" altLang="en-US" sz="3200"/>
          </a:p>
        </p:txBody>
      </p:sp>
      <p:sp>
        <p:nvSpPr>
          <p:cNvPr id="3" name="内容占位符 2"/>
          <p:cNvSpPr/>
          <p:nvPr>
            <p:ph idx="1"/>
          </p:nvPr>
        </p:nvSpPr>
        <p:spPr>
          <a:xfrm>
            <a:off x="457200" y="1042670"/>
            <a:ext cx="8229600" cy="5083810"/>
          </a:xfrm>
        </p:spPr>
        <p:txBody>
          <a:bodyPr/>
          <a:p>
            <a:endParaRPr sz="2400"/>
          </a:p>
          <a:p>
            <a:r>
              <a:rPr sz="2400"/>
              <a:t>毒性逆转解决了一般性的无穷计数问题吗?没有。你应认识到涉及3个或更多结点(而不只是两个直接相连的邻居结点)的环路将无法用毒性逆转技术检测到。</a:t>
            </a:r>
            <a:endParaRPr sz="2400"/>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3.LS与DV路由选择算法的比较</a:t>
            </a:r>
            <a:endParaRPr lang="zh-CN" altLang="en-US" sz="3200"/>
          </a:p>
        </p:txBody>
      </p:sp>
      <p:sp>
        <p:nvSpPr>
          <p:cNvPr id="3" name="内容占位符 2"/>
          <p:cNvSpPr/>
          <p:nvPr>
            <p:ph idx="1"/>
          </p:nvPr>
        </p:nvSpPr>
        <p:spPr>
          <a:xfrm>
            <a:off x="457200" y="1042670"/>
            <a:ext cx="8229600" cy="5083810"/>
          </a:xfrm>
        </p:spPr>
        <p:txBody>
          <a:bodyPr/>
          <a:p>
            <a:endParaRPr sz="2400"/>
          </a:p>
          <a:p>
            <a:r>
              <a:rPr sz="2400"/>
              <a:t>DV和LS算法采用互补的方法来解决路由选择计算问题。</a:t>
            </a:r>
            <a:endParaRPr sz="2400"/>
          </a:p>
          <a:p>
            <a:endParaRPr sz="2400"/>
          </a:p>
          <a:p>
            <a:r>
              <a:rPr sz="2400"/>
              <a:t>在DV算法中，每个结点仅与它的</a:t>
            </a:r>
            <a:r>
              <a:rPr sz="2400">
                <a:solidFill>
                  <a:srgbClr val="FF0000"/>
                </a:solidFill>
              </a:rPr>
              <a:t>直接相连的邻居</a:t>
            </a:r>
            <a:r>
              <a:rPr sz="2400"/>
              <a:t>交谈，但它为其邻居提供了从它自己到网络中(它所知道的)所有其他结点的最低费用估计。</a:t>
            </a:r>
            <a:endParaRPr sz="2400"/>
          </a:p>
          <a:p>
            <a:endParaRPr sz="2400"/>
          </a:p>
          <a:p>
            <a:r>
              <a:rPr sz="2400"/>
              <a:t>在LS算法中，每个结点(经广播)与所有其他结点交谈，但它仅告诉它们与它直接相连链路的费用。我们通过快速比较它们各自的属性来总结所学的链路状态与距离向量算法。记住N是结点(路由器)的集合，而E是边(链路)的集合。</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1.5.1 分层的体系结构</a:t>
            </a:r>
            <a:r>
              <a:rPr lang="en-US" sz="4000"/>
              <a:t>-OSI模型</a:t>
            </a:r>
            <a:endParaRPr lang="en-US" sz="4000"/>
          </a:p>
        </p:txBody>
      </p:sp>
      <p:pic>
        <p:nvPicPr>
          <p:cNvPr id="4" name="内容占位符 3"/>
          <p:cNvPicPr>
            <a:picLocks noChangeAspect="1"/>
          </p:cNvPicPr>
          <p:nvPr>
            <p:ph idx="1"/>
          </p:nvPr>
        </p:nvPicPr>
        <p:blipFill>
          <a:blip r:embed="rId1"/>
          <a:stretch>
            <a:fillRect/>
          </a:stretch>
        </p:blipFill>
        <p:spPr>
          <a:xfrm>
            <a:off x="2268220" y="1844675"/>
            <a:ext cx="4611370" cy="3949700"/>
          </a:xfrm>
          <a:prstGeom prst="rect">
            <a:avLst/>
          </a:prstGeom>
        </p:spPr>
      </p:pic>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3.LS与DV路由选择算法的比较</a:t>
            </a:r>
            <a:endParaRPr lang="zh-CN" altLang="en-US" sz="3200"/>
          </a:p>
        </p:txBody>
      </p:sp>
      <p:sp>
        <p:nvSpPr>
          <p:cNvPr id="3" name="内容占位符 2"/>
          <p:cNvSpPr/>
          <p:nvPr>
            <p:ph idx="1"/>
          </p:nvPr>
        </p:nvSpPr>
        <p:spPr>
          <a:xfrm>
            <a:off x="457200" y="1042670"/>
            <a:ext cx="8229600" cy="5083810"/>
          </a:xfrm>
        </p:spPr>
        <p:txBody>
          <a:bodyPr/>
          <a:p>
            <a:r>
              <a:rPr sz="2400">
                <a:solidFill>
                  <a:srgbClr val="FF0000"/>
                </a:solidFill>
              </a:rPr>
              <a:t>报文复杂性</a:t>
            </a:r>
            <a:r>
              <a:rPr sz="2400"/>
              <a:t>。我们已经看到LS算法要求每个结点都知道网络中每条链路的费用。这就要求要发送O(|N||E|)个报文。而且无论何时一条链路的费用改变时，必须向所有结点发送新的链路费用。DV算法要求在每次迭代时，在两个直接相连邻居之间交换报文。我们已经看到，算法收敛所需时间依赖于许多因素。当链路费用改变时，DV算法仅当在新的链路费用导致与该链路相连结点的最低费用路径发生改变时，才传播已改变的链路费用。</a:t>
            </a:r>
            <a:endParaRPr sz="2400"/>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3.LS与DV路由选择算法的比较</a:t>
            </a:r>
            <a:endParaRPr lang="zh-CN" altLang="en-US" sz="3200"/>
          </a:p>
        </p:txBody>
      </p:sp>
      <p:sp>
        <p:nvSpPr>
          <p:cNvPr id="3" name="内容占位符 2"/>
          <p:cNvSpPr/>
          <p:nvPr>
            <p:ph idx="1"/>
          </p:nvPr>
        </p:nvSpPr>
        <p:spPr>
          <a:xfrm>
            <a:off x="457200" y="1042670"/>
            <a:ext cx="8229600" cy="5083810"/>
          </a:xfrm>
        </p:spPr>
        <p:txBody>
          <a:bodyPr/>
          <a:p>
            <a:r>
              <a:rPr sz="2400">
                <a:solidFill>
                  <a:srgbClr val="FF0000"/>
                </a:solidFill>
              </a:rPr>
              <a:t>收敛速度</a:t>
            </a:r>
            <a:r>
              <a:rPr sz="2400"/>
              <a:t>。我们已经看到LS算法的实现是一个要求O(|N||E|)个报文的O(|N|²)算法。DV算法收敛较慢，且在收敛时会遇到路由选择环路。DV算法还会遭遇无穷计数的问题。</a:t>
            </a:r>
            <a:endParaRPr sz="2400"/>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3.LS与DV路由选择算法的比较</a:t>
            </a:r>
            <a:endParaRPr lang="zh-CN" altLang="en-US" sz="3200"/>
          </a:p>
        </p:txBody>
      </p:sp>
      <p:sp>
        <p:nvSpPr>
          <p:cNvPr id="3" name="内容占位符 2"/>
          <p:cNvSpPr/>
          <p:nvPr>
            <p:ph idx="1"/>
          </p:nvPr>
        </p:nvSpPr>
        <p:spPr>
          <a:xfrm>
            <a:off x="457200" y="1042670"/>
            <a:ext cx="8229600" cy="5083810"/>
          </a:xfrm>
        </p:spPr>
        <p:txBody>
          <a:bodyPr/>
          <a:p>
            <a:pPr marL="0" indent="0">
              <a:buNone/>
            </a:pPr>
            <a:r>
              <a:rPr sz="2400"/>
              <a:t>• </a:t>
            </a:r>
            <a:r>
              <a:rPr sz="2400">
                <a:solidFill>
                  <a:srgbClr val="FF0000"/>
                </a:solidFill>
              </a:rPr>
              <a:t>健壮性</a:t>
            </a:r>
            <a:r>
              <a:rPr sz="2400"/>
              <a:t>。如果一台路由器发生故障、行为错乱或受到破坏时情况会怎样呢?对于LS算法，路由器能够向其连接的一条链路广播不正确费用(但是没有其他链路)。作为LS广播的一部分，一个结点也可损坏或丢弃它收到的任何LS广播分组。但是一个LS结点仅计算自己的转发表；其他结点也自行执行类似的计算。这就意味着在LS算法下，路由计算在某种程度上是分离的，提供了一定程度的健壮性。在DV算法下，一个结点可向任意或所有目的结点通告其不正确的最低费用路径。更一般地， 我们会注意到每次迭代时， 在DV算法中一个结点的计算会传递给它的邻居，然后在下次迭代时再间接地传递给邻居的邻居。在此情况下，DV算法中一个不正确的结点计算值会扩散到整个网络。</a:t>
            </a:r>
            <a:endParaRPr sz="2400"/>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3.LS与DV路由选择算法的比较</a:t>
            </a:r>
            <a:endParaRPr lang="zh-CN" altLang="en-US" sz="3200"/>
          </a:p>
        </p:txBody>
      </p:sp>
      <p:sp>
        <p:nvSpPr>
          <p:cNvPr id="3" name="内容占位符 2"/>
          <p:cNvSpPr/>
          <p:nvPr>
            <p:ph idx="1"/>
          </p:nvPr>
        </p:nvSpPr>
        <p:spPr>
          <a:xfrm>
            <a:off x="457200" y="1042670"/>
            <a:ext cx="8229600" cy="5083810"/>
          </a:xfrm>
        </p:spPr>
        <p:txBody>
          <a:bodyPr/>
          <a:p>
            <a:pPr marL="0" indent="0">
              <a:buNone/>
            </a:pPr>
            <a:r>
              <a:rPr sz="2400"/>
              <a:t>总之，两个算法没有一个是明显的赢家，它们的确都在因特网中得到了应用。</a:t>
            </a:r>
            <a:endParaRPr sz="2400"/>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a:xfrm>
            <a:off x="457200" y="1042670"/>
            <a:ext cx="8229600" cy="5083810"/>
          </a:xfrm>
        </p:spPr>
        <p:txBody>
          <a:bodyPr/>
          <a:p>
            <a:pPr marL="0" indent="0">
              <a:buNone/>
            </a:pPr>
            <a:r>
              <a:rPr sz="2400"/>
              <a:t>在LS和DV算法的研究中，我们将网络只看作一个互联路由器的集合。从所有路由器执行相同的路由选择算法以计算穿越</a:t>
            </a:r>
            <a:r>
              <a:rPr sz="2400">
                <a:solidFill>
                  <a:srgbClr val="FF0000"/>
                </a:solidFill>
              </a:rPr>
              <a:t>整个网络</a:t>
            </a:r>
            <a:r>
              <a:rPr sz="2400"/>
              <a:t>的路由选择路径的意义上来说，一台路由器很难同另一台路由器区别开来。在实践中，该模型和这种一组执行同样路由选择算法的同质路由器集合的观点有一点简单化，因为至少有以下两个重要原因：</a:t>
            </a:r>
            <a:endParaRPr sz="2400"/>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a:xfrm>
            <a:off x="457200" y="1042670"/>
            <a:ext cx="8229600" cy="5083810"/>
          </a:xfrm>
        </p:spPr>
        <p:txBody>
          <a:bodyPr/>
          <a:p>
            <a:r>
              <a:rPr sz="2400">
                <a:solidFill>
                  <a:srgbClr val="FF0000"/>
                </a:solidFill>
              </a:rPr>
              <a:t>规模。</a:t>
            </a:r>
            <a:r>
              <a:rPr sz="2400"/>
              <a:t>随着路由器数目变得很大，涉及路由选择信息的计算、存储及通信(例如LS更新或最低费用路径的变化)的开销将高得不可实现。当今的公共因特网由</a:t>
            </a:r>
            <a:r>
              <a:rPr sz="2400">
                <a:solidFill>
                  <a:srgbClr val="FF0000"/>
                </a:solidFill>
              </a:rPr>
              <a:t>数亿台主机</a:t>
            </a:r>
            <a:r>
              <a:rPr sz="2400"/>
              <a:t>组成。在这些主机中存储的路由选择信息显然需要</a:t>
            </a:r>
            <a:r>
              <a:rPr sz="2400">
                <a:solidFill>
                  <a:srgbClr val="FF0000"/>
                </a:solidFill>
              </a:rPr>
              <a:t>巨大容量</a:t>
            </a:r>
            <a:r>
              <a:rPr sz="2400"/>
              <a:t>的内存。在共因特网上的所有路由器中广播LS更新所需的开销将导致没有剩余的带宽用来发送数据分组!在如此大量的路由器中迭代的距离向量算法将肯定永远无法收敛!显然，必须采取一些措施以减少公共因特网这种大网络中的路由选择计算的复杂性。</a:t>
            </a:r>
            <a:endParaRPr sz="2400"/>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a:xfrm>
            <a:off x="457200" y="1042670"/>
            <a:ext cx="8229600" cy="5083810"/>
          </a:xfrm>
        </p:spPr>
        <p:txBody>
          <a:bodyPr/>
          <a:p>
            <a:pPr marL="0" indent="0">
              <a:buNone/>
            </a:pPr>
            <a:r>
              <a:rPr sz="2400">
                <a:solidFill>
                  <a:srgbClr val="FF0000"/>
                </a:solidFill>
              </a:rPr>
              <a:t>管理自治。</a:t>
            </a:r>
            <a:r>
              <a:rPr sz="2400"/>
              <a:t>虽然研究人员倾向于忽略这样的问题，如某公司要求按自己的意愿运行路由器(如运行其选择的某种路由选择算法)，或对外部隐藏其网络的内部组织面貌，但这些都是需要考虑的重要因素。在理想情况下，一个组织应当能够</a:t>
            </a:r>
            <a:r>
              <a:rPr sz="2400">
                <a:solidFill>
                  <a:srgbClr val="FF0000"/>
                </a:solidFill>
              </a:rPr>
              <a:t>按自己的愿望运行和管理其网络</a:t>
            </a:r>
            <a:r>
              <a:rPr sz="2400"/>
              <a:t>，还要能将其网络与其他外部网络相连接。</a:t>
            </a:r>
            <a:endParaRPr sz="2400"/>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a:xfrm>
            <a:off x="457200" y="1042670"/>
            <a:ext cx="8229600" cy="5083810"/>
          </a:xfrm>
        </p:spPr>
        <p:txBody>
          <a:bodyPr/>
          <a:p>
            <a:pPr marL="0" indent="0">
              <a:buNone/>
            </a:pPr>
            <a:r>
              <a:rPr sz="2400"/>
              <a:t>这两个问题都可以通过将路由器组织进</a:t>
            </a:r>
            <a:r>
              <a:rPr sz="2400">
                <a:solidFill>
                  <a:srgbClr val="FF0000"/>
                </a:solidFill>
              </a:rPr>
              <a:t>自治系统(Autonomous System， AS)</a:t>
            </a:r>
            <a:r>
              <a:rPr sz="2400"/>
              <a:t> 来解决，每个AS由一组通常处在相同管理控制下的路由器组成(例如， 由相同的ISP运营或属于相同的公司网络)。</a:t>
            </a:r>
            <a:r>
              <a:rPr sz="2400">
                <a:solidFill>
                  <a:srgbClr val="FF0000"/>
                </a:solidFill>
              </a:rPr>
              <a:t>在相同的AS中的路由器都全部运行同样的路由选择算法</a:t>
            </a:r>
            <a:r>
              <a:rPr sz="2400"/>
              <a:t>(如一种LS或DV算法)，且拥有彼此的信息，这就像在前一节中所讲的理想化模型中的情况一样。</a:t>
            </a:r>
            <a:endParaRPr sz="2400"/>
          </a:p>
          <a:p>
            <a:pPr marL="0" indent="0">
              <a:buNone/>
            </a:pPr>
            <a:endParaRPr sz="2400"/>
          </a:p>
          <a:p>
            <a:pPr marL="0" indent="0">
              <a:buNone/>
            </a:pPr>
            <a:r>
              <a:rPr sz="2400"/>
              <a:t>在一个自治系统内运行的路由选择算法叫做</a:t>
            </a:r>
            <a:r>
              <a:rPr sz="2400">
                <a:solidFill>
                  <a:srgbClr val="FF0000"/>
                </a:solidFill>
              </a:rPr>
              <a:t>自治系统内部路由选择协议</a:t>
            </a:r>
            <a:r>
              <a:rPr sz="2400"/>
              <a:t>(intra-autonomous system routing protocol) 。当然， 将AS彼此互联是必需的， 因此在一个AS内的一台或多台路由器将有另外的任务，即负责向在本AS之外的目的地转发分组。这些路由器被称为</a:t>
            </a:r>
            <a:r>
              <a:rPr sz="2400">
                <a:solidFill>
                  <a:srgbClr val="FF0000"/>
                </a:solidFill>
              </a:rPr>
              <a:t>网关路由器</a:t>
            </a:r>
            <a:r>
              <a:rPr sz="2400"/>
              <a:t>(gateway router) 。</a:t>
            </a:r>
            <a:endParaRPr sz="2400"/>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a:xfrm>
            <a:off x="457200" y="1042670"/>
            <a:ext cx="8229600" cy="5083810"/>
          </a:xfrm>
        </p:spPr>
        <p:txBody>
          <a:bodyPr/>
          <a:p>
            <a:pPr marL="0" indent="0">
              <a:buNone/>
            </a:pPr>
            <a:r>
              <a:rPr sz="2400"/>
              <a:t>图4-32提供了具有</a:t>
            </a:r>
            <a:r>
              <a:rPr sz="2400">
                <a:solidFill>
                  <a:srgbClr val="FF0000"/>
                </a:solidFill>
              </a:rPr>
              <a:t>3个AS的简单例子</a:t>
            </a:r>
            <a:r>
              <a:rPr sz="2400"/>
              <a:t>：AS1、AS2和AS3。在该图中，粗线表示了路由器对之间的直接链路连接。从路由器连出的细线表示直接与路由器连接的子网。AS1具有4台路由器，la、1b、1c和1d，它们运行在AS1内部，使用了AS1内部路由选择协议。因此，这4台路由器的每一台都知道如何沿着优化路径转发到AS1内任何目的地的分组。类似地，自治系统AS2和AS3每个都有3台路由器。注意到运行在AS1、AS2和AS3中的AS内部路由选择不必是相同的。同时注意到路由器1b、1c、2a和3a都是网关路由器。</a:t>
            </a:r>
            <a:endParaRPr sz="2400"/>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pic>
        <p:nvPicPr>
          <p:cNvPr id="4" name="内容占位符 3"/>
          <p:cNvPicPr>
            <a:picLocks noChangeAspect="1"/>
          </p:cNvPicPr>
          <p:nvPr>
            <p:ph idx="1"/>
            <p:custDataLst>
              <p:tags r:id="rId1"/>
            </p:custDataLst>
          </p:nvPr>
        </p:nvPicPr>
        <p:blipFill>
          <a:blip r:embed="rId2"/>
          <a:stretch>
            <a:fillRect/>
          </a:stretch>
        </p:blipFill>
        <p:spPr>
          <a:xfrm>
            <a:off x="980440" y="1621790"/>
            <a:ext cx="7181850" cy="39243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1.5.2 封装</a:t>
            </a:r>
            <a:endParaRPr sz="4000"/>
          </a:p>
        </p:txBody>
      </p:sp>
      <p:pic>
        <p:nvPicPr>
          <p:cNvPr id="5" name="内容占位符 4"/>
          <p:cNvPicPr>
            <a:picLocks noChangeAspect="1"/>
          </p:cNvPicPr>
          <p:nvPr>
            <p:ph idx="1"/>
          </p:nvPr>
        </p:nvPicPr>
        <p:blipFill>
          <a:blip r:embed="rId1"/>
          <a:stretch>
            <a:fillRect/>
          </a:stretch>
        </p:blipFill>
        <p:spPr>
          <a:xfrm>
            <a:off x="899795" y="1412875"/>
            <a:ext cx="7679690" cy="4973955"/>
          </a:xfrm>
          <a:prstGeom prst="rect">
            <a:avLst/>
          </a:prstGeom>
        </p:spPr>
      </p:pic>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p:txBody>
          <a:bodyPr/>
          <a:p>
            <a:r>
              <a:rPr lang="zh-CN" altLang="en-US" sz="2400"/>
              <a:t>现在应当清楚在一个AS中的路由器是怎样为在AS内部的源和目的对决定路由选择路径的。但是对于端到端路由选择难题仍然有一大块遗漏的部分，即在某些AS中一台路由器，怎样知道该如何将分组路由选择到位于该AS外部的目的地呢?如果AS仅有一个网关路由器连接唯一一个其他AS的话，回答这个问题是容易的。在这种情况下，因为该AS内部的AS路由选择协议已经决定了从内部路由器到网关路由器的最低费用路径，因此每台内部路由器知道它应当如何转发分组。网关路由器一旦接收到分组，将分组向通向外部AS的一条链路转发。该链路另一端的AS承担起将该分组向其最终目的地路由选择的责任。</a:t>
            </a:r>
            <a:endParaRPr lang="zh-CN" altLang="en-US" sz="2400"/>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p:txBody>
          <a:bodyPr/>
          <a:p>
            <a:r>
              <a:rPr lang="zh-CN" altLang="en-US" sz="2400"/>
              <a:t>举一个例子，假定在图4-32中的路由器2b接收到一个分组，其目的地位于AS2的外部。路由器2b则将该分组转发到路由器2a或2c，这由路由器2b的转发表指定，该转发表由AS2的AS内部路由选择协议所配置。该分组最后到达网关路由器2a，2a又将分组转发到1b。一旦该分组离开2a，AS2对这个分组的任务就完成了。</a:t>
            </a:r>
            <a:endParaRPr lang="zh-CN" altLang="en-US" sz="2400"/>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p:txBody>
          <a:bodyPr/>
          <a:p>
            <a:r>
              <a:rPr lang="zh-CN" altLang="en-US" sz="2400"/>
              <a:t>因此当源AS</a:t>
            </a:r>
            <a:r>
              <a:rPr lang="zh-CN" altLang="en-US" sz="2400">
                <a:solidFill>
                  <a:srgbClr val="FF0000"/>
                </a:solidFill>
              </a:rPr>
              <a:t>仅有一条</a:t>
            </a:r>
            <a:r>
              <a:rPr lang="zh-CN" altLang="en-US" sz="2400"/>
              <a:t>通向外部AS的链路时，容易解决该问题。</a:t>
            </a:r>
            <a:endParaRPr lang="zh-CN" altLang="en-US" sz="2400"/>
          </a:p>
          <a:p>
            <a:r>
              <a:rPr lang="zh-CN" altLang="en-US" sz="2400"/>
              <a:t>如果源AS具有</a:t>
            </a:r>
            <a:r>
              <a:rPr lang="zh-CN" altLang="en-US" sz="2400">
                <a:solidFill>
                  <a:srgbClr val="FF0000"/>
                </a:solidFill>
              </a:rPr>
              <a:t>两条或更多条链路</a:t>
            </a:r>
            <a:r>
              <a:rPr lang="zh-CN" altLang="en-US" sz="2400"/>
              <a:t>(通过一台或更多台网关路由器)通向外部AS，情况将会怎样呢?此时向何处转发分组的问题变得更具挑战性。例如，考虑在AS1中的一台路由器，假定它接收了一个目的地在该AS外部的分组。路由器显然应当向它的两个网关路由器之一(1b或1c)转发该分组，但到底是哪个呢?为了解决这个问题，</a:t>
            </a:r>
            <a:r>
              <a:rPr lang="zh-CN" altLang="en-US" sz="2400">
                <a:solidFill>
                  <a:srgbClr val="FF0000"/>
                </a:solidFill>
              </a:rPr>
              <a:t>AS1需要</a:t>
            </a:r>
            <a:r>
              <a:rPr lang="zh-CN" altLang="en-US" sz="2400"/>
              <a:t>：①知道经AS2可达哪些目的地，经AS3可达哪些目的地；②向AS1中的所有路由器传播这些可达性信息，因此每台路由器能够配置它的转发表以处理外部AS目的地。</a:t>
            </a:r>
            <a:endParaRPr lang="zh-CN" altLang="en-US" sz="2400"/>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p:txBody>
          <a:bodyPr/>
          <a:p>
            <a:r>
              <a:rPr lang="zh-CN" altLang="en-US" sz="2400"/>
              <a:t>从相邻AS获取可达性信息和向该AS中所有路由器传播可达性信息是两项由</a:t>
            </a:r>
            <a:r>
              <a:rPr lang="zh-CN" altLang="en-US" sz="2400">
                <a:solidFill>
                  <a:srgbClr val="FF0000"/>
                </a:solidFill>
              </a:rPr>
              <a:t>自治系统间路由选择协议</a:t>
            </a:r>
            <a:r>
              <a:rPr lang="zh-CN" altLang="en-US" sz="2400"/>
              <a:t>(inter-autonomous system routing protocol) 处理的任务。因为自治系统间路由选择协议涉及两个AS之间的通信， 这两个通信的AS必须运行相同的自治系统间路由选择协议。</a:t>
            </a:r>
            <a:endParaRPr lang="zh-CN" altLang="en-US" sz="2400"/>
          </a:p>
          <a:p>
            <a:endParaRPr lang="zh-CN" altLang="en-US" sz="2400"/>
          </a:p>
          <a:p>
            <a:r>
              <a:rPr lang="zh-CN" altLang="en-US" sz="2400"/>
              <a:t>事实上，因特网中的所有AS中都运行相同的AS间路由选择协议， 该协议称为</a:t>
            </a:r>
            <a:r>
              <a:rPr lang="zh-CN" altLang="en-US" sz="2400">
                <a:solidFill>
                  <a:srgbClr val="FF0000"/>
                </a:solidFill>
              </a:rPr>
              <a:t>BGP4</a:t>
            </a:r>
            <a:r>
              <a:rPr lang="zh-CN" altLang="en-US" sz="2400"/>
              <a:t>， 我们将在下一节中讨论。如图4-32所示，每台路由器接收来自一个AS内部路由选择协议和一个AS间路由选择协议的信息，并使用来自这两个协议的信息配置它的转发表。</a:t>
            </a:r>
            <a:endParaRPr lang="zh-CN" altLang="en-US" sz="2400"/>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p:txBody>
          <a:bodyPr/>
          <a:p>
            <a:r>
              <a:rPr lang="zh-CN" altLang="en-US" sz="2400"/>
              <a:t>举一个例子， 考虑子网x ， 假定AS1从AS间路由选择协议知道子网x从AS3可达，而从AS2不可达。AS1则向它的所有路由器传播这个信息。当路由器1d知道从AS3并因此从网关1c可达子网x时，根据AS内部路由选择协议提供的信息，它进而确定该路由器接口位于从路由器1d到网关路由器1c的最低费用路径上，比如这是接口Ⅰ。路由器1d则能够将表项(x，I)放</a:t>
            </a:r>
            <a:r>
              <a:rPr lang="zh-CN" altLang="en-US" sz="2400">
                <a:sym typeface="+mn-ea"/>
              </a:rPr>
              <a:t>入</a:t>
            </a:r>
            <a:r>
              <a:rPr lang="zh-CN" altLang="en-US" sz="2400"/>
              <a:t>其转发表中。</a:t>
            </a:r>
            <a:endParaRPr lang="zh-CN" altLang="en-US" sz="2400"/>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p:txBody>
          <a:bodyPr/>
          <a:p>
            <a:r>
              <a:rPr lang="zh-CN" altLang="en-US" sz="2400"/>
              <a:t>接着上面的例子，现在假设AS2和AS3与其他AS相连，这些AS并没有在该图上显示出来。同时假定AS1从AS间路由选择协议知道了子网x是可达的：或者从AS2经网关1b，或者从AS3经网关1c。AS1则将向它的所有路由器(包括路由器1d)传播该信息。为了配置它的转发表，路由器1d将必须决定通过1b或1c网关路由器中的哪个来指引目的地为子网x的分组。在实践中经常使用的一种方法是</a:t>
            </a:r>
            <a:r>
              <a:rPr lang="zh-CN" altLang="en-US" sz="2400">
                <a:solidFill>
                  <a:srgbClr val="FF0000"/>
                </a:solidFill>
              </a:rPr>
              <a:t>热土豆路由选择</a:t>
            </a:r>
            <a:r>
              <a:rPr lang="zh-CN" altLang="en-US" sz="2400"/>
              <a:t>(hot potato routing) 。</a:t>
            </a:r>
            <a:endParaRPr lang="zh-CN" altLang="en-US" sz="2400"/>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p:txBody>
          <a:bodyPr/>
          <a:p>
            <a:r>
              <a:rPr lang="zh-CN" altLang="en-US" sz="2400">
                <a:solidFill>
                  <a:srgbClr val="FF0000"/>
                </a:solidFill>
              </a:rPr>
              <a:t>在热土豆路由选择中，AS尽可能快地(更准确地讲是尽可能经济地)扔掉分组(热土豆)</a:t>
            </a:r>
            <a:r>
              <a:rPr lang="zh-CN" altLang="en-US" sz="2400"/>
              <a:t>。这通过让路由器向某网关路由器发送分组来完成，同时该网关路由器在到目的地路径上的所有网关路由器中有最低的路由器到网关的费用。在当前例子环境中，在1d中运行的热土豆路由选择将使用来自AS内部路由选择协议的信息，以决定到1b和1c的路径费用，并选择具有最低费用的路径。一旦选择这条路径，路由器1d在其转发表中增加用于子网x的表项。图4-33总结了路由器1d对转发表增加用于x的表项所采取的动作。</a:t>
            </a:r>
            <a:endParaRPr lang="zh-CN" altLang="en-US" sz="2400"/>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pic>
        <p:nvPicPr>
          <p:cNvPr id="4" name="内容占位符 3"/>
          <p:cNvPicPr>
            <a:picLocks noChangeAspect="1"/>
          </p:cNvPicPr>
          <p:nvPr>
            <p:ph idx="1"/>
          </p:nvPr>
        </p:nvPicPr>
        <p:blipFill>
          <a:blip r:embed="rId1"/>
          <a:stretch>
            <a:fillRect/>
          </a:stretch>
        </p:blipFill>
        <p:spPr>
          <a:xfrm>
            <a:off x="457200" y="2277110"/>
            <a:ext cx="8229600" cy="1606550"/>
          </a:xfrm>
          <a:prstGeom prst="rect">
            <a:avLst/>
          </a:prstGeom>
        </p:spPr>
      </p:pic>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p:txBody>
          <a:bodyPr/>
          <a:p>
            <a:r>
              <a:rPr lang="zh-CN" altLang="en-US" sz="2400"/>
              <a:t>当一个AS从一个相邻AS处知道了一个目的地，该AS能够向它的某些其他相邻AS通告该路由选择信息。例如，假定AS1从AS2处知道了经AS2能到达子网x。AS1则能够告诉AS3经AS1能到达x。以这种方式，如果AS3需要为一个目的地是x的分组路由的话， AS3将向AS 转发该分组， AS1将依次向AS2转发该分组。如我们将在讨论BGP时所见，一个AS在决定向其相邻AS通告哪些目的地时，具有相当大的灵活性。这是一个策略决定，通常更多地取决于经济问题而不是技术问题。</a:t>
            </a:r>
            <a:endParaRPr lang="zh-CN" altLang="en-US" sz="2400"/>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p:txBody>
          <a:bodyPr/>
          <a:p>
            <a:r>
              <a:rPr lang="zh-CN" altLang="en-US" sz="2400"/>
              <a:t>1.5节讲过， 因特网是由等级制的互联ISP组成。那么ISP和AS之间是什么样的关系呢?你也许认为在一个ISP中的路由器和互联它们的链路构成了单个AS。虽然经常是这种情况， 但许多ISP将它们的网络划分为多个AS。例如， 某些第一层ISP对它们的整个网络使用一个AS； 其他ISP则将它们的ISP划分成数十个互联的AS。</a:t>
            </a:r>
            <a:endParaRPr lang="zh-CN" altLang="en-US" sz="2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1.5.2 封装</a:t>
            </a:r>
            <a:endParaRPr sz="4000"/>
          </a:p>
        </p:txBody>
      </p:sp>
      <p:sp>
        <p:nvSpPr>
          <p:cNvPr id="3" name="内容占位符 2"/>
          <p:cNvSpPr/>
          <p:nvPr>
            <p:ph idx="1"/>
          </p:nvPr>
        </p:nvSpPr>
        <p:spPr/>
        <p:txBody>
          <a:bodyPr/>
          <a:p>
            <a:r>
              <a:rPr lang="zh-CN" altLang="en-US" sz="2400"/>
              <a:t>图1-24说明了一个重要概念：</a:t>
            </a:r>
            <a:r>
              <a:rPr lang="zh-CN" altLang="en-US" sz="2400">
                <a:solidFill>
                  <a:srgbClr val="FF0000"/>
                </a:solidFill>
              </a:rPr>
              <a:t>封装</a:t>
            </a:r>
            <a:r>
              <a:rPr lang="zh-CN" altLang="en-US" sz="2400"/>
              <a:t>(encapsulation) 。在发送主机端， 一个应用层报文(application-layer message) (图1-24中的M) 被传送给运输层。在最简单的情况下，运输层收取到报文并附上附加信息(所谓运输层首部信息，图1-24中的H，)，该首部将被接收端的运输层使用。应用层报文和运输层首部信息一道构成了运输层报文段(transport-layer segment) 。</a:t>
            </a:r>
            <a:endParaRPr lang="zh-CN" altLang="en-US" sz="2400"/>
          </a:p>
          <a:p>
            <a:endParaRPr lang="zh-CN" altLang="en-US" sz="2400"/>
          </a:p>
          <a:p>
            <a:r>
              <a:rPr lang="zh-CN" altLang="en-US" sz="2400"/>
              <a:t>运输层报文段因此封装了应用层报文。附加的信息也许包括了下列信息：如允许接收端运输层向上向适当的应用程序交付报文的信息；如差错检测位信息，该信息让接收方能够判断报文中的比特是否在途中已被改变。</a:t>
            </a:r>
            <a:endParaRPr lang="zh-CN" altLang="en-US" sz="2400"/>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p:txBody>
          <a:bodyPr/>
          <a:p>
            <a:r>
              <a:rPr lang="zh-CN" altLang="en-US" sz="2400"/>
              <a:t>总而言之，</a:t>
            </a:r>
            <a:r>
              <a:rPr lang="zh-CN" altLang="en-US" sz="2400">
                <a:solidFill>
                  <a:srgbClr val="FF0000"/>
                </a:solidFill>
              </a:rPr>
              <a:t>规模与管理责任</a:t>
            </a:r>
            <a:r>
              <a:rPr lang="zh-CN" altLang="en-US" sz="2400"/>
              <a:t>的问题可通过定义</a:t>
            </a:r>
            <a:r>
              <a:rPr lang="zh-CN" altLang="en-US" sz="2400">
                <a:solidFill>
                  <a:srgbClr val="FF0000"/>
                </a:solidFill>
              </a:rPr>
              <a:t>自治系统</a:t>
            </a:r>
            <a:r>
              <a:rPr lang="zh-CN" altLang="en-US" sz="2400"/>
              <a:t>来解决。</a:t>
            </a:r>
            <a:endParaRPr lang="zh-CN" altLang="en-US" sz="2400"/>
          </a:p>
          <a:p>
            <a:r>
              <a:rPr lang="zh-CN" altLang="en-US" sz="2400"/>
              <a:t>在</a:t>
            </a:r>
            <a:r>
              <a:rPr lang="zh-CN" altLang="en-US" sz="2400">
                <a:solidFill>
                  <a:srgbClr val="FF0000"/>
                </a:solidFill>
              </a:rPr>
              <a:t>一个AS内部</a:t>
            </a:r>
            <a:r>
              <a:rPr lang="zh-CN" altLang="en-US" sz="2400"/>
              <a:t>，所有路由器运行同样的自治系统内部路由选择协议。</a:t>
            </a:r>
            <a:endParaRPr lang="zh-CN" altLang="en-US" sz="2400"/>
          </a:p>
          <a:p>
            <a:r>
              <a:rPr lang="zh-CN" altLang="en-US" sz="2400"/>
              <a:t>在</a:t>
            </a:r>
            <a:r>
              <a:rPr lang="zh-CN" altLang="en-US" sz="2400">
                <a:solidFill>
                  <a:srgbClr val="FF0000"/>
                </a:solidFill>
              </a:rPr>
              <a:t>各AS之间</a:t>
            </a:r>
            <a:r>
              <a:rPr lang="zh-CN" altLang="en-US" sz="2400"/>
              <a:t>，AS运行相同的AS</a:t>
            </a:r>
            <a:r>
              <a:rPr lang="zh-CN" altLang="en-US" sz="2400">
                <a:solidFill>
                  <a:srgbClr val="FF0000"/>
                </a:solidFill>
              </a:rPr>
              <a:t>间路</a:t>
            </a:r>
            <a:r>
              <a:rPr lang="zh-CN" altLang="en-US" sz="2400"/>
              <a:t>由选择协议。因为一个AS内部路由器仅需要知道本AS内的路由器，扩展性问题得到了解决。因为一个组织可运行它选择的任何AS内部路由选择协议，管理责任的问题得到了解决；然而，相连的每对AS需要运行相同的AS间路由选择协议以交换可达性信息。</a:t>
            </a:r>
            <a:endParaRPr lang="zh-CN" altLang="en-US" sz="2400"/>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4.5.3 层次路由选择</a:t>
            </a:r>
            <a:endParaRPr lang="zh-CN" altLang="en-US" sz="3200"/>
          </a:p>
        </p:txBody>
      </p:sp>
      <p:sp>
        <p:nvSpPr>
          <p:cNvPr id="3" name="内容占位符 2"/>
          <p:cNvSpPr/>
          <p:nvPr>
            <p:ph idx="1"/>
          </p:nvPr>
        </p:nvSpPr>
        <p:spPr/>
        <p:txBody>
          <a:bodyPr/>
          <a:p>
            <a:r>
              <a:rPr lang="zh-CN" altLang="en-US" sz="2400"/>
              <a:t>在下一节中， 我们将学习当今因特网中使用的</a:t>
            </a:r>
            <a:r>
              <a:rPr lang="zh-CN" altLang="en-US" sz="2400">
                <a:solidFill>
                  <a:srgbClr val="FF0000"/>
                </a:solidFill>
              </a:rPr>
              <a:t>两种AS内部路由选择协议(RIP与OSPF)</a:t>
            </a:r>
            <a:r>
              <a:rPr lang="zh-CN" altLang="en-US" sz="2400"/>
              <a:t> 和</a:t>
            </a:r>
            <a:r>
              <a:rPr lang="zh-CN" altLang="en-US" sz="2400">
                <a:solidFill>
                  <a:srgbClr val="FF0000"/>
                </a:solidFill>
              </a:rPr>
              <a:t>一种AS间路由选择协议(BGP)</a:t>
            </a:r>
            <a:r>
              <a:rPr lang="zh-CN" altLang="en-US" sz="2400"/>
              <a:t> 。这些学习案例将很好地从不同侧面帮助我们学习层次路由选择内容。</a:t>
            </a:r>
            <a:endParaRPr lang="zh-CN" altLang="en-US" sz="2400"/>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4.6.1 因特网中的自治系统内部的路由选择RIP</a:t>
            </a:r>
            <a:endParaRPr lang="zh-CN" altLang="en-US" sz="3200"/>
          </a:p>
        </p:txBody>
      </p:sp>
      <p:sp>
        <p:nvSpPr>
          <p:cNvPr id="3" name="内容占位符 2"/>
          <p:cNvSpPr/>
          <p:nvPr>
            <p:ph idx="1"/>
          </p:nvPr>
        </p:nvSpPr>
        <p:spPr>
          <a:xfrm>
            <a:off x="457200" y="1111885"/>
            <a:ext cx="8229600" cy="5014595"/>
          </a:xfrm>
        </p:spPr>
        <p:txBody>
          <a:bodyPr/>
          <a:p>
            <a:r>
              <a:rPr lang="zh-CN" altLang="en-US" sz="2400"/>
              <a:t>AS内部路由选择协议用于确定在一个AS内执行路由选择的方式。AS内部路由选择协议又称为</a:t>
            </a:r>
            <a:r>
              <a:rPr lang="zh-CN" altLang="en-US" sz="2400">
                <a:solidFill>
                  <a:srgbClr val="FF0000"/>
                </a:solidFill>
              </a:rPr>
              <a:t>内部网关协议</a:t>
            </a:r>
            <a:r>
              <a:rPr lang="zh-CN" altLang="en-US" sz="2400"/>
              <a:t>(interior gateway protocol) 。历史上有两个路由选择协议曾被广泛用于因特网上自治系统内的路由选择：</a:t>
            </a:r>
            <a:r>
              <a:rPr lang="zh-CN" altLang="en-US" sz="2400">
                <a:solidFill>
                  <a:srgbClr val="FF0000"/>
                </a:solidFill>
              </a:rPr>
              <a:t>路由选择信息协议</a:t>
            </a:r>
            <a:r>
              <a:rPr lang="zh-CN" altLang="en-US" sz="2400"/>
              <a:t>(Routing Information Protocol，</a:t>
            </a:r>
            <a:r>
              <a:rPr lang="zh-CN" altLang="en-US" sz="2400">
                <a:solidFill>
                  <a:srgbClr val="FF0000"/>
                </a:solidFill>
              </a:rPr>
              <a:t>RIP</a:t>
            </a:r>
            <a:r>
              <a:rPr lang="zh-CN" altLang="en-US" sz="2400"/>
              <a:t>) 与</a:t>
            </a:r>
            <a:r>
              <a:rPr lang="zh-CN" altLang="en-US" sz="2400">
                <a:solidFill>
                  <a:srgbClr val="FF0000"/>
                </a:solidFill>
              </a:rPr>
              <a:t>开放最短路优先</a:t>
            </a:r>
            <a:r>
              <a:rPr lang="zh-CN" altLang="en-US" sz="2400"/>
              <a:t>(Open Shortest Path First， </a:t>
            </a:r>
            <a:r>
              <a:rPr lang="zh-CN" altLang="en-US" sz="2400">
                <a:solidFill>
                  <a:srgbClr val="FF0000"/>
                </a:solidFill>
              </a:rPr>
              <a:t>OSPF</a:t>
            </a:r>
            <a:r>
              <a:rPr lang="zh-CN" altLang="en-US" sz="2400"/>
              <a:t>) 。</a:t>
            </a:r>
            <a:endParaRPr lang="zh-CN" altLang="en-US" sz="2400"/>
          </a:p>
          <a:p>
            <a:endParaRPr lang="zh-CN" altLang="en-US" sz="2400"/>
          </a:p>
          <a:p>
            <a:r>
              <a:rPr lang="zh-CN" altLang="en-US" sz="2400"/>
              <a:t>RIP是最早的AS内部因特网路由选择协议之一， 且目前仍在广泛使用。</a:t>
            </a:r>
            <a:endParaRPr lang="zh-CN" altLang="en-US" sz="2400"/>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4.6.1 因特网中的自治系统内部的路由选择RIP</a:t>
            </a:r>
            <a:endParaRPr lang="zh-CN" altLang="en-US" sz="3200"/>
          </a:p>
        </p:txBody>
      </p:sp>
      <p:sp>
        <p:nvSpPr>
          <p:cNvPr id="3" name="内容占位符 2"/>
          <p:cNvSpPr/>
          <p:nvPr>
            <p:ph idx="1"/>
          </p:nvPr>
        </p:nvSpPr>
        <p:spPr>
          <a:xfrm>
            <a:off x="457200" y="1111885"/>
            <a:ext cx="8229600" cy="5014595"/>
          </a:xfrm>
        </p:spPr>
        <p:txBody>
          <a:bodyPr/>
          <a:p>
            <a:r>
              <a:rPr lang="zh-CN" altLang="en-US" sz="2400"/>
              <a:t>RIP是一种</a:t>
            </a:r>
            <a:r>
              <a:rPr lang="zh-CN" altLang="en-US" sz="2400">
                <a:solidFill>
                  <a:srgbClr val="FF0000"/>
                </a:solidFill>
              </a:rPr>
              <a:t>距离向量协议</a:t>
            </a:r>
            <a:r>
              <a:rPr lang="zh-CN" altLang="en-US" sz="2400"/>
              <a:t>， 其运行方式很像我们在4.5.2节中学习的</a:t>
            </a:r>
            <a:r>
              <a:rPr lang="zh-CN" altLang="en-US" sz="2400">
                <a:solidFill>
                  <a:srgbClr val="FF0000"/>
                </a:solidFill>
              </a:rPr>
              <a:t>理想化DV协议</a:t>
            </a:r>
            <a:r>
              <a:rPr lang="zh-CN" altLang="en-US" sz="2400"/>
              <a:t>。在RFC 1058中定义的RIP版本使用</a:t>
            </a:r>
            <a:r>
              <a:rPr lang="zh-CN" altLang="en-US" sz="2400">
                <a:solidFill>
                  <a:srgbClr val="FF0000"/>
                </a:solidFill>
              </a:rPr>
              <a:t>跳数</a:t>
            </a:r>
            <a:r>
              <a:rPr lang="zh-CN" altLang="en-US" sz="2400"/>
              <a:t>作为其费用测度， 即</a:t>
            </a:r>
            <a:r>
              <a:rPr lang="zh-CN" altLang="en-US" sz="2400">
                <a:solidFill>
                  <a:srgbClr val="FF0000"/>
                </a:solidFill>
              </a:rPr>
              <a:t>每条链路的费用为1</a:t>
            </a:r>
            <a:r>
              <a:rPr lang="zh-CN" altLang="en-US" sz="2400"/>
              <a:t>。</a:t>
            </a:r>
            <a:endParaRPr lang="zh-CN" altLang="en-US" sz="2400"/>
          </a:p>
          <a:p>
            <a:endParaRPr lang="zh-CN" altLang="en-US" sz="2400"/>
          </a:p>
          <a:p>
            <a:r>
              <a:rPr lang="zh-CN" altLang="en-US" sz="2400"/>
              <a:t>在4.5.2节的DV算法中， 为了简单起见， 费用被定义在路由器对之间。在RIP(也在OSPF)中， 费用实际上是从源路由器到目的子网。RIP使用术语</a:t>
            </a:r>
            <a:r>
              <a:rPr lang="zh-CN" altLang="en-US" sz="2400">
                <a:solidFill>
                  <a:srgbClr val="FF0000"/>
                </a:solidFill>
              </a:rPr>
              <a:t>跳</a:t>
            </a:r>
            <a:r>
              <a:rPr lang="zh-CN" altLang="en-US" sz="2400"/>
              <a:t>， </a:t>
            </a:r>
            <a:r>
              <a:rPr lang="zh-CN" altLang="en-US" sz="2400">
                <a:solidFill>
                  <a:srgbClr val="FF0000"/>
                </a:solidFill>
              </a:rPr>
              <a:t>跳是沿着从源路由器到目的子网(包括目的子网)的最短路径所经过的</a:t>
            </a:r>
            <a:r>
              <a:rPr lang="zh-CN" altLang="en-US" sz="2400" b="1">
                <a:solidFill>
                  <a:srgbClr val="00B050"/>
                </a:solidFill>
              </a:rPr>
              <a:t>子网数量</a:t>
            </a:r>
            <a:r>
              <a:rPr lang="zh-CN" altLang="en-US" sz="2400"/>
              <a:t>。</a:t>
            </a:r>
            <a:endParaRPr lang="zh-CN" altLang="en-US" sz="2400"/>
          </a:p>
          <a:p>
            <a:endParaRPr lang="zh-CN" altLang="en-US" sz="2400"/>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4.6.1 因特网中的自治系统内部的路由选择RIP</a:t>
            </a:r>
            <a:endParaRPr lang="zh-CN" altLang="en-US" sz="3200"/>
          </a:p>
        </p:txBody>
      </p:sp>
      <p:sp>
        <p:nvSpPr>
          <p:cNvPr id="3" name="内容占位符 2"/>
          <p:cNvSpPr/>
          <p:nvPr>
            <p:ph idx="1"/>
          </p:nvPr>
        </p:nvSpPr>
        <p:spPr>
          <a:xfrm>
            <a:off x="457200" y="1111885"/>
            <a:ext cx="8229600" cy="5014595"/>
          </a:xfrm>
        </p:spPr>
        <p:txBody>
          <a:bodyPr/>
          <a:p>
            <a:r>
              <a:rPr lang="zh-CN" altLang="en-US" sz="2400">
                <a:sym typeface="+mn-ea"/>
              </a:rPr>
              <a:t>图4-34举例说明了一个具有6个</a:t>
            </a:r>
            <a:r>
              <a:rPr lang="zh-CN" altLang="en-US" sz="2400">
                <a:solidFill>
                  <a:srgbClr val="FF0000"/>
                </a:solidFill>
                <a:sym typeface="+mn-ea"/>
              </a:rPr>
              <a:t>叶子子网</a:t>
            </a:r>
            <a:r>
              <a:rPr lang="zh-CN" altLang="en-US" sz="2400">
                <a:sym typeface="+mn-ea"/>
              </a:rPr>
              <a:t>的AS。在该图中的表指出了从</a:t>
            </a:r>
            <a:r>
              <a:rPr lang="zh-CN" altLang="en-US" sz="2400">
                <a:solidFill>
                  <a:srgbClr val="FF0000"/>
                </a:solidFill>
                <a:sym typeface="+mn-ea"/>
              </a:rPr>
              <a:t>源A</a:t>
            </a:r>
            <a:r>
              <a:rPr lang="zh-CN" altLang="en-US" sz="2400">
                <a:sym typeface="+mn-ea"/>
              </a:rPr>
              <a:t>到每个叶子子网的跳数。</a:t>
            </a:r>
            <a:endParaRPr lang="zh-CN" altLang="en-US" sz="2400"/>
          </a:p>
        </p:txBody>
      </p:sp>
      <p:pic>
        <p:nvPicPr>
          <p:cNvPr id="4" name="图片 3"/>
          <p:cNvPicPr>
            <a:picLocks noChangeAspect="1"/>
          </p:cNvPicPr>
          <p:nvPr/>
        </p:nvPicPr>
        <p:blipFill>
          <a:blip r:embed="rId1"/>
          <a:stretch>
            <a:fillRect/>
          </a:stretch>
        </p:blipFill>
        <p:spPr>
          <a:xfrm>
            <a:off x="1691640" y="2132965"/>
            <a:ext cx="6019800" cy="3181350"/>
          </a:xfrm>
          <a:prstGeom prst="rect">
            <a:avLst/>
          </a:prstGeom>
        </p:spPr>
      </p:pic>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4.6.1 因特网中的自治系统内部的路由选择RIP</a:t>
            </a:r>
            <a:endParaRPr lang="zh-CN" altLang="en-US" sz="3200"/>
          </a:p>
        </p:txBody>
      </p:sp>
      <p:sp>
        <p:nvSpPr>
          <p:cNvPr id="3" name="内容占位符 2"/>
          <p:cNvSpPr/>
          <p:nvPr>
            <p:ph idx="1"/>
          </p:nvPr>
        </p:nvSpPr>
        <p:spPr>
          <a:xfrm>
            <a:off x="457200" y="1111885"/>
            <a:ext cx="8229600" cy="5014595"/>
          </a:xfrm>
        </p:spPr>
        <p:txBody>
          <a:bodyPr/>
          <a:p>
            <a:r>
              <a:rPr lang="zh-CN" altLang="en-US" sz="2400"/>
              <a:t>一条路径的最大费用被</a:t>
            </a:r>
            <a:r>
              <a:rPr lang="zh-CN" altLang="en-US" sz="2400">
                <a:solidFill>
                  <a:srgbClr val="FF0000"/>
                </a:solidFill>
              </a:rPr>
              <a:t>限制为15</a:t>
            </a:r>
            <a:r>
              <a:rPr lang="zh-CN" altLang="en-US" sz="2400"/>
              <a:t>， 因此RIP的使用限制在网络直径</a:t>
            </a:r>
            <a:r>
              <a:rPr lang="zh-CN" altLang="en-US" sz="2400">
                <a:solidFill>
                  <a:srgbClr val="FF0000"/>
                </a:solidFill>
              </a:rPr>
              <a:t>不超过15跳</a:t>
            </a:r>
            <a:r>
              <a:rPr lang="zh-CN" altLang="en-US" sz="2400"/>
              <a:t>的自治系统内。前面讲过在DV协议中，相邻路由器之间相互交换路由选择信息。任何一台路由器的距离向量是从这台路由器到该AS中子网的最短路径距离的当前估计值。</a:t>
            </a:r>
            <a:endParaRPr lang="zh-CN" altLang="en-US" sz="2400"/>
          </a:p>
          <a:p>
            <a:endParaRPr lang="zh-CN" altLang="en-US" sz="2400"/>
          </a:p>
          <a:p>
            <a:r>
              <a:rPr lang="zh-CN" altLang="en-US" sz="2400"/>
              <a:t>在RIP中，路由选择更新信息在邻居之间通过使用一种</a:t>
            </a:r>
            <a:r>
              <a:rPr lang="zh-CN" altLang="en-US" sz="2400">
                <a:solidFill>
                  <a:srgbClr val="FF0000"/>
                </a:solidFill>
              </a:rPr>
              <a:t>RIP响应报文</a:t>
            </a:r>
            <a:r>
              <a:rPr lang="zh-CN" altLang="en-US" sz="2400"/>
              <a:t>(RIP response message)来交换，大约</a:t>
            </a:r>
            <a:r>
              <a:rPr lang="zh-CN" altLang="en-US" sz="2400">
                <a:solidFill>
                  <a:srgbClr val="FF0000"/>
                </a:solidFill>
              </a:rPr>
              <a:t>每30秒相互交换一次</a:t>
            </a:r>
            <a:r>
              <a:rPr lang="zh-CN" altLang="en-US" sz="2400"/>
              <a:t>。由一台路由器或主机发出的响应报文包含了一个该AS内的多达25个目的子网的列表，以及发送方到其中每个子网的距离。响应报文又被称作</a:t>
            </a:r>
            <a:r>
              <a:rPr lang="zh-CN" altLang="en-US" sz="2400">
                <a:solidFill>
                  <a:srgbClr val="FF0000"/>
                </a:solidFill>
              </a:rPr>
              <a:t>RIP通告</a:t>
            </a:r>
            <a:r>
              <a:rPr lang="zh-CN" altLang="en-US" sz="2400"/>
              <a:t>(RIP advertisement) 。</a:t>
            </a:r>
            <a:endParaRPr lang="zh-CN" altLang="en-US" sz="2400"/>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4.6.1 因特网中的自治系统内部的路由选择RIP</a:t>
            </a:r>
            <a:endParaRPr lang="zh-CN" altLang="en-US" sz="3200"/>
          </a:p>
        </p:txBody>
      </p:sp>
      <p:sp>
        <p:nvSpPr>
          <p:cNvPr id="3" name="内容占位符 2"/>
          <p:cNvSpPr/>
          <p:nvPr>
            <p:ph idx="1"/>
          </p:nvPr>
        </p:nvSpPr>
        <p:spPr>
          <a:xfrm>
            <a:off x="457200" y="1111885"/>
            <a:ext cx="8229600" cy="5014595"/>
          </a:xfrm>
        </p:spPr>
        <p:txBody>
          <a:bodyPr/>
          <a:p>
            <a:r>
              <a:rPr lang="en-US" altLang="zh-CN" sz="2400"/>
              <a:t>每台路由器维护一张称为</a:t>
            </a:r>
            <a:r>
              <a:rPr lang="en-US" altLang="zh-CN" sz="2400">
                <a:solidFill>
                  <a:srgbClr val="FF0000"/>
                </a:solidFill>
              </a:rPr>
              <a:t>路由选择表</a:t>
            </a:r>
            <a:r>
              <a:rPr lang="en-US" altLang="zh-CN" sz="2400"/>
              <a:t>(routing table) 的RIP表。一台路由器的路由选择表包括该路由器的</a:t>
            </a:r>
            <a:r>
              <a:rPr lang="en-US" altLang="zh-CN" sz="2400">
                <a:solidFill>
                  <a:srgbClr val="FF0000"/>
                </a:solidFill>
              </a:rPr>
              <a:t>距离向量</a:t>
            </a:r>
            <a:r>
              <a:rPr lang="en-US" altLang="zh-CN" sz="2400"/>
              <a:t>和该路由器的</a:t>
            </a:r>
            <a:r>
              <a:rPr lang="en-US" altLang="zh-CN" sz="2400">
                <a:solidFill>
                  <a:srgbClr val="FF0000"/>
                </a:solidFill>
              </a:rPr>
              <a:t>转发表</a:t>
            </a:r>
            <a:r>
              <a:rPr lang="en-US" altLang="zh-CN" sz="2400"/>
              <a:t>。图4-36显示了路由器D的转发表。注意到该转发表有3列。</a:t>
            </a:r>
            <a:r>
              <a:rPr lang="en-US" altLang="zh-CN" sz="2400">
                <a:solidFill>
                  <a:srgbClr val="FF0000"/>
                </a:solidFill>
              </a:rPr>
              <a:t>第一列</a:t>
            </a:r>
            <a:r>
              <a:rPr lang="en-US" altLang="zh-CN" sz="2400"/>
              <a:t>用于目的子网，</a:t>
            </a:r>
            <a:r>
              <a:rPr lang="en-US" altLang="zh-CN" sz="2400">
                <a:solidFill>
                  <a:srgbClr val="FF0000"/>
                </a:solidFill>
              </a:rPr>
              <a:t>第二列</a:t>
            </a:r>
            <a:r>
              <a:rPr lang="en-US" altLang="zh-CN" sz="2400"/>
              <a:t>指示了沿着最短路径到目的子网的下一个路由器的标识，</a:t>
            </a:r>
            <a:r>
              <a:rPr lang="en-US" altLang="zh-CN" sz="2400">
                <a:solidFill>
                  <a:srgbClr val="FF0000"/>
                </a:solidFill>
              </a:rPr>
              <a:t>第三列</a:t>
            </a:r>
            <a:r>
              <a:rPr lang="en-US" altLang="zh-CN" sz="2400"/>
              <a:t>指出了沿着最短路径到目的子网的跳数(即需要穿越的子网数，包括目的子网)。对于该例而言，该表指出了从路由器D到目的子网w发送一个数据报，该数据报应首先被转发到相邻路由器A；该表还指出沿着最短路径到目的子网w为两跳距离。类似地，该表指出了子网z经由路由器B为7跳距离。</a:t>
            </a:r>
            <a:endParaRPr lang="en-US" altLang="zh-CN" sz="2400"/>
          </a:p>
          <a:p>
            <a:r>
              <a:rPr lang="en-US" altLang="zh-CN" sz="2400"/>
              <a:t>原则上AS内的每个子网应在转发表中占一行。在图4-36中的表以及后续的表，都只是部分完成了。</a:t>
            </a:r>
            <a:endParaRPr lang="en-US" altLang="zh-CN" sz="2400"/>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4.6.1 因特网中的自治系统内部的路由选择RIP</a:t>
            </a:r>
            <a:endParaRPr lang="zh-CN" altLang="en-US" sz="3200"/>
          </a:p>
        </p:txBody>
      </p:sp>
      <p:pic>
        <p:nvPicPr>
          <p:cNvPr id="4" name="内容占位符 3"/>
          <p:cNvPicPr>
            <a:picLocks noChangeAspect="1"/>
          </p:cNvPicPr>
          <p:nvPr>
            <p:ph idx="1"/>
          </p:nvPr>
        </p:nvPicPr>
        <p:blipFill>
          <a:blip r:embed="rId1"/>
          <a:stretch>
            <a:fillRect/>
          </a:stretch>
        </p:blipFill>
        <p:spPr>
          <a:xfrm>
            <a:off x="2267585" y="3644900"/>
            <a:ext cx="4543425" cy="2714625"/>
          </a:xfrm>
          <a:prstGeom prst="rect">
            <a:avLst/>
          </a:prstGeom>
        </p:spPr>
      </p:pic>
      <p:pic>
        <p:nvPicPr>
          <p:cNvPr id="5" name="图片 4"/>
          <p:cNvPicPr>
            <a:picLocks noChangeAspect="1"/>
          </p:cNvPicPr>
          <p:nvPr/>
        </p:nvPicPr>
        <p:blipFill>
          <a:blip r:embed="rId2"/>
          <a:stretch>
            <a:fillRect/>
          </a:stretch>
        </p:blipFill>
        <p:spPr>
          <a:xfrm>
            <a:off x="827405" y="980440"/>
            <a:ext cx="7172960" cy="2546350"/>
          </a:xfrm>
          <a:prstGeom prst="rect">
            <a:avLst/>
          </a:prstGeom>
        </p:spPr>
      </p:pic>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4.6.1 因特网中的自治系统内部的路由选择RIP</a:t>
            </a:r>
            <a:endParaRPr lang="zh-CN" altLang="en-US" sz="3200"/>
          </a:p>
        </p:txBody>
      </p:sp>
      <p:sp>
        <p:nvSpPr>
          <p:cNvPr id="3" name="内容占位符 2"/>
          <p:cNvSpPr/>
          <p:nvPr>
            <p:ph idx="1"/>
          </p:nvPr>
        </p:nvSpPr>
        <p:spPr/>
        <p:txBody>
          <a:bodyPr/>
          <a:p>
            <a:r>
              <a:rPr lang="zh-CN" altLang="en-US" sz="2400"/>
              <a:t>现在假定30秒以后，路由器D收到来自路由器A的如图4-37所示的通告。注意到该通告正是来自路由器A的路由选择表信息!该信息特别指明了子网z离路由器A仅有4跳距离。一旦收到该通告，路由器D将该通告(图4-37)与旧路由选择表(图4-36)合并。特别是路由器D知道了通过</a:t>
            </a:r>
            <a:r>
              <a:rPr lang="zh-CN" altLang="en-US" sz="2400"/>
              <a:t>路由器A到子网z比通过路由器B到达路径更短。因此，路由器D更新其转发表以记下该更短的最短路径，如图4-38中所示。你也许会问，到子网z的最短路径怎么会变得更短呢?可能是分布式的距离向量算法还处在收敛过程中(参见4.5.2节)，或者也许是新的链路和/或路由器加入了该AS，因此改变了在AS中的最短路径。</a:t>
            </a:r>
            <a:endParaRPr lang="zh-CN" altLang="en-US" sz="2400"/>
          </a:p>
        </p:txBody>
      </p:sp>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4.6.1 因特网中的自治系统内部的路由选择RIP</a:t>
            </a:r>
            <a:endParaRPr lang="zh-CN" altLang="en-US" sz="3200"/>
          </a:p>
        </p:txBody>
      </p:sp>
      <p:pic>
        <p:nvPicPr>
          <p:cNvPr id="4" name="内容占位符 3"/>
          <p:cNvPicPr>
            <a:picLocks noChangeAspect="1"/>
          </p:cNvPicPr>
          <p:nvPr>
            <p:ph idx="1"/>
          </p:nvPr>
        </p:nvPicPr>
        <p:blipFill>
          <a:blip r:embed="rId1"/>
          <a:stretch>
            <a:fillRect/>
          </a:stretch>
        </p:blipFill>
        <p:spPr>
          <a:xfrm>
            <a:off x="35560" y="1990090"/>
            <a:ext cx="9050655" cy="213741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1.5.2 封装</a:t>
            </a:r>
            <a:endParaRPr sz="4000"/>
          </a:p>
        </p:txBody>
      </p:sp>
      <p:sp>
        <p:nvSpPr>
          <p:cNvPr id="3" name="内容占位符 2"/>
          <p:cNvSpPr/>
          <p:nvPr>
            <p:ph idx="1"/>
          </p:nvPr>
        </p:nvSpPr>
        <p:spPr/>
        <p:txBody>
          <a:bodyPr/>
          <a:p>
            <a:r>
              <a:rPr lang="zh-CN" altLang="en-US" sz="2400"/>
              <a:t>运输层则向网络层传递该报文段，网络层增加了如源和目的端系统地址等网络层首部信息(图1-24中的H，)，产生了网络层数据报(network-layer datagram) 。</a:t>
            </a:r>
            <a:endParaRPr lang="zh-CN" altLang="en-US" sz="2400"/>
          </a:p>
          <a:p>
            <a:endParaRPr lang="zh-CN" altLang="en-US" sz="2400"/>
          </a:p>
          <a:p>
            <a:r>
              <a:rPr lang="zh-CN" altLang="en-US" sz="2400"/>
              <a:t>该数据报接下来被传递给链路层， 链路层(自然而然地) 增加它自己的链路层首部信息并创建链路层帧(lnk-layer frame) 。所以， 我们看到每一层，一个分组具有两种类型的字段：首部字段和有效载荷字段。有效载荷通常是来自上一层的分组。</a:t>
            </a:r>
            <a:endParaRPr lang="zh-CN" altLang="en-US" sz="2400"/>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4.6.1 因特网中的自治系统内部的路由选择RIP</a:t>
            </a:r>
            <a:endParaRPr lang="zh-CN" altLang="en-US" sz="3200"/>
          </a:p>
        </p:txBody>
      </p:sp>
      <p:sp>
        <p:nvSpPr>
          <p:cNvPr id="3" name="内容占位符 2"/>
          <p:cNvSpPr/>
          <p:nvPr>
            <p:ph idx="1"/>
          </p:nvPr>
        </p:nvSpPr>
        <p:spPr>
          <a:xfrm>
            <a:off x="457200" y="1163320"/>
            <a:ext cx="8229600" cy="4963160"/>
          </a:xfrm>
        </p:spPr>
        <p:txBody>
          <a:bodyPr/>
          <a:p>
            <a:r>
              <a:rPr lang="zh-CN" altLang="en-US" sz="2400"/>
              <a:t>我们下面考虑RIP实现方面的几个问题。前面讲过RIP路由器大约每30秒相互交互通告。如果一台路由器一旦</a:t>
            </a:r>
            <a:r>
              <a:rPr lang="zh-CN" altLang="en-US" sz="2400">
                <a:solidFill>
                  <a:srgbClr val="FF0000"/>
                </a:solidFill>
              </a:rPr>
              <a:t>超过180秒</a:t>
            </a:r>
            <a:r>
              <a:rPr lang="zh-CN" altLang="en-US" sz="2400"/>
              <a:t>没有从邻居听到报文，则该邻居不再被认为是可达的； 即要么其邻居</a:t>
            </a:r>
            <a:r>
              <a:rPr lang="zh-CN" altLang="en-US" sz="2400">
                <a:solidFill>
                  <a:srgbClr val="FF0000"/>
                </a:solidFill>
              </a:rPr>
              <a:t>死机</a:t>
            </a:r>
            <a:r>
              <a:rPr lang="zh-CN" altLang="en-US" sz="2400"/>
              <a:t>了， 要么连接的</a:t>
            </a:r>
            <a:r>
              <a:rPr lang="zh-CN" altLang="en-US" sz="2400">
                <a:solidFill>
                  <a:srgbClr val="FF0000"/>
                </a:solidFill>
              </a:rPr>
              <a:t>链路中断</a:t>
            </a:r>
            <a:r>
              <a:rPr lang="zh-CN" altLang="en-US" sz="2400"/>
              <a:t>了。当这种情况发生时， RIP修改本地路由选择表，然后通过向相邻路由器(那些仍然可达的路由器)发送通告来传播该信息。路由器也可通过使用RIP请求报文， 请求其邻居到指定目的地的费用。</a:t>
            </a:r>
            <a:endParaRPr lang="zh-CN" altLang="en-US" sz="2400"/>
          </a:p>
          <a:p>
            <a:r>
              <a:rPr lang="zh-CN" altLang="en-US" sz="2400"/>
              <a:t>路由器在UDP上使用端口520相互发送RIP请求与响应报文。封装在标准IP数据报中的UDP报文段在路由器之间传输。</a:t>
            </a:r>
            <a:r>
              <a:rPr lang="zh-CN" altLang="en-US" sz="2400">
                <a:solidFill>
                  <a:srgbClr val="FF0000"/>
                </a:solidFill>
              </a:rPr>
              <a:t>RIP使用一个位于网络层协议(IP) 之上的运输层协议(UDP) 来实现网络层功能</a:t>
            </a:r>
            <a:r>
              <a:rPr lang="zh-CN" altLang="en-US" sz="2400"/>
              <a:t>(一种路由选择算法)，这个事实看起来似乎相当令人费解(事实如此!)。若再深入一些观察RIP的实现原理将能更明白这一点。</a:t>
            </a:r>
            <a:endParaRPr lang="zh-CN" altLang="en-US" sz="2400"/>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4.6.1 因特网中的自治系统内部的路由选择RIP</a:t>
            </a:r>
            <a:endParaRPr lang="zh-CN" altLang="en-US" sz="3200"/>
          </a:p>
        </p:txBody>
      </p:sp>
      <p:sp>
        <p:nvSpPr>
          <p:cNvPr id="3" name="内容占位符 2"/>
          <p:cNvSpPr/>
          <p:nvPr>
            <p:ph idx="1"/>
          </p:nvPr>
        </p:nvSpPr>
        <p:spPr>
          <a:xfrm>
            <a:off x="457200" y="1163320"/>
            <a:ext cx="8229600" cy="4963160"/>
          </a:xfrm>
        </p:spPr>
        <p:txBody>
          <a:bodyPr/>
          <a:p>
            <a:r>
              <a:rPr lang="zh-CN" altLang="en-US" sz="2400"/>
              <a:t>图4-39概略地说明了RIP在一个UNIX系统中通常是如何实现的， 例如一台用作路由器的UNIX工作站。</a:t>
            </a:r>
            <a:r>
              <a:rPr lang="zh-CN" altLang="en-US" sz="2400">
                <a:solidFill>
                  <a:srgbClr val="FF0000"/>
                </a:solidFill>
              </a:rPr>
              <a:t>一个称为routed的进程执行RIP</a:t>
            </a:r>
            <a:r>
              <a:rPr lang="zh-CN" altLang="en-US" sz="2400"/>
              <a:t>， 即维护路由选择信息并与相邻路由器中的routed进程交换报文。因为</a:t>
            </a:r>
            <a:r>
              <a:rPr lang="zh-CN" altLang="en-US" sz="2400">
                <a:solidFill>
                  <a:srgbClr val="FF0000"/>
                </a:solidFill>
              </a:rPr>
              <a:t>RIP是被当作一个应用层进程来实现的</a:t>
            </a:r>
            <a:r>
              <a:rPr lang="zh-CN" altLang="en-US" sz="2400"/>
              <a:t>(虽然它是一个能操作UNIX内核中的转发表的特殊进程) ， 它能在一个标准套接字上发送和接收报文，并且使用一个标准的运输层协议。如显示的那样， </a:t>
            </a:r>
            <a:r>
              <a:rPr lang="zh-CN" altLang="en-US" sz="2400">
                <a:solidFill>
                  <a:srgbClr val="FF0000"/>
                </a:solidFill>
              </a:rPr>
              <a:t>RIP是一个运行在UDP上的应用层协议</a:t>
            </a:r>
            <a:r>
              <a:rPr lang="zh-CN" altLang="en-US" sz="2400"/>
              <a:t> 。</a:t>
            </a:r>
            <a:endParaRPr lang="zh-CN" altLang="en-US" sz="2400"/>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4.6.1 因特网中的自治系统内部的路由选择RIP</a:t>
            </a:r>
            <a:endParaRPr lang="zh-CN" altLang="en-US" sz="3200"/>
          </a:p>
        </p:txBody>
      </p:sp>
      <p:sp>
        <p:nvSpPr>
          <p:cNvPr id="3" name="内容占位符 2"/>
          <p:cNvSpPr/>
          <p:nvPr>
            <p:ph idx="1"/>
          </p:nvPr>
        </p:nvSpPr>
        <p:spPr>
          <a:xfrm>
            <a:off x="457200" y="1163320"/>
            <a:ext cx="8229600" cy="4963160"/>
          </a:xfrm>
        </p:spPr>
        <p:txBody>
          <a:bodyPr/>
          <a:p>
            <a:endParaRPr lang="zh-CN" altLang="en-US" sz="2400"/>
          </a:p>
        </p:txBody>
      </p:sp>
      <p:pic>
        <p:nvPicPr>
          <p:cNvPr id="4" name="图片 3"/>
          <p:cNvPicPr>
            <a:picLocks noChangeAspect="1"/>
          </p:cNvPicPr>
          <p:nvPr/>
        </p:nvPicPr>
        <p:blipFill>
          <a:blip r:embed="rId1"/>
          <a:stretch>
            <a:fillRect/>
          </a:stretch>
        </p:blipFill>
        <p:spPr>
          <a:xfrm>
            <a:off x="2171700" y="1842770"/>
            <a:ext cx="4800600" cy="3171825"/>
          </a:xfrm>
          <a:prstGeom prst="rect">
            <a:avLst/>
          </a:prstGeom>
        </p:spPr>
      </p:pic>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4.6.2 因特网中的自治系统内部的路由选择OSPF</a:t>
            </a:r>
            <a:endParaRPr lang="zh-CN" altLang="en-US" sz="3200"/>
          </a:p>
        </p:txBody>
      </p:sp>
      <p:sp>
        <p:nvSpPr>
          <p:cNvPr id="3" name="内容占位符 2"/>
          <p:cNvSpPr/>
          <p:nvPr>
            <p:ph idx="1"/>
          </p:nvPr>
        </p:nvSpPr>
        <p:spPr>
          <a:xfrm>
            <a:off x="457200" y="1163320"/>
            <a:ext cx="8229600" cy="4963160"/>
          </a:xfrm>
        </p:spPr>
        <p:txBody>
          <a:bodyPr/>
          <a:p>
            <a:r>
              <a:rPr lang="zh-CN" altLang="en-US" sz="2400"/>
              <a:t>就像RIP一样， OSPF路由选择，</a:t>
            </a:r>
            <a:r>
              <a:rPr lang="zh-CN" altLang="en-US" sz="2400">
                <a:solidFill>
                  <a:srgbClr val="FF0000"/>
                </a:solidFill>
                <a:sym typeface="+mn-ea"/>
              </a:rPr>
              <a:t>开放最短路径优先</a:t>
            </a:r>
            <a:r>
              <a:rPr lang="zh-CN" altLang="en-US" sz="2400">
                <a:sym typeface="+mn-ea"/>
              </a:rPr>
              <a:t>(Open Shortest Path First， </a:t>
            </a:r>
            <a:r>
              <a:rPr lang="zh-CN" altLang="en-US" sz="2400">
                <a:solidFill>
                  <a:srgbClr val="FF0000"/>
                </a:solidFill>
                <a:sym typeface="+mn-ea"/>
              </a:rPr>
              <a:t>OSPF</a:t>
            </a:r>
            <a:r>
              <a:rPr lang="zh-CN" altLang="en-US" sz="2400">
                <a:sym typeface="+mn-ea"/>
              </a:rPr>
              <a:t>) </a:t>
            </a:r>
            <a:r>
              <a:rPr lang="zh-CN" altLang="en-US" sz="2400"/>
              <a:t>也被广泛用于因特网的AS内部路由选择。OSPF通常都设置在</a:t>
            </a:r>
            <a:r>
              <a:rPr lang="zh-CN" altLang="en-US" sz="2400">
                <a:solidFill>
                  <a:srgbClr val="FF0000"/>
                </a:solidFill>
              </a:rPr>
              <a:t>上层的ISP中</a:t>
            </a:r>
            <a:r>
              <a:rPr lang="zh-CN" altLang="en-US" sz="2400"/>
              <a:t>， 而RIP却被设置在下层ISP和企业网中。OSPF中的开放(Open) 一词是指路由选择协议规范是公众可用的(与之相反的是如Cisco的EIGRP协议) 。</a:t>
            </a:r>
            <a:endParaRPr lang="zh-CN" altLang="en-US" sz="2400"/>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4.6.2 因特网中的自治系统内部的路由选择OSPF</a:t>
            </a:r>
            <a:endParaRPr lang="zh-CN" altLang="en-US" sz="3200"/>
          </a:p>
        </p:txBody>
      </p:sp>
      <p:sp>
        <p:nvSpPr>
          <p:cNvPr id="3" name="内容占位符 2"/>
          <p:cNvSpPr/>
          <p:nvPr>
            <p:ph idx="1"/>
          </p:nvPr>
        </p:nvSpPr>
        <p:spPr>
          <a:xfrm>
            <a:off x="457200" y="1163320"/>
            <a:ext cx="8229600" cy="4963160"/>
          </a:xfrm>
        </p:spPr>
        <p:txBody>
          <a:bodyPr/>
          <a:p>
            <a:r>
              <a:rPr lang="zh-CN" altLang="en-US" sz="2400"/>
              <a:t>OSPF被设想为是RIP的后继者， 因为它有许多先进特性。然而， OSPF的</a:t>
            </a:r>
            <a:r>
              <a:rPr lang="zh-CN" altLang="en-US" sz="2400">
                <a:solidFill>
                  <a:srgbClr val="FF0000"/>
                </a:solidFill>
              </a:rPr>
              <a:t>核心</a:t>
            </a:r>
            <a:r>
              <a:rPr lang="zh-CN" altLang="en-US" sz="2400"/>
              <a:t>就是一个使用洪泛链路状态信息的链路状态协议和一个Dijkstra最低费用路径算法。使用OSPF，一台路由器构建了一幅关于整个自治系统的完整拓扑图(即一个图)。于是，路由器在本地运行Dijkstra的最短路径算法， 以确定一个以自身为根结点的到所有子网的最短路径树。各条链路费用是由网络管理员配置的。管理员也许会选择将所有链路费用设为1，因而实现了</a:t>
            </a:r>
            <a:r>
              <a:rPr lang="zh-CN" altLang="en-US" sz="2400">
                <a:solidFill>
                  <a:srgbClr val="FF0000"/>
                </a:solidFill>
              </a:rPr>
              <a:t>最少跳数</a:t>
            </a:r>
            <a:r>
              <a:rPr lang="zh-CN" altLang="en-US" sz="2400"/>
              <a:t>路由选择，或者可能会选择将链路权值按与链路容量成反比来设置， 从而不鼓励流量使用低带宽链路。OSPF不强制使用如何设置链路权值的策略(那是网络管理员的任务)，但提供了一种机制(协议)，为给定链路权值集合确定最低费用路径路由选择。</a:t>
            </a:r>
            <a:endParaRPr lang="zh-CN" altLang="en-US" sz="2400"/>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4.6.2 因特网中的自治系统内部的路由选择OSPF</a:t>
            </a:r>
            <a:endParaRPr lang="zh-CN" altLang="en-US" sz="3200"/>
          </a:p>
        </p:txBody>
      </p:sp>
      <p:sp>
        <p:nvSpPr>
          <p:cNvPr id="3" name="内容占位符 2"/>
          <p:cNvSpPr/>
          <p:nvPr>
            <p:ph idx="1"/>
          </p:nvPr>
        </p:nvSpPr>
        <p:spPr>
          <a:xfrm>
            <a:off x="457200" y="1163320"/>
            <a:ext cx="8229600" cy="4963160"/>
          </a:xfrm>
        </p:spPr>
        <p:txBody>
          <a:bodyPr/>
          <a:p>
            <a:r>
              <a:rPr lang="zh-CN" altLang="en-US" sz="2400"/>
              <a:t>使用OSPF时， 路由器向自治系统内</a:t>
            </a:r>
            <a:r>
              <a:rPr lang="zh-CN" altLang="en-US" sz="2400">
                <a:solidFill>
                  <a:srgbClr val="FF0000"/>
                </a:solidFill>
              </a:rPr>
              <a:t>所有其他路由器广播</a:t>
            </a:r>
            <a:r>
              <a:rPr lang="zh-CN" altLang="en-US" sz="2400"/>
              <a:t>路由选择信息， 而不仅仅是向其相邻路由器广播。每当一条链路的状态发生变化时(如费用的变化或连接/中断状态的变化)，路由器就会广播链路状态信息。即使链路状态未发生变化，它也要周期性地(至少每隔30分钟一次) 广播链路状态。RFC 2328中有这样的说明：“链路状态通告的这种周期性的更新增加了链路状态算法的健壮性。”OSPF通告包含在</a:t>
            </a:r>
            <a:r>
              <a:rPr lang="zh-CN" altLang="en-US" sz="2400">
                <a:solidFill>
                  <a:srgbClr val="FF0000"/>
                </a:solidFill>
              </a:rPr>
              <a:t>OSPF报文</a:t>
            </a:r>
            <a:r>
              <a:rPr lang="zh-CN" altLang="en-US" sz="2400"/>
              <a:t>中， 该OSPF报文直接由IP承载， 对OSPF其上层协议的值为89。因此OSPF协议必须自己实现诸如可靠报文传输、链路状态广播等功能。OSPF协议还要检查链路正在运行(通过向相连的邻居发送HELLO报文) ， 并允许OSPF路由器获得相邻路由器的网络范围链路状态的数据库。</a:t>
            </a:r>
            <a:endParaRPr lang="zh-CN" altLang="en-US" sz="2400"/>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4.6.2 因特网中的自治系统内部的路由选择OSPF</a:t>
            </a:r>
            <a:endParaRPr lang="zh-CN" altLang="en-US" sz="3200"/>
          </a:p>
        </p:txBody>
      </p:sp>
      <p:sp>
        <p:nvSpPr>
          <p:cNvPr id="3" name="内容占位符 2"/>
          <p:cNvSpPr/>
          <p:nvPr>
            <p:ph idx="1"/>
          </p:nvPr>
        </p:nvSpPr>
        <p:spPr>
          <a:xfrm>
            <a:off x="457200" y="1163320"/>
            <a:ext cx="8229600" cy="5334635"/>
          </a:xfrm>
        </p:spPr>
        <p:txBody>
          <a:bodyPr/>
          <a:p>
            <a:r>
              <a:rPr lang="zh-CN" altLang="en-US" sz="2400"/>
              <a:t>OSPF的优点包括下列几方面：</a:t>
            </a:r>
            <a:endParaRPr lang="zh-CN" altLang="en-US" sz="2400"/>
          </a:p>
          <a:p>
            <a:pPr lvl="1"/>
            <a:r>
              <a:rPr lang="zh-CN" altLang="en-US" sz="2100">
                <a:solidFill>
                  <a:srgbClr val="FF0000"/>
                </a:solidFill>
              </a:rPr>
              <a:t>安全</a:t>
            </a:r>
            <a:r>
              <a:rPr lang="zh-CN" altLang="en-US" sz="2100"/>
              <a:t>。能够鉴别OSPF路由器之间的交换(如链路状态更新) 。使用鉴别， 仅有受信任的路由器能参与一个AS内的OSPF协议， 因此可防止恶意入侵者(或正在利用新学的知识到处试探的网络专业的学生)将不正确的信息注</a:t>
            </a:r>
            <a:r>
              <a:rPr lang="zh-CN" altLang="en-US" sz="2100">
                <a:sym typeface="+mn-ea"/>
              </a:rPr>
              <a:t>入</a:t>
            </a:r>
            <a:r>
              <a:rPr lang="zh-CN" altLang="en-US" sz="2100"/>
              <a:t>路由器表内。在默认状态下， 路由器间的OSPF报文是未被鉴别的并能被伪造。能够配置两类鉴别，即简单的和</a:t>
            </a:r>
            <a:r>
              <a:rPr lang="zh-CN" altLang="en-US" sz="2100">
                <a:solidFill>
                  <a:srgbClr val="FF0000"/>
                </a:solidFill>
              </a:rPr>
              <a:t>MD5</a:t>
            </a:r>
            <a:r>
              <a:rPr lang="zh-CN" altLang="en-US" sz="2100"/>
              <a:t>的。使用简单的鉴别， 每台路由器配置相同的口令。当一台路由器发送一个OSPF分组， 它以明文方式包括了口令。显然，简单鉴别并不是非常安全。MD5鉴别基于配置在所有路由器上的共享秘密密钥。对每个发送的OSPF分组， 路由器对附加秘密密钥的分组内容计算MD5散列值。然后它将所得的散列值包括在该OSPF分组中。接收路由器使用预配置的秘密密钥计算出该分组的MD5散列值，并与该分组携带的散列值进行比较，从而验证了该分组的真实性。在MD5鉴别中也使用了序号对重放攻击进行保护。</a:t>
            </a:r>
            <a:endParaRPr lang="zh-CN" altLang="en-US" sz="2100"/>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4.6.2 因特网中的自治系统内部的路由选择OSPF</a:t>
            </a:r>
            <a:endParaRPr lang="zh-CN" altLang="en-US" sz="3200"/>
          </a:p>
        </p:txBody>
      </p:sp>
      <p:sp>
        <p:nvSpPr>
          <p:cNvPr id="3" name="内容占位符 2"/>
          <p:cNvSpPr/>
          <p:nvPr>
            <p:ph idx="1"/>
          </p:nvPr>
        </p:nvSpPr>
        <p:spPr>
          <a:xfrm>
            <a:off x="457200" y="1163320"/>
            <a:ext cx="8229600" cy="5334635"/>
          </a:xfrm>
        </p:spPr>
        <p:txBody>
          <a:bodyPr/>
          <a:p>
            <a:r>
              <a:rPr lang="zh-CN" altLang="en-US" sz="2400"/>
              <a:t>OSPF的优点包括下列几方面：</a:t>
            </a:r>
            <a:endParaRPr lang="zh-CN" altLang="en-US" sz="2400"/>
          </a:p>
          <a:p>
            <a:pPr lvl="1"/>
            <a:r>
              <a:rPr lang="zh-CN" altLang="en-US" sz="2100">
                <a:solidFill>
                  <a:srgbClr val="FF0000"/>
                </a:solidFill>
              </a:rPr>
              <a:t>多条相同费用的路径</a:t>
            </a:r>
            <a:r>
              <a:rPr lang="zh-CN" altLang="en-US" sz="2100"/>
              <a:t>。当到达某目的地的多条路径具有相同的费用时， OSPF允许使用多条路径(这就是说，当多条相等费用的路径存在时，无需仅选择单一的路径来承载所有的流量)。</a:t>
            </a:r>
            <a:endParaRPr lang="zh-CN" altLang="en-US" sz="2100"/>
          </a:p>
          <a:p>
            <a:pPr lvl="1"/>
            <a:endParaRPr lang="zh-CN" altLang="en-US" sz="2100"/>
          </a:p>
          <a:p>
            <a:pPr lvl="1"/>
            <a:r>
              <a:rPr lang="zh-CN" altLang="en-US" sz="2100">
                <a:solidFill>
                  <a:srgbClr val="FF0000"/>
                </a:solidFill>
              </a:rPr>
              <a:t>对单播与多播路由选择的综合支持</a:t>
            </a:r>
            <a:r>
              <a:rPr lang="zh-CN" altLang="en-US" sz="2100"/>
              <a:t>。多播OSPF(MOSPF)提供对OSPF的简单扩展， 以便提供多播路由选择。MOSPF使用现有的OSPF链路数据库， 并为现有的OSPF链路状态广播机制增加了一种新型的链路状态通告。</a:t>
            </a:r>
            <a:endParaRPr lang="zh-CN" altLang="en-US" sz="2100"/>
          </a:p>
          <a:p>
            <a:pPr lvl="1"/>
            <a:endParaRPr lang="zh-CN" altLang="en-US" sz="2100"/>
          </a:p>
          <a:p>
            <a:pPr lvl="1"/>
            <a:r>
              <a:rPr lang="zh-CN" altLang="en-US" sz="2100">
                <a:solidFill>
                  <a:srgbClr val="FF0000"/>
                </a:solidFill>
              </a:rPr>
              <a:t>支持在单个路由选择域内的层次结构</a:t>
            </a:r>
            <a:r>
              <a:rPr lang="zh-CN" altLang="en-US" sz="2100"/>
              <a:t>。也许OSPF最重要的优点是具有按层次结构构造一个自治系统的能力。在4.5.3节中我们已看到了层次路由选择结构的许多优点。</a:t>
            </a:r>
            <a:endParaRPr lang="zh-CN" altLang="en-US" sz="2100"/>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4.6.2 因特网中的自治系统内部的路由选择OSPF</a:t>
            </a:r>
            <a:endParaRPr lang="zh-CN" altLang="en-US" sz="3200"/>
          </a:p>
        </p:txBody>
      </p:sp>
      <p:sp>
        <p:nvSpPr>
          <p:cNvPr id="3" name="内容占位符 2"/>
          <p:cNvSpPr/>
          <p:nvPr>
            <p:ph idx="1"/>
          </p:nvPr>
        </p:nvSpPr>
        <p:spPr>
          <a:xfrm>
            <a:off x="457200" y="1163320"/>
            <a:ext cx="8229600" cy="5334635"/>
          </a:xfrm>
        </p:spPr>
        <p:txBody>
          <a:bodyPr/>
          <a:p>
            <a:r>
              <a:rPr lang="zh-CN" altLang="en-US" sz="2100"/>
              <a:t>一个OSPF自治系统可以配置成</a:t>
            </a:r>
            <a:r>
              <a:rPr lang="zh-CN" altLang="en-US" sz="2100">
                <a:solidFill>
                  <a:srgbClr val="FF0000"/>
                </a:solidFill>
              </a:rPr>
              <a:t>多个区域</a:t>
            </a:r>
            <a:r>
              <a:rPr lang="zh-CN" altLang="en-US" sz="2100"/>
              <a:t>。每个区域都运行自己的OSPF链路状态路由选择算法，一个区域内的每台路由器都向该区域内的所有其他路由器广播其链路状态。在一个区域内， 一台或多台区域边界路由器(area border router) 负责为流向该区域以外的分组提供路由选择。最后， 在AS内</a:t>
            </a:r>
            <a:r>
              <a:rPr lang="zh-CN" altLang="en-US" sz="2100">
                <a:solidFill>
                  <a:srgbClr val="FF0000"/>
                </a:solidFill>
              </a:rPr>
              <a:t>只有一个</a:t>
            </a:r>
            <a:r>
              <a:rPr lang="zh-CN" altLang="en-US" sz="2100"/>
              <a:t>OSPF区域配置成</a:t>
            </a:r>
            <a:r>
              <a:rPr lang="zh-CN" altLang="en-US" sz="2100">
                <a:solidFill>
                  <a:srgbClr val="FF0000"/>
                </a:solidFill>
              </a:rPr>
              <a:t>主干(backbone) 区域</a:t>
            </a:r>
            <a:r>
              <a:rPr lang="zh-CN" altLang="en-US" sz="2100"/>
              <a:t>。主干区域的主要作用是为AS内其他区域之间的流量提供路由选择。该主干总是包含了AS内的所有区域边界路由器，并且可能还包含了一些非边界路由器。在AS内的区域间的路由选择要求分组首先路由到一个区域边界路由器(区域内路由选择)，再通过主干路由到位于目的区域的区域边界路由器，然后再路由到最终目的地。</a:t>
            </a:r>
            <a:endParaRPr lang="zh-CN" altLang="en-US" sz="2100"/>
          </a:p>
          <a:p>
            <a:endParaRPr lang="zh-CN" altLang="en-US" sz="2100"/>
          </a:p>
          <a:p>
            <a:r>
              <a:rPr lang="zh-CN" altLang="en-US" sz="2100"/>
              <a:t>OSPF是一个相当复杂的协议， 而我们这里的讨论是十分简要的，[Huitema 1998；Moy 1998； RFC 2328] 提供了更多的细节。</a:t>
            </a:r>
            <a:endParaRPr lang="zh-CN" altLang="en-US" sz="2100"/>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4.6.3 自治系统间的路由选择：BGP</a:t>
            </a:r>
            <a:endParaRPr lang="zh-CN" altLang="en-US" sz="3200"/>
          </a:p>
        </p:txBody>
      </p:sp>
      <p:sp>
        <p:nvSpPr>
          <p:cNvPr id="3" name="内容占位符 2"/>
          <p:cNvSpPr/>
          <p:nvPr>
            <p:ph idx="1"/>
          </p:nvPr>
        </p:nvSpPr>
        <p:spPr>
          <a:xfrm>
            <a:off x="457200" y="1163320"/>
            <a:ext cx="8229600" cy="5334635"/>
          </a:xfrm>
        </p:spPr>
        <p:txBody>
          <a:bodyPr/>
          <a:p>
            <a:r>
              <a:rPr lang="zh-CN" altLang="en-US" sz="2100"/>
              <a:t>我们学习了ISP如何使用RIP和OSPF来决定位于相同AS内部的源和目的对之间的优化路径。我们现在研究一下，跨越多个AS的源和目的对之间是如何确定路径的。由RFC 4271定义的</a:t>
            </a:r>
            <a:r>
              <a:rPr lang="zh-CN" altLang="en-US" sz="2100">
                <a:solidFill>
                  <a:srgbClr val="FF0000"/>
                </a:solidFill>
              </a:rPr>
              <a:t>边界网关协议</a:t>
            </a:r>
            <a:r>
              <a:rPr lang="zh-CN" altLang="en-US" sz="2100"/>
              <a:t>(Broder Gateway Protocol，</a:t>
            </a:r>
            <a:r>
              <a:rPr lang="zh-CN" altLang="en-US" sz="2100">
                <a:solidFill>
                  <a:srgbClr val="FF0000"/>
                </a:solidFill>
              </a:rPr>
              <a:t> BGP</a:t>
            </a:r>
            <a:r>
              <a:rPr lang="zh-CN" altLang="en-US" sz="2100"/>
              <a:t>)</a:t>
            </a:r>
            <a:r>
              <a:rPr lang="zh-CN" altLang="en-US" sz="2100">
                <a:solidFill>
                  <a:srgbClr val="FF0000"/>
                </a:solidFill>
              </a:rPr>
              <a:t>版本4</a:t>
            </a:r>
            <a:r>
              <a:rPr lang="zh-CN" altLang="en-US" sz="2100"/>
              <a:t>是当今因特网中域间路由选择协议事实上的标准。它通常被称为</a:t>
            </a:r>
            <a:r>
              <a:rPr lang="zh-CN" altLang="en-US" sz="2100">
                <a:solidFill>
                  <a:srgbClr val="FF0000"/>
                </a:solidFill>
              </a:rPr>
              <a:t>BGP 4</a:t>
            </a:r>
            <a:r>
              <a:rPr lang="zh-CN" altLang="en-US" sz="2100"/>
              <a:t>或简称为BGP。作为一个自治系统间路由选择协议 ， BGP为每个AS提供了进行以下工作的手段：</a:t>
            </a:r>
            <a:endParaRPr lang="zh-CN" altLang="en-US" sz="2100"/>
          </a:p>
          <a:p>
            <a:pPr lvl="1"/>
            <a:r>
              <a:rPr lang="zh-CN" altLang="en-US" sz="1835"/>
              <a:t>1)从相邻AS处获得</a:t>
            </a:r>
            <a:r>
              <a:rPr lang="zh-CN" altLang="en-US" sz="1835">
                <a:solidFill>
                  <a:srgbClr val="FF0000"/>
                </a:solidFill>
              </a:rPr>
              <a:t>子网可达性信息</a:t>
            </a:r>
            <a:r>
              <a:rPr lang="zh-CN" altLang="en-US" sz="1835"/>
              <a:t>。</a:t>
            </a:r>
            <a:endParaRPr lang="zh-CN" altLang="en-US" sz="1835"/>
          </a:p>
          <a:p>
            <a:pPr lvl="1"/>
            <a:r>
              <a:rPr lang="zh-CN" altLang="en-US" sz="1835"/>
              <a:t>2)向本AS内部的所有路由器</a:t>
            </a:r>
            <a:r>
              <a:rPr lang="zh-CN" altLang="en-US" sz="1835">
                <a:solidFill>
                  <a:srgbClr val="FF0000"/>
                </a:solidFill>
              </a:rPr>
              <a:t>传播</a:t>
            </a:r>
            <a:r>
              <a:rPr lang="zh-CN" altLang="en-US" sz="1835"/>
              <a:t>这些可达性信息。</a:t>
            </a:r>
            <a:endParaRPr lang="zh-CN" altLang="en-US" sz="1835"/>
          </a:p>
          <a:p>
            <a:pPr lvl="1"/>
            <a:r>
              <a:rPr lang="zh-CN" altLang="en-US" sz="1835"/>
              <a:t>3)基于可达性信息和</a:t>
            </a:r>
            <a:r>
              <a:rPr lang="zh-CN" altLang="en-US" sz="1835">
                <a:solidFill>
                  <a:srgbClr val="FF0000"/>
                </a:solidFill>
              </a:rPr>
              <a:t>AS策略</a:t>
            </a:r>
            <a:r>
              <a:rPr lang="zh-CN" altLang="en-US" sz="1835"/>
              <a:t>，决定到达子网的“好”路由。</a:t>
            </a:r>
            <a:endParaRPr lang="zh-CN" altLang="en-US" sz="1835"/>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第2章    应用层</a:t>
            </a:r>
            <a:endParaRPr sz="4000"/>
          </a:p>
        </p:txBody>
      </p:sp>
      <p:sp>
        <p:nvSpPr>
          <p:cNvPr id="3" name="内容占位符 2"/>
          <p:cNvSpPr/>
          <p:nvPr>
            <p:ph idx="1"/>
          </p:nvPr>
        </p:nvSpPr>
        <p:spPr/>
        <p:txBody>
          <a:bodyPr/>
          <a:p>
            <a:r>
              <a:rPr lang="zh-CN" altLang="en-US" sz="2400"/>
              <a:t>在本章中，我们学习有关</a:t>
            </a:r>
            <a:r>
              <a:rPr lang="zh-CN" altLang="en-US" sz="2400">
                <a:solidFill>
                  <a:srgbClr val="FF0000"/>
                </a:solidFill>
              </a:rPr>
              <a:t>网络应用的原理和实现</a:t>
            </a:r>
            <a:r>
              <a:rPr lang="zh-CN" altLang="en-US" sz="2400"/>
              <a:t>方面的知识。我们从定义几个关键的应用层概念开始，其中包括应用程序所需要的网络服务、客户和服务器、进程和运输层接口。</a:t>
            </a:r>
            <a:endParaRPr lang="zh-CN" altLang="en-US" sz="2400"/>
          </a:p>
          <a:p>
            <a:endParaRPr lang="zh-CN" altLang="en-US" sz="2400"/>
          </a:p>
          <a:p>
            <a:r>
              <a:rPr lang="zh-CN" altLang="en-US" sz="2400"/>
              <a:t>我们详细考察</a:t>
            </a:r>
            <a:r>
              <a:rPr lang="zh-CN" altLang="en-US" sz="2400">
                <a:solidFill>
                  <a:srgbClr val="FF0000"/>
                </a:solidFill>
              </a:rPr>
              <a:t>几种网络应用程序</a:t>
            </a:r>
            <a:r>
              <a:rPr lang="zh-CN" altLang="en-US" sz="2400"/>
              <a:t>， 包括</a:t>
            </a:r>
            <a:r>
              <a:rPr lang="zh-CN" altLang="en-US" sz="2400">
                <a:solidFill>
                  <a:srgbClr val="FF0000"/>
                </a:solidFill>
              </a:rPr>
              <a:t>Web</a:t>
            </a:r>
            <a:r>
              <a:rPr lang="zh-CN" altLang="en-US" sz="2400"/>
              <a:t>、</a:t>
            </a:r>
            <a:r>
              <a:rPr lang="zh-CN" altLang="en-US" sz="2400">
                <a:solidFill>
                  <a:srgbClr val="FF0000"/>
                </a:solidFill>
              </a:rPr>
              <a:t>电子邮件</a:t>
            </a:r>
            <a:r>
              <a:rPr lang="zh-CN" altLang="en-US" sz="2400"/>
              <a:t>、</a:t>
            </a:r>
            <a:r>
              <a:rPr lang="zh-CN" altLang="en-US" sz="2400">
                <a:solidFill>
                  <a:srgbClr val="FF0000"/>
                </a:solidFill>
              </a:rPr>
              <a:t>DNS</a:t>
            </a:r>
            <a:r>
              <a:rPr lang="zh-CN" altLang="en-US" sz="2400"/>
              <a:t>和</a:t>
            </a:r>
            <a:r>
              <a:rPr lang="zh-CN" altLang="en-US" sz="2400">
                <a:solidFill>
                  <a:srgbClr val="FF0000"/>
                </a:solidFill>
              </a:rPr>
              <a:t>对等文件分发</a:t>
            </a:r>
            <a:r>
              <a:rPr lang="zh-CN" altLang="en-US" sz="2400"/>
              <a:t>。然后我们将涉及开发运行在TCP和UDP上的网络应用程序。</a:t>
            </a:r>
            <a:endParaRPr lang="zh-CN" altLang="en-US" sz="2400"/>
          </a:p>
          <a:p>
            <a:endParaRPr lang="zh-CN" altLang="en-US" sz="2400"/>
          </a:p>
          <a:p>
            <a:pPr marL="0" indent="0">
              <a:buNone/>
            </a:pPr>
            <a:endParaRPr lang="zh-CN" altLang="en-US" sz="2400"/>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4.6.3 自治系统间的路由选择：BGP</a:t>
            </a:r>
            <a:endParaRPr lang="zh-CN" altLang="en-US" sz="3200"/>
          </a:p>
        </p:txBody>
      </p:sp>
      <p:sp>
        <p:nvSpPr>
          <p:cNvPr id="3" name="内容占位符 2"/>
          <p:cNvSpPr/>
          <p:nvPr>
            <p:ph idx="1"/>
          </p:nvPr>
        </p:nvSpPr>
        <p:spPr>
          <a:xfrm>
            <a:off x="457200" y="1163320"/>
            <a:ext cx="8229600" cy="5334635"/>
          </a:xfrm>
        </p:spPr>
        <p:txBody>
          <a:bodyPr/>
          <a:p>
            <a:r>
              <a:rPr lang="zh-CN" altLang="en-US" sz="2100"/>
              <a:t>更为重要的是，</a:t>
            </a:r>
            <a:r>
              <a:rPr lang="zh-CN" altLang="en-US" sz="2100">
                <a:solidFill>
                  <a:srgbClr val="FF0000"/>
                </a:solidFill>
              </a:rPr>
              <a:t> BGP使得每个子网向因特网的其余部分通告它的存在</a:t>
            </a:r>
            <a:r>
              <a:rPr lang="zh-CN" altLang="en-US" sz="2100"/>
              <a:t>。一个子网高声宣布“我存在， 我在这里”， 并且BGP确保在因特网中的所有AS知道该子网以及如何到达那里。如果没有BGP的话， 每个子网将是隔离的， 即它们孤独并且不为因特网其余部分所知。</a:t>
            </a:r>
            <a:endParaRPr lang="zh-CN" altLang="en-US" sz="2100"/>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1.BGP基础</a:t>
            </a:r>
            <a:endParaRPr lang="zh-CN" altLang="en-US" sz="3200"/>
          </a:p>
        </p:txBody>
      </p:sp>
      <p:sp>
        <p:nvSpPr>
          <p:cNvPr id="3" name="内容占位符 2"/>
          <p:cNvSpPr/>
          <p:nvPr>
            <p:ph idx="1"/>
          </p:nvPr>
        </p:nvSpPr>
        <p:spPr>
          <a:xfrm>
            <a:off x="457200" y="1163320"/>
            <a:ext cx="8229600" cy="5334635"/>
          </a:xfrm>
        </p:spPr>
        <p:txBody>
          <a:bodyPr/>
          <a:p>
            <a:r>
              <a:rPr lang="zh-CN" altLang="en-US" sz="2100"/>
              <a:t>BGP</a:t>
            </a:r>
            <a:r>
              <a:rPr lang="zh-CN" altLang="en-US" sz="2100">
                <a:solidFill>
                  <a:srgbClr val="FF0000"/>
                </a:solidFill>
              </a:rPr>
              <a:t>极其复杂</a:t>
            </a:r>
            <a:r>
              <a:rPr lang="zh-CN" altLang="en-US" sz="2100"/>
              <a:t>， 许多专著致力于研究该主题， 而且许多问题仍没有得到很好理解。此外， 作为较高层ISP的设计者或管理员， 即使在阅读了这些专著和这些RFC以后， 如果不花数月(即使不是数年) 实际实践BGP的话， 可能发现难以全面掌握BGP。</a:t>
            </a:r>
            <a:endParaRPr lang="zh-CN" altLang="en-US" sz="2100"/>
          </a:p>
          <a:p>
            <a:endParaRPr lang="zh-CN" altLang="en-US" sz="2100"/>
          </a:p>
          <a:p>
            <a:r>
              <a:rPr lang="zh-CN" altLang="en-US" sz="2100"/>
              <a:t>无论如何， 因为BGP是因特网中绝对至关重要的协议， 即从本质上讲， 正是这个协议将所有的东西粘合在一起了，因此我们至少需要获得该协议</a:t>
            </a:r>
            <a:r>
              <a:rPr lang="zh-CN" altLang="en-US" sz="2100">
                <a:solidFill>
                  <a:srgbClr val="FF0000"/>
                </a:solidFill>
              </a:rPr>
              <a:t>工作原理的初步知识</a:t>
            </a:r>
            <a:r>
              <a:rPr lang="zh-CN" altLang="en-US" sz="2100"/>
              <a:t>。</a:t>
            </a:r>
            <a:endParaRPr lang="zh-CN" altLang="en-US" sz="2100"/>
          </a:p>
          <a:p>
            <a:endParaRPr lang="zh-CN" altLang="en-US" sz="2100"/>
          </a:p>
          <a:p>
            <a:endParaRPr lang="zh-CN" altLang="en-US" sz="2100"/>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1.BGP基础</a:t>
            </a:r>
            <a:endParaRPr lang="zh-CN" altLang="en-US" sz="3200"/>
          </a:p>
        </p:txBody>
      </p:sp>
      <p:sp>
        <p:nvSpPr>
          <p:cNvPr id="3" name="内容占位符 2"/>
          <p:cNvSpPr/>
          <p:nvPr>
            <p:ph idx="1"/>
          </p:nvPr>
        </p:nvSpPr>
        <p:spPr>
          <a:xfrm>
            <a:off x="457200" y="1163320"/>
            <a:ext cx="8229600" cy="5334635"/>
          </a:xfrm>
        </p:spPr>
        <p:txBody>
          <a:bodyPr/>
          <a:p>
            <a:r>
              <a:rPr lang="zh-CN" altLang="en-US" sz="2100"/>
              <a:t>在BGP中， 路由器对通过使用179端口的</a:t>
            </a:r>
            <a:r>
              <a:rPr lang="zh-CN" altLang="en-US" sz="2100">
                <a:solidFill>
                  <a:srgbClr val="FF0000"/>
                </a:solidFill>
              </a:rPr>
              <a:t>半永久TCP连接</a:t>
            </a:r>
            <a:r>
              <a:rPr lang="zh-CN" altLang="en-US" sz="2100"/>
              <a:t>来交换路由选择信息。对于图4-32中的网络而言， 该半永久TCP显示在图4-40中。对于每条直接连接位于两个不同的AS中的路由器的链路而言， 通常有一条这样的BGP TCP连接。因此， 在图4-40中，在网关路由器3a和1c之间有一条TCP连接， 在网关路由器1b和2a之间有另一条TCP连接。在一个AS中的路由器之间还有许多半永久BGP TCP连接。</a:t>
            </a:r>
            <a:endParaRPr lang="zh-CN" altLang="en-US" sz="2100"/>
          </a:p>
          <a:p>
            <a:endParaRPr lang="zh-CN" altLang="en-US" sz="2100"/>
          </a:p>
          <a:p>
            <a:r>
              <a:rPr lang="zh-CN" altLang="en-US" sz="2100"/>
              <a:t>特别是， 图4-40显示了一个AS内部的每对路由器之间的一条TCP连接的通常配置， 在每个AS内部产生了网状的TCP连接。对于每条TCP连接， 位于该连接端点的两台路由器称为</a:t>
            </a:r>
            <a:r>
              <a:rPr lang="zh-CN" altLang="en-US" sz="2100">
                <a:solidFill>
                  <a:srgbClr val="FF0000"/>
                </a:solidFill>
              </a:rPr>
              <a:t>BGP对等方</a:t>
            </a:r>
            <a:r>
              <a:rPr lang="zh-CN" altLang="en-US" sz="2100"/>
              <a:t>(BGP peers) ， 沿着该连接</a:t>
            </a:r>
            <a:r>
              <a:rPr lang="zh-CN" altLang="en-US" sz="2100">
                <a:solidFill>
                  <a:srgbClr val="FF0000"/>
                </a:solidFill>
              </a:rPr>
              <a:t>发送</a:t>
            </a:r>
            <a:r>
              <a:rPr lang="zh-CN" altLang="en-US" sz="2100"/>
              <a:t>所有BGP报文的TCP连接称为</a:t>
            </a:r>
            <a:r>
              <a:rPr lang="zh-CN" altLang="en-US" sz="2100">
                <a:solidFill>
                  <a:srgbClr val="FF0000"/>
                </a:solidFill>
              </a:rPr>
              <a:t>BGP会话</a:t>
            </a:r>
            <a:r>
              <a:rPr lang="zh-CN" altLang="en-US" sz="2100"/>
              <a:t>(BGP session) 。此外，跨越两个AS的BGP会话称为</a:t>
            </a:r>
            <a:r>
              <a:rPr lang="zh-CN" altLang="en-US" sz="2100">
                <a:solidFill>
                  <a:srgbClr val="FF0000"/>
                </a:solidFill>
              </a:rPr>
              <a:t>外部BGP(eBGP) 会话</a:t>
            </a:r>
            <a:r>
              <a:rPr lang="zh-CN" altLang="en-US" sz="2100"/>
              <a:t>(external BGP session) ， 在同一AS中的两台路由器之间的BGP会话称为</a:t>
            </a:r>
            <a:r>
              <a:rPr lang="zh-CN" altLang="en-US" sz="2100">
                <a:solidFill>
                  <a:srgbClr val="FF0000"/>
                </a:solidFill>
              </a:rPr>
              <a:t>内部BGP(iBGP) 会话</a:t>
            </a:r>
            <a:r>
              <a:rPr lang="zh-CN" altLang="en-US" sz="2100"/>
              <a:t>(internal BGP session) 。</a:t>
            </a:r>
            <a:endParaRPr lang="zh-CN" altLang="en-US" sz="2100"/>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1.BGP基础</a:t>
            </a:r>
            <a:endParaRPr lang="zh-CN" altLang="en-US" sz="3200"/>
          </a:p>
        </p:txBody>
      </p:sp>
      <p:pic>
        <p:nvPicPr>
          <p:cNvPr id="4" name="内容占位符 3"/>
          <p:cNvPicPr>
            <a:picLocks noChangeAspect="1"/>
          </p:cNvPicPr>
          <p:nvPr>
            <p:ph idx="1"/>
            <p:custDataLst>
              <p:tags r:id="rId1"/>
            </p:custDataLst>
          </p:nvPr>
        </p:nvPicPr>
        <p:blipFill>
          <a:blip r:embed="rId2"/>
          <a:stretch>
            <a:fillRect/>
          </a:stretch>
        </p:blipFill>
        <p:spPr>
          <a:xfrm>
            <a:off x="980440" y="1868170"/>
            <a:ext cx="7181850" cy="3924300"/>
          </a:xfrm>
          <a:prstGeom prst="rect">
            <a:avLst/>
          </a:prstGeom>
          <a:noFill/>
          <a:ln w="9525">
            <a:noFill/>
          </a:ln>
        </p:spPr>
      </p:pic>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1.BGP基础</a:t>
            </a:r>
            <a:endParaRPr lang="zh-CN" altLang="en-US" sz="3200"/>
          </a:p>
        </p:txBody>
      </p:sp>
      <p:sp>
        <p:nvSpPr>
          <p:cNvPr id="3" name="内容占位符 2"/>
          <p:cNvSpPr/>
          <p:nvPr>
            <p:ph idx="1"/>
          </p:nvPr>
        </p:nvSpPr>
        <p:spPr>
          <a:xfrm>
            <a:off x="457200" y="1163320"/>
            <a:ext cx="8229600" cy="5334635"/>
          </a:xfrm>
        </p:spPr>
        <p:txBody>
          <a:bodyPr/>
          <a:p>
            <a:r>
              <a:rPr lang="zh-CN" altLang="en-US" sz="2100"/>
              <a:t>在图4-40中，</a:t>
            </a:r>
            <a:r>
              <a:rPr lang="zh-CN" altLang="en-US" sz="2100">
                <a:solidFill>
                  <a:srgbClr val="FF0000"/>
                </a:solidFill>
              </a:rPr>
              <a:t> eBGP会话</a:t>
            </a:r>
            <a:r>
              <a:rPr lang="zh-CN" altLang="en-US" sz="2100"/>
              <a:t>显示为长虚线，</a:t>
            </a:r>
            <a:r>
              <a:rPr lang="zh-CN" altLang="en-US" sz="2100">
                <a:solidFill>
                  <a:srgbClr val="FF0000"/>
                </a:solidFill>
              </a:rPr>
              <a:t> iBGP会话</a:t>
            </a:r>
            <a:r>
              <a:rPr lang="zh-CN" altLang="en-US" sz="2100"/>
              <a:t>显示为短虚线。注意到图4-40中的BGP会话线并不总是与图4-32中的物理链路对应。</a:t>
            </a:r>
            <a:endParaRPr lang="zh-CN" altLang="en-US" sz="2100"/>
          </a:p>
        </p:txBody>
      </p:sp>
      <p:pic>
        <p:nvPicPr>
          <p:cNvPr id="4" name="图片 3"/>
          <p:cNvPicPr>
            <a:picLocks noChangeAspect="1"/>
          </p:cNvPicPr>
          <p:nvPr>
            <p:custDataLst>
              <p:tags r:id="rId1"/>
            </p:custDataLst>
          </p:nvPr>
        </p:nvPicPr>
        <p:blipFill>
          <a:blip r:embed="rId2"/>
          <a:stretch>
            <a:fillRect/>
          </a:stretch>
        </p:blipFill>
        <p:spPr>
          <a:xfrm>
            <a:off x="1403985" y="2277110"/>
            <a:ext cx="6410325" cy="2705100"/>
          </a:xfrm>
          <a:prstGeom prst="rect">
            <a:avLst/>
          </a:prstGeom>
        </p:spPr>
      </p:pic>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1.BGP基础</a:t>
            </a:r>
            <a:endParaRPr lang="zh-CN" altLang="en-US" sz="3200"/>
          </a:p>
        </p:txBody>
      </p:sp>
      <p:sp>
        <p:nvSpPr>
          <p:cNvPr id="3" name="内容占位符 2"/>
          <p:cNvSpPr/>
          <p:nvPr>
            <p:ph idx="1"/>
          </p:nvPr>
        </p:nvSpPr>
        <p:spPr>
          <a:xfrm>
            <a:off x="457200" y="1163320"/>
            <a:ext cx="8229600" cy="5334635"/>
          </a:xfrm>
        </p:spPr>
        <p:txBody>
          <a:bodyPr/>
          <a:p>
            <a:r>
              <a:rPr lang="zh-CN" altLang="en-US" sz="2100"/>
              <a:t>BGP使得每个AS知道经过其相邻AS可达哪些目的地。在BGP中， 目的地不是主机而是CDIR化的</a:t>
            </a:r>
            <a:r>
              <a:rPr lang="zh-CN" altLang="en-US" sz="2100">
                <a:solidFill>
                  <a:srgbClr val="FF0000"/>
                </a:solidFill>
              </a:rPr>
              <a:t>前缀(prefix) </a:t>
            </a:r>
            <a:r>
              <a:rPr lang="zh-CN" altLang="en-US" sz="2100"/>
              <a:t>， 每个前缀表示一个子网或一个子网的集合。因此， 例如假定有4个子网与AS2相连：138.16.64/24，138.16.65/24，138.16.66/24和138.16.67/24。则AS2能为这4个子网聚合这些前缀， 并使用BGP向AS1通告单一前缀138.16.64/22。</a:t>
            </a:r>
            <a:endParaRPr lang="zh-CN" altLang="en-US" sz="2100"/>
          </a:p>
          <a:p>
            <a:endParaRPr lang="zh-CN" altLang="en-US" sz="2100"/>
          </a:p>
          <a:p>
            <a:r>
              <a:rPr lang="zh-CN" altLang="en-US" sz="2100"/>
              <a:t>举另一个例子，假定这4个子网中的前3个在AS2中，第四个子网138.16.67/24位于AS3中。因为路由器使用</a:t>
            </a:r>
            <a:r>
              <a:rPr lang="zh-CN" altLang="en-US" sz="2100">
                <a:solidFill>
                  <a:srgbClr val="FF0000"/>
                </a:solidFill>
              </a:rPr>
              <a:t>最长前缀匹配</a:t>
            </a:r>
            <a:r>
              <a:rPr lang="zh-CN" altLang="en-US" sz="2100"/>
              <a:t>来转发数据报，所以AS3向AS1通告更特定的前缀138.16.67/24，而AS2仍然向AS1通告聚合的前缀138.16.64/22。</a:t>
            </a:r>
            <a:endParaRPr lang="zh-CN" altLang="en-US" sz="2100"/>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1.BGP基础</a:t>
            </a:r>
            <a:endParaRPr lang="zh-CN" altLang="en-US" sz="3200"/>
          </a:p>
        </p:txBody>
      </p:sp>
      <p:sp>
        <p:nvSpPr>
          <p:cNvPr id="3" name="内容占位符 2"/>
          <p:cNvSpPr/>
          <p:nvPr>
            <p:ph idx="1"/>
          </p:nvPr>
        </p:nvSpPr>
        <p:spPr>
          <a:xfrm>
            <a:off x="457200" y="1163320"/>
            <a:ext cx="8229600" cy="5334635"/>
          </a:xfrm>
        </p:spPr>
        <p:txBody>
          <a:bodyPr/>
          <a:p>
            <a:r>
              <a:rPr lang="zh-CN" altLang="en-US" sz="2100"/>
              <a:t>现在我们研究一下BGP是怎样经显示在图4-40中的BGP会话来分发前缀可达性信息的。正如你所预想的那样， 在网关路由器3a和1c之间使用eBGP会话， AS3向AS1发送经AS3</a:t>
            </a:r>
            <a:r>
              <a:rPr lang="zh-CN" altLang="en-US" sz="2100">
                <a:solidFill>
                  <a:srgbClr val="FF0000"/>
                </a:solidFill>
              </a:rPr>
              <a:t>可达的前缀列表</a:t>
            </a:r>
            <a:r>
              <a:rPr lang="zh-CN" altLang="en-US" sz="2100"/>
              <a:t>；AS1向AS3发送经AS1可达的前缀列表。类似地，AS1和AS2通过它们的网关路由器1b和2a交换其可达性信息。同样如你预期的那样，在任何AS中的网关路由器接收到eBGP学习到的前缀后， 该网关路由器使用它的iBGP会话来向该AS中的其他路由器发布这些前缀。因此，在AS1中的所有路由器将得知AS3的前缀，包括网关路由器1b也将得知这些前缀。在AS1中的网关路由器1b因此能向AS2重新通告AS3的前缀。当一台路由器(网关或不是网关)得知一个新前缀时，它为该前缀在其转发表中创建一个项，如4.5.3所述的那样。</a:t>
            </a:r>
            <a:endParaRPr lang="zh-CN" altLang="en-US" sz="2100"/>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2.路径属性和BGP路由</a:t>
            </a:r>
            <a:endParaRPr lang="zh-CN" altLang="en-US" sz="3200"/>
          </a:p>
        </p:txBody>
      </p:sp>
      <p:sp>
        <p:nvSpPr>
          <p:cNvPr id="3" name="内容占位符 2"/>
          <p:cNvSpPr/>
          <p:nvPr>
            <p:ph idx="1"/>
          </p:nvPr>
        </p:nvSpPr>
        <p:spPr>
          <a:xfrm>
            <a:off x="457200" y="1163320"/>
            <a:ext cx="8229600" cy="5334635"/>
          </a:xfrm>
        </p:spPr>
        <p:txBody>
          <a:bodyPr/>
          <a:p>
            <a:r>
              <a:rPr lang="zh-CN" altLang="en-US" sz="2100"/>
              <a:t>在对BGP有了一些基本了解后， 下面我们更深入地学习它(在此过程中将同时增加一些</a:t>
            </a:r>
            <a:r>
              <a:rPr lang="zh-CN" altLang="en-US" sz="2100">
                <a:solidFill>
                  <a:srgbClr val="FF0000"/>
                </a:solidFill>
              </a:rPr>
              <a:t>较为不重要</a:t>
            </a:r>
            <a:r>
              <a:rPr lang="zh-CN" altLang="en-US" sz="2100"/>
              <a:t>的技术细节!) 。在BGP中， 一个自治系统由其</a:t>
            </a:r>
            <a:r>
              <a:rPr lang="zh-CN" altLang="en-US" sz="2100">
                <a:solidFill>
                  <a:srgbClr val="FF0000"/>
                </a:solidFill>
              </a:rPr>
              <a:t>全局唯一的自治系统号</a:t>
            </a:r>
            <a:r>
              <a:rPr lang="zh-CN" altLang="en-US" sz="2100"/>
              <a:t>(Autonomous System Number， </a:t>
            </a:r>
            <a:r>
              <a:rPr lang="zh-CN" altLang="en-US" sz="2100">
                <a:solidFill>
                  <a:srgbClr val="FF0000"/>
                </a:solidFill>
              </a:rPr>
              <a:t>ASN</a:t>
            </a:r>
            <a:r>
              <a:rPr lang="zh-CN" altLang="en-US" sz="2100"/>
              <a:t>)  所标识。(从技术上讲， 并非每个AS都有一个ASN。特殊是有一种所谓</a:t>
            </a:r>
            <a:r>
              <a:rPr lang="zh-CN" altLang="en-US" sz="2100">
                <a:solidFill>
                  <a:srgbClr val="FF0000"/>
                </a:solidFill>
              </a:rPr>
              <a:t>桩(stub) AS</a:t>
            </a:r>
            <a:r>
              <a:rPr lang="zh-CN" altLang="en-US" sz="2100"/>
              <a:t>通常就没有ASN， 这种桩AS仅承载源地址或目的地址为本AS的流量。</a:t>
            </a:r>
            <a:endParaRPr lang="zh-CN" altLang="en-US" sz="2100"/>
          </a:p>
          <a:p>
            <a:endParaRPr lang="zh-CN" altLang="en-US" sz="2100"/>
          </a:p>
          <a:p>
            <a:r>
              <a:rPr lang="zh-CN" altLang="en-US" sz="2100"/>
              <a:t>我们将在下面讨论中忽略这种特殊情况，以便能从全局看问题。) 就像IP地址一样， AS号由ICANN地区注册机构分配。</a:t>
            </a:r>
            <a:endParaRPr lang="zh-CN" altLang="en-US" sz="2100"/>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2.路径属性和BGP路由</a:t>
            </a:r>
            <a:endParaRPr lang="zh-CN" altLang="en-US" sz="3200"/>
          </a:p>
        </p:txBody>
      </p:sp>
      <p:sp>
        <p:nvSpPr>
          <p:cNvPr id="3" name="内容占位符 2"/>
          <p:cNvSpPr/>
          <p:nvPr>
            <p:ph idx="1"/>
          </p:nvPr>
        </p:nvSpPr>
        <p:spPr>
          <a:xfrm>
            <a:off x="457200" y="1163320"/>
            <a:ext cx="8229600" cy="5334635"/>
          </a:xfrm>
        </p:spPr>
        <p:txBody>
          <a:bodyPr/>
          <a:p>
            <a:r>
              <a:rPr lang="zh-CN" altLang="en-US" sz="2100"/>
              <a:t>当一台路由器通过BGP会话通告一个前缀时， 它在前缀中包括一些</a:t>
            </a:r>
            <a:r>
              <a:rPr lang="zh-CN" altLang="en-US" sz="2100">
                <a:solidFill>
                  <a:srgbClr val="FF0000"/>
                </a:solidFill>
              </a:rPr>
              <a:t>BGP属性</a:t>
            </a:r>
            <a:r>
              <a:rPr lang="zh-CN" altLang="en-US" sz="2100"/>
              <a:t>(BGP attribute) 。用BGP术语来说， 带有属性的前缀被称为</a:t>
            </a:r>
            <a:r>
              <a:rPr lang="zh-CN" altLang="en-US" sz="2100">
                <a:solidFill>
                  <a:srgbClr val="FF0000"/>
                </a:solidFill>
              </a:rPr>
              <a:t>一条路由</a:t>
            </a:r>
            <a:r>
              <a:rPr lang="zh-CN" altLang="en-US" sz="2100"/>
              <a:t>(route) 。因此， BGP对等方彼此通告路由。两个较为重要的属性是</a:t>
            </a:r>
            <a:r>
              <a:rPr lang="zh-CN" altLang="en-US" sz="2100">
                <a:solidFill>
                  <a:srgbClr val="FF0000"/>
                </a:solidFill>
              </a:rPr>
              <a:t>AS-PATH</a:t>
            </a:r>
            <a:r>
              <a:rPr lang="zh-CN" altLang="en-US" sz="2100"/>
              <a:t>和</a:t>
            </a:r>
            <a:r>
              <a:rPr lang="zh-CN" altLang="en-US" sz="2100">
                <a:solidFill>
                  <a:srgbClr val="FF0000"/>
                </a:solidFill>
              </a:rPr>
              <a:t>NEXT-HOP</a:t>
            </a:r>
            <a:r>
              <a:rPr lang="zh-CN" altLang="en-US" sz="2100"/>
              <a:t>。</a:t>
            </a:r>
            <a:endParaRPr lang="zh-CN" altLang="en-US" sz="2100"/>
          </a:p>
          <a:p>
            <a:endParaRPr lang="zh-CN" altLang="en-US" sz="2100"/>
          </a:p>
          <a:p>
            <a:r>
              <a:rPr lang="zh-CN" altLang="en-US" sz="2100"/>
              <a:t>AS-PATH。该属性包含了前缀的通告</a:t>
            </a:r>
            <a:r>
              <a:rPr lang="zh-CN" altLang="en-US" sz="2100">
                <a:solidFill>
                  <a:srgbClr val="FF0000"/>
                </a:solidFill>
              </a:rPr>
              <a:t>已经通过</a:t>
            </a:r>
            <a:r>
              <a:rPr lang="zh-CN" altLang="en-US" sz="2100"/>
              <a:t>的那些AS。当一个前缀传送到一个AS时， 该AS将它的ASN增加到AS-PATH属性中。例如， 考虑图4-40， 假定前缀138.16.64/24首先是由AS2向AS1通告的；如果AS1接下来将该前缀向AS3通告，则该AS-PATH将是AS2AS1。路由器使用该AS-PATH属性来</a:t>
            </a:r>
            <a:r>
              <a:rPr lang="zh-CN" altLang="en-US" sz="2100">
                <a:solidFill>
                  <a:srgbClr val="FF0000"/>
                </a:solidFill>
              </a:rPr>
              <a:t>检测和防止循环通告</a:t>
            </a:r>
            <a:r>
              <a:rPr lang="zh-CN" altLang="en-US" sz="2100"/>
              <a:t>；特别是如果一台路由器看到它的AS被包括在该路径列表中，它将</a:t>
            </a:r>
            <a:r>
              <a:rPr lang="zh-CN" altLang="en-US" sz="2100">
                <a:solidFill>
                  <a:srgbClr val="FF0000"/>
                </a:solidFill>
              </a:rPr>
              <a:t>拒绝该通告</a:t>
            </a:r>
            <a:r>
              <a:rPr lang="zh-CN" altLang="en-US" sz="2100"/>
              <a:t>。我们将很快讨论到， 路由器也使用AS-PATH属性在多条路径中选择相同的前缀。</a:t>
            </a:r>
            <a:endParaRPr lang="zh-CN" altLang="en-US" sz="2100"/>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2.路径属性和BGP路由</a:t>
            </a:r>
            <a:endParaRPr lang="zh-CN" altLang="en-US" sz="3200"/>
          </a:p>
        </p:txBody>
      </p:sp>
      <p:sp>
        <p:nvSpPr>
          <p:cNvPr id="3" name="内容占位符 2"/>
          <p:cNvSpPr/>
          <p:nvPr>
            <p:ph idx="1"/>
          </p:nvPr>
        </p:nvSpPr>
        <p:spPr>
          <a:xfrm>
            <a:off x="457200" y="904240"/>
            <a:ext cx="8229600" cy="5842635"/>
          </a:xfrm>
        </p:spPr>
        <p:txBody>
          <a:bodyPr/>
          <a:p>
            <a:r>
              <a:rPr lang="zh-CN" altLang="en-US" sz="2100"/>
              <a:t>在AS间和AS内部路由选择协议之间提供重要链路后， NEXT-HOP属性具有一种微妙而重要的用途。</a:t>
            </a:r>
            <a:r>
              <a:rPr lang="zh-CN" altLang="en-US" sz="2100">
                <a:solidFill>
                  <a:srgbClr val="FF0000"/>
                </a:solidFill>
              </a:rPr>
              <a:t>NEXT-HOP是一个开始某AS-PATH的路由器接口</a:t>
            </a:r>
            <a:r>
              <a:rPr lang="zh-CN" altLang="en-US" sz="2100"/>
              <a:t>。为了深入理解该属性，我们再次观察图4-40。考虑当AS3中的网关路由器3a向AS1中的网关路由器1c通告一条路由时发生的情况。该路由包括通告前缀(我们称该前缀为</a:t>
            </a:r>
            <a:r>
              <a:rPr lang="en-US" altLang="zh-CN" sz="2100"/>
              <a:t>x)</a:t>
            </a:r>
            <a:r>
              <a:rPr lang="zh-CN" altLang="en-US" sz="2100"/>
              <a:t>和针对该前缀的一个AS-PATH。该通告也包括NEXT-HOP， 这是路由器3c通向1c的接口的IP地址。(前面讲过一台路由器具有多个IP地址，每个接口有一个地址。) </a:t>
            </a:r>
            <a:endParaRPr lang="zh-CN" altLang="en-US" sz="21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 应用层协议原理</a:t>
            </a:r>
            <a:endParaRPr sz="4000"/>
          </a:p>
        </p:txBody>
      </p:sp>
      <p:sp>
        <p:nvSpPr>
          <p:cNvPr id="3" name="内容占位符 2"/>
          <p:cNvSpPr/>
          <p:nvPr>
            <p:ph idx="1"/>
          </p:nvPr>
        </p:nvSpPr>
        <p:spPr/>
        <p:txBody>
          <a:bodyPr/>
          <a:p>
            <a:r>
              <a:rPr lang="zh-CN" altLang="en-US" sz="2400"/>
              <a:t>研发网络应用程序的核心是写出能够运行在不同的端系统和通过网络彼此通信的程序。</a:t>
            </a:r>
            <a:endParaRPr lang="zh-CN" altLang="en-US" sz="2400"/>
          </a:p>
          <a:p>
            <a:r>
              <a:rPr lang="zh-CN" altLang="en-US" sz="2400"/>
              <a:t>例如， 在Web应用程序中， 有两个互相通信的不同的程序：一个是运行在用户主机(桌面机、膝上机、平板电脑、智能电话等) 上的浏览器程序； 另一个是运行在Web服务器主机上的Web服务器程序。</a:t>
            </a:r>
            <a:endParaRPr lang="zh-CN" altLang="en-US" sz="2400"/>
          </a:p>
          <a:p>
            <a:endParaRPr lang="zh-CN" altLang="en-US" sz="2400"/>
          </a:p>
          <a:p>
            <a:r>
              <a:rPr lang="zh-CN" altLang="en-US" sz="2400"/>
              <a:t>另一个例子是</a:t>
            </a:r>
            <a:r>
              <a:rPr lang="zh-CN" altLang="en-US" sz="2400">
                <a:solidFill>
                  <a:srgbClr val="FF0000"/>
                </a:solidFill>
              </a:rPr>
              <a:t>P2P文件共享</a:t>
            </a:r>
            <a:r>
              <a:rPr lang="zh-CN" altLang="en-US" sz="2400"/>
              <a:t>系统， 在参与文件共享的社区中的每台主机中都有一个程序。在这种情况下，在各台主机中的这些程序可能都是类似的或相同的。</a:t>
            </a:r>
            <a:endParaRPr lang="zh-CN" altLang="en-US" sz="2400"/>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2.路径属性和BGP路由</a:t>
            </a:r>
            <a:endParaRPr lang="zh-CN" altLang="en-US" sz="3200"/>
          </a:p>
        </p:txBody>
      </p:sp>
      <p:sp>
        <p:nvSpPr>
          <p:cNvPr id="3" name="内容占位符 2"/>
          <p:cNvSpPr/>
          <p:nvPr>
            <p:ph idx="1"/>
          </p:nvPr>
        </p:nvSpPr>
        <p:spPr>
          <a:xfrm>
            <a:off x="457200" y="904240"/>
            <a:ext cx="8229600" cy="5842635"/>
          </a:xfrm>
        </p:spPr>
        <p:txBody>
          <a:bodyPr/>
          <a:p>
            <a:r>
              <a:rPr lang="zh-CN" altLang="en-US" sz="2100"/>
              <a:t>现在考虑当路由器1d得知了来自iBGP的这条路由后发生的情况。在得知到x的这条路由后，路由器1d可能要沿着该路由向x转发分组，即路由器1d可能要在其转发表中包括表项(x，I)，其中l是从1d朝着网关路由器1c开始最低费用路径的接口。为了决定l， 1d在NEXT-HOP属性中提供了到它的AS内部路由选择模块的IP地址。注意到AS内部路由选择算法已经确定了到AS1中所有与该路由器相连的子网的最低费用路径，包括到用于1c和3a之间的链路的子网。从1d到1c-3a子网的这条最低费用路径出发，1d决定它的路由器接口l开始于这条路径，进而将表项(x，l)增加进它的转发表中。这就实现了这项功能!</a:t>
            </a:r>
            <a:r>
              <a:rPr lang="zh-CN" altLang="en-US" sz="2100">
                <a:solidFill>
                  <a:srgbClr val="FF0000"/>
                </a:solidFill>
              </a:rPr>
              <a:t>总而言之， 路由器使用NEXT-HOP属性正确地配置它们的转发表</a:t>
            </a:r>
            <a:r>
              <a:rPr lang="zh-CN" altLang="en-US" sz="2100"/>
              <a:t>。</a:t>
            </a:r>
            <a:endParaRPr lang="zh-CN" altLang="en-US" sz="2100"/>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2.路径属性和BGP路由</a:t>
            </a:r>
            <a:endParaRPr lang="zh-CN" altLang="en-US" sz="3200"/>
          </a:p>
        </p:txBody>
      </p:sp>
      <p:sp>
        <p:nvSpPr>
          <p:cNvPr id="3" name="内容占位符 2"/>
          <p:cNvSpPr/>
          <p:nvPr>
            <p:ph idx="1"/>
          </p:nvPr>
        </p:nvSpPr>
        <p:spPr>
          <a:xfrm>
            <a:off x="457200" y="1163320"/>
            <a:ext cx="8229600" cy="5334635"/>
          </a:xfrm>
        </p:spPr>
        <p:txBody>
          <a:bodyPr/>
          <a:p>
            <a:r>
              <a:rPr lang="zh-CN" altLang="en-US" sz="2100"/>
              <a:t>图4-41图示说明了另一种需要NEXT-HOP的情况。在该图中， AS1和AS2由两条对等链路连接。在AS1中的路由器能够知道到相同前缀x的两条不同的路由。这两条路由具有到x的相同的AS-PATH， 但具有不同的NEXT-HOP值对应于不同的对等链路。使用NEXT-HOP值和AS内部路由选择算法， 路由器能够确定到每条对等链路的路径的费用，然后应用热土豆路由选择(参见4.5.3节)来决定适当的接口。</a:t>
            </a:r>
            <a:endParaRPr lang="zh-CN" altLang="en-US" sz="2100"/>
          </a:p>
          <a:p>
            <a:pPr marL="0" indent="0">
              <a:buNone/>
            </a:pPr>
            <a:endParaRPr lang="zh-CN" altLang="en-US" sz="2100"/>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2.路径属性和BGP路由</a:t>
            </a:r>
            <a:endParaRPr lang="zh-CN" altLang="en-US" sz="3200"/>
          </a:p>
        </p:txBody>
      </p:sp>
      <p:pic>
        <p:nvPicPr>
          <p:cNvPr id="4" name="内容占位符 3"/>
          <p:cNvPicPr>
            <a:picLocks noChangeAspect="1"/>
          </p:cNvPicPr>
          <p:nvPr>
            <p:ph idx="1"/>
          </p:nvPr>
        </p:nvPicPr>
        <p:blipFill>
          <a:blip r:embed="rId1"/>
          <a:stretch>
            <a:fillRect/>
          </a:stretch>
        </p:blipFill>
        <p:spPr>
          <a:xfrm>
            <a:off x="2339975" y="1484630"/>
            <a:ext cx="4505325" cy="3895725"/>
          </a:xfrm>
          <a:prstGeom prst="rect">
            <a:avLst/>
          </a:prstGeom>
        </p:spPr>
      </p:pic>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2.路径属性和BGP路由</a:t>
            </a:r>
            <a:endParaRPr lang="zh-CN" altLang="en-US" sz="3200"/>
          </a:p>
        </p:txBody>
      </p:sp>
      <p:sp>
        <p:nvSpPr>
          <p:cNvPr id="3" name="内容占位符 2"/>
          <p:cNvSpPr/>
          <p:nvPr>
            <p:ph idx="1"/>
          </p:nvPr>
        </p:nvSpPr>
        <p:spPr/>
        <p:txBody>
          <a:bodyPr/>
          <a:p>
            <a:r>
              <a:rPr lang="zh-CN" altLang="en-US" sz="2400"/>
              <a:t>当一台网关路由器接收到一台路由器通告时， 它使用其</a:t>
            </a:r>
            <a:r>
              <a:rPr lang="zh-CN" altLang="en-US" sz="2400">
                <a:solidFill>
                  <a:srgbClr val="FF0000"/>
                </a:solidFill>
              </a:rPr>
              <a:t>输入策略</a:t>
            </a:r>
            <a:r>
              <a:rPr lang="zh-CN" altLang="en-US" sz="2400"/>
              <a:t>(import</a:t>
            </a:r>
            <a:r>
              <a:rPr lang="en-US" altLang="zh-CN" sz="2400"/>
              <a:t> </a:t>
            </a:r>
            <a:r>
              <a:rPr lang="zh-CN" altLang="en-US" sz="2400"/>
              <a:t>policy) 来决定是否接收或过滤该路由，是否设置某种属性，如路由器偏好测度。输入策略可能过滤掉一条路由，因为该AS可能不希望通过在该路由的AS-PATH中的某个AS发送流量。网关路由器也可能过滤一条路由，因为它已经知道了条到相同前缀的偏好路由。</a:t>
            </a:r>
            <a:endParaRPr lang="zh-CN" altLang="en-US" sz="2400"/>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3.BGP路由选择</a:t>
            </a:r>
            <a:endParaRPr lang="zh-CN" altLang="en-US" sz="3200"/>
          </a:p>
        </p:txBody>
      </p:sp>
      <p:sp>
        <p:nvSpPr>
          <p:cNvPr id="3" name="内容占位符 2"/>
          <p:cNvSpPr/>
          <p:nvPr>
            <p:ph idx="1"/>
          </p:nvPr>
        </p:nvSpPr>
        <p:spPr/>
        <p:txBody>
          <a:bodyPr/>
          <a:p>
            <a:r>
              <a:rPr sz="2400"/>
              <a:t>如本节前面所述， BGP使用eBGP和iBGP向在AS中的所有路由器发布路由。根据这种发布，路由器可能知道到达任何一条前缀的多条路由，在这种情况下路由器必须在可能的路由中</a:t>
            </a:r>
            <a:r>
              <a:rPr sz="2400">
                <a:solidFill>
                  <a:srgbClr val="FF0000"/>
                </a:solidFill>
              </a:rPr>
              <a:t>选择一条</a:t>
            </a:r>
            <a:r>
              <a:rPr sz="2400"/>
              <a:t>。进入这个路由选择进程的输入是被路由器知道并接受的所有路由的集合。如果对相同前缀存在两条或多条路由， 则BGP顺序地调用下列</a:t>
            </a:r>
            <a:r>
              <a:rPr sz="2400">
                <a:solidFill>
                  <a:srgbClr val="FF0000"/>
                </a:solidFill>
              </a:rPr>
              <a:t>消除规则</a:t>
            </a:r>
            <a:r>
              <a:rPr sz="2400"/>
              <a:t>， 直到</a:t>
            </a:r>
            <a:r>
              <a:rPr sz="2400">
                <a:solidFill>
                  <a:srgbClr val="FF0000"/>
                </a:solidFill>
              </a:rPr>
              <a:t>留下一条路由</a:t>
            </a:r>
            <a:r>
              <a:rPr sz="2400"/>
              <a:t>。</a:t>
            </a:r>
            <a:endParaRPr sz="2400"/>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3.BGP路由选择</a:t>
            </a:r>
            <a:endParaRPr lang="zh-CN" altLang="en-US" sz="3200"/>
          </a:p>
        </p:txBody>
      </p:sp>
      <p:sp>
        <p:nvSpPr>
          <p:cNvPr id="3" name="内容占位符 2"/>
          <p:cNvSpPr/>
          <p:nvPr>
            <p:ph idx="1"/>
          </p:nvPr>
        </p:nvSpPr>
        <p:spPr/>
        <p:txBody>
          <a:bodyPr/>
          <a:p>
            <a:r>
              <a:rPr sz="2400"/>
              <a:t>路由被指派一个</a:t>
            </a:r>
            <a:r>
              <a:rPr sz="2400">
                <a:solidFill>
                  <a:srgbClr val="FF0000"/>
                </a:solidFill>
              </a:rPr>
              <a:t>本地偏好值</a:t>
            </a:r>
            <a:r>
              <a:rPr sz="2400"/>
              <a:t>作为它们的属性之一。一条路由的本地偏好可能由该路由器设置或可能由在相同AS中的另一台路由器学习到。这是一条由AS的网络管理员决定的决策。(我们随后将更为详细地讨论BGP策略问题。) 具有</a:t>
            </a:r>
            <a:r>
              <a:rPr sz="2400">
                <a:solidFill>
                  <a:srgbClr val="FF0000"/>
                </a:solidFill>
              </a:rPr>
              <a:t>最高本地偏好值</a:t>
            </a:r>
            <a:r>
              <a:rPr sz="2400"/>
              <a:t>的路由将被选择。</a:t>
            </a:r>
            <a:endParaRPr sz="2400"/>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3.BGP路由选择</a:t>
            </a:r>
            <a:endParaRPr lang="zh-CN" altLang="en-US" sz="3200"/>
          </a:p>
        </p:txBody>
      </p:sp>
      <p:sp>
        <p:nvSpPr>
          <p:cNvPr id="3" name="内容占位符 2"/>
          <p:cNvSpPr/>
          <p:nvPr>
            <p:ph idx="1"/>
          </p:nvPr>
        </p:nvSpPr>
        <p:spPr/>
        <p:txBody>
          <a:bodyPr/>
          <a:p>
            <a:r>
              <a:rPr sz="2400"/>
              <a:t>在余下的路由中(所有都具有相同的本地偏好值) ， 具有</a:t>
            </a:r>
            <a:r>
              <a:rPr sz="2400">
                <a:solidFill>
                  <a:srgbClr val="FF0000"/>
                </a:solidFill>
              </a:rPr>
              <a:t>最短AS-PATH</a:t>
            </a:r>
            <a:r>
              <a:rPr sz="2400"/>
              <a:t>的路由将被选择。如果该规则是路由选择的唯一规则的话， 则BGP将使用一种距离向量算法来决定路径，其中距离测度使用</a:t>
            </a:r>
            <a:r>
              <a:rPr sz="2400">
                <a:solidFill>
                  <a:srgbClr val="FF0000"/>
                </a:solidFill>
              </a:rPr>
              <a:t>AS跳的数目</a:t>
            </a:r>
            <a:r>
              <a:rPr sz="2400"/>
              <a:t>而不是路由器跳的数目。</a:t>
            </a:r>
            <a:endParaRPr sz="2400"/>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3.BGP路由选择</a:t>
            </a:r>
            <a:endParaRPr lang="zh-CN" altLang="en-US" sz="3200"/>
          </a:p>
        </p:txBody>
      </p:sp>
      <p:sp>
        <p:nvSpPr>
          <p:cNvPr id="3" name="内容占位符 2"/>
          <p:cNvSpPr/>
          <p:nvPr>
            <p:ph idx="1"/>
          </p:nvPr>
        </p:nvSpPr>
        <p:spPr/>
        <p:txBody>
          <a:bodyPr/>
          <a:p>
            <a:r>
              <a:rPr sz="2400"/>
              <a:t>在余下的路由中(所有都具有相同的本地偏好和相同的AS-PATH长度) ， 将选择具有</a:t>
            </a:r>
            <a:r>
              <a:rPr sz="2400">
                <a:solidFill>
                  <a:srgbClr val="FF0000"/>
                </a:solidFill>
              </a:rPr>
              <a:t>最靠近NEXT-HOP路由器</a:t>
            </a:r>
            <a:r>
              <a:rPr sz="2400"/>
              <a:t>的路由。这里， 最靠近是指具有最低费用路径的费用的路由器，它由AS内部算法来决定。如在4.5.3节中所讨论的那样，该进程经常被称为热土豆路由选择。</a:t>
            </a:r>
            <a:endParaRPr sz="2400"/>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3.BGP路由选择</a:t>
            </a:r>
            <a:endParaRPr lang="zh-CN" altLang="en-US" sz="3200"/>
          </a:p>
        </p:txBody>
      </p:sp>
      <p:sp>
        <p:nvSpPr>
          <p:cNvPr id="3" name="内容占位符 2"/>
          <p:cNvSpPr/>
          <p:nvPr>
            <p:ph idx="1"/>
          </p:nvPr>
        </p:nvSpPr>
        <p:spPr/>
        <p:txBody>
          <a:bodyPr/>
          <a:p>
            <a:r>
              <a:rPr sz="2400"/>
              <a:t>如果仍留下多条路由， 该路由器使用</a:t>
            </a:r>
            <a:r>
              <a:rPr sz="2400">
                <a:solidFill>
                  <a:srgbClr val="FF0000"/>
                </a:solidFill>
              </a:rPr>
              <a:t>BGP标识符</a:t>
            </a:r>
            <a:r>
              <a:rPr sz="2400"/>
              <a:t>来选择路由 。消除规则甚至比上面描述的更为复杂。为了避免BGP出现严重问题， 少量地学习一些BGP选择规则方面的知识是有好处的。</a:t>
            </a:r>
            <a:endParaRPr sz="2400"/>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4.路由选择策略</a:t>
            </a:r>
            <a:endParaRPr lang="zh-CN" altLang="en-US" sz="3200"/>
          </a:p>
        </p:txBody>
      </p:sp>
      <p:sp>
        <p:nvSpPr>
          <p:cNvPr id="3" name="内容占位符 2"/>
          <p:cNvSpPr/>
          <p:nvPr>
            <p:ph idx="1"/>
          </p:nvPr>
        </p:nvSpPr>
        <p:spPr/>
        <p:txBody>
          <a:bodyPr/>
          <a:p>
            <a:r>
              <a:rPr sz="2400"/>
              <a:t>我们用一个简单的例子说明BGP路由选择策略的某些基本概念。图4-42显示了6个互联的自治系统：A、B、C、W、X和Y。重要的是注意到A、B、C、W、X和Y</a:t>
            </a:r>
            <a:r>
              <a:rPr sz="2400">
                <a:solidFill>
                  <a:srgbClr val="FF0000"/>
                </a:solidFill>
              </a:rPr>
              <a:t>是AS，而不是路由器</a:t>
            </a:r>
            <a:r>
              <a:rPr sz="2400"/>
              <a:t>。假设自治系统W、X和Y是桩网络，A、B和C是主干提供商网络。我们还要假设A、B和C都是彼此对等的， 并向它们的客户网络提供全部的BGP信息。所有进入桩网络(stub network) 的流量必定是去往该网络， 所有离开桩网络的流量必定源于该网络。W和Y显然是桩网络。X是一个</a:t>
            </a:r>
            <a:r>
              <a:rPr sz="2400">
                <a:solidFill>
                  <a:srgbClr val="FF0000"/>
                </a:solidFill>
              </a:rPr>
              <a:t>多宿桩网络</a:t>
            </a:r>
            <a:r>
              <a:rPr sz="2400"/>
              <a:t>(multi-home d stub network) ， 因为它是经由两个不同的提供商连到网络的其余部分(这种方法在实践中变得越来越普遍)。</a:t>
            </a:r>
            <a:endParaRPr sz="2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 应用层协议原理</a:t>
            </a:r>
            <a:endParaRPr sz="4000"/>
          </a:p>
        </p:txBody>
      </p:sp>
      <p:sp>
        <p:nvSpPr>
          <p:cNvPr id="3" name="内容占位符 2"/>
          <p:cNvSpPr/>
          <p:nvPr>
            <p:ph idx="1"/>
          </p:nvPr>
        </p:nvSpPr>
        <p:spPr/>
        <p:txBody>
          <a:bodyPr/>
          <a:p>
            <a:r>
              <a:rPr lang="zh-CN" altLang="en-US" sz="2400"/>
              <a:t>因此，当研发新应用程序时，你需要编写将在多台端系统上运行的软件。例如，该软件能够用C、Java或Python来编写。</a:t>
            </a:r>
            <a:endParaRPr lang="zh-CN" altLang="en-US" sz="2400"/>
          </a:p>
          <a:p>
            <a:r>
              <a:rPr lang="zh-CN" altLang="en-US" sz="2400"/>
              <a:t>重要的是， 你不需要写在网络核心设备如路由器或链路层交换机上运行的软件。</a:t>
            </a:r>
            <a:endParaRPr lang="zh-CN" altLang="en-US" sz="2400"/>
          </a:p>
          <a:p>
            <a:endParaRPr lang="zh-CN" altLang="en-US" sz="2400"/>
          </a:p>
          <a:p>
            <a:r>
              <a:rPr lang="zh-CN" altLang="en-US" sz="2400"/>
              <a:t>即使你要为网络核心设备写应用程序软件，你也不能做到这一点。网络核心设备并不在应用层上起作用，而仅在较低层起作用，特别是位于网络层及下面层次。这种基本设计，也即将应用软件限制在端系统的方法，促进了大量的网络应用程序的迅速研发和部署。</a:t>
            </a:r>
            <a:endParaRPr lang="zh-CN" altLang="en-US" sz="2400"/>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4.路由选择策略</a:t>
            </a:r>
            <a:endParaRPr lang="zh-CN" altLang="en-US" sz="3200"/>
          </a:p>
        </p:txBody>
      </p:sp>
      <p:sp>
        <p:nvSpPr>
          <p:cNvPr id="3" name="内容占位符 2"/>
          <p:cNvSpPr/>
          <p:nvPr>
            <p:ph idx="1"/>
          </p:nvPr>
        </p:nvSpPr>
        <p:spPr/>
        <p:txBody>
          <a:bodyPr/>
          <a:p>
            <a:r>
              <a:rPr sz="2400"/>
              <a:t>然而，就像W和Y一样，X自身必定是进入/离开X的所有流量的源/目的地。但这种桩网络的行为是如何被实现和强制实现的呢?X如何防止转发B与C之间的流量呢?这通过</a:t>
            </a:r>
            <a:r>
              <a:rPr sz="2400">
                <a:solidFill>
                  <a:srgbClr val="FF0000"/>
                </a:solidFill>
              </a:rPr>
              <a:t>控制B</a:t>
            </a:r>
            <a:r>
              <a:rPr lang="en-US" sz="2400">
                <a:solidFill>
                  <a:srgbClr val="FF0000"/>
                </a:solidFill>
              </a:rPr>
              <a:t>G</a:t>
            </a:r>
            <a:r>
              <a:rPr sz="2400">
                <a:solidFill>
                  <a:srgbClr val="FF0000"/>
                </a:solidFill>
              </a:rPr>
              <a:t>P路由的通告方式</a:t>
            </a:r>
            <a:r>
              <a:rPr sz="2400"/>
              <a:t>可容易地实现。特别是， X如果(向其邻居B和C) 通告它没有通向(除自身以外)任何其他目的地的路径，那么它将起到一个桩网络的作用。这就是说，即使X可能知道一条路径能到达网络Y， 比如说XCY， 它也不</a:t>
            </a:r>
            <a:r>
              <a:rPr lang="zh-CN" sz="2400"/>
              <a:t>向</a:t>
            </a:r>
            <a:r>
              <a:rPr sz="2400"/>
              <a:t>该条路径通告给B。由于B不知道X有一条路径到Y，B绝不会经由X转发目的为Y(或C)的流量。这个简单的例子说明了如何使用一条选择的路由通告策略来实现客户/提供商关系。</a:t>
            </a:r>
            <a:endParaRPr sz="2400"/>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4.路由选择策略</a:t>
            </a:r>
            <a:endParaRPr lang="zh-CN" altLang="en-US" sz="3200"/>
          </a:p>
        </p:txBody>
      </p:sp>
      <p:pic>
        <p:nvPicPr>
          <p:cNvPr id="4" name="内容占位符 3"/>
          <p:cNvPicPr>
            <a:picLocks noChangeAspect="1"/>
          </p:cNvPicPr>
          <p:nvPr>
            <p:ph idx="1"/>
          </p:nvPr>
        </p:nvPicPr>
        <p:blipFill>
          <a:blip r:embed="rId1"/>
          <a:stretch>
            <a:fillRect/>
          </a:stretch>
        </p:blipFill>
        <p:spPr>
          <a:xfrm>
            <a:off x="1704975" y="2132965"/>
            <a:ext cx="5734050" cy="2047875"/>
          </a:xfrm>
          <a:prstGeom prst="rect">
            <a:avLst/>
          </a:prstGeom>
        </p:spPr>
      </p:pic>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4.路由选择策略</a:t>
            </a:r>
            <a:endParaRPr lang="zh-CN" altLang="en-US" sz="3200"/>
          </a:p>
        </p:txBody>
      </p:sp>
      <p:sp>
        <p:nvSpPr>
          <p:cNvPr id="3" name="内容占位符 2"/>
          <p:cNvSpPr/>
          <p:nvPr>
            <p:ph idx="1"/>
          </p:nvPr>
        </p:nvSpPr>
        <p:spPr/>
        <p:txBody>
          <a:bodyPr/>
          <a:p>
            <a:r>
              <a:rPr lang="zh-CN" altLang="en-US" sz="2400"/>
              <a:t>我们接下来关注一个提供商网络，比如自治系统B。假定B已经(从A处)知道了A有一条到W的路径AW。B因此能将路由BAW设置到其路由信息库中。显然， B也想向它的客户X通告路径BAW， 这样X知道它能够通过B路由选择到W。但是， B应该将路径BAW通告给C吗?如果它这样做， 则C可以经由CBAW将流量引导到</a:t>
            </a:r>
            <a:r>
              <a:rPr lang="en-US" altLang="zh-CN" sz="2400"/>
              <a:t>W</a:t>
            </a:r>
            <a:r>
              <a:rPr lang="zh-CN" altLang="en-US" sz="2400"/>
              <a:t>。如果A、B和C都是主干提供商，而B也许正好觉得它不应该承担在A与C之间传送流量的负担(和费用!)。B可能有理由认为，确保C能经过A和C之间的直接连接引导A客户的流量是A和C的工作(和费用) 。</a:t>
            </a:r>
            <a:endParaRPr lang="zh-CN" altLang="en-US" sz="2400"/>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4.路由选择策略</a:t>
            </a:r>
            <a:endParaRPr lang="zh-CN" altLang="en-US" sz="3200"/>
          </a:p>
        </p:txBody>
      </p:sp>
      <p:sp>
        <p:nvSpPr>
          <p:cNvPr id="3" name="内容占位符 2"/>
          <p:cNvSpPr/>
          <p:nvPr>
            <p:ph idx="1"/>
          </p:nvPr>
        </p:nvSpPr>
        <p:spPr/>
        <p:txBody>
          <a:bodyPr/>
          <a:p>
            <a:r>
              <a:rPr lang="zh-CN" altLang="en-US" sz="2400"/>
              <a:t>目前还没有强制主干ISP之间如何路由选择的</a:t>
            </a:r>
            <a:r>
              <a:rPr lang="zh-CN" altLang="en-US" sz="2400">
                <a:solidFill>
                  <a:srgbClr val="FF0000"/>
                </a:solidFill>
              </a:rPr>
              <a:t>官方标准</a:t>
            </a:r>
            <a:r>
              <a:rPr lang="zh-CN" altLang="en-US" sz="2400"/>
              <a:t>。然而， 商业运行的ISP们都遵从的一个经验法则是：任何穿越某ISP主干网的流量必须是其源或目的(或两者) 位于该ISP的某个客户网络中； 不然的话这些流量将会免费搭车通过该ISP的网络。各个对等协定(用于解决前面提到的问题) 通常都是ISP双方进行协商，而且经常是对外保密； </a:t>
            </a:r>
            <a:endParaRPr lang="zh-CN" altLang="en-US" sz="2400"/>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4.路由选择策略</a:t>
            </a:r>
            <a:endParaRPr lang="zh-CN" altLang="en-US" sz="3200"/>
          </a:p>
        </p:txBody>
      </p:sp>
      <p:sp>
        <p:nvSpPr>
          <p:cNvPr id="3" name="内容占位符 2"/>
          <p:cNvSpPr/>
          <p:nvPr>
            <p:ph idx="1"/>
          </p:nvPr>
        </p:nvSpPr>
        <p:spPr/>
        <p:txBody>
          <a:bodyPr/>
          <a:p>
            <a:r>
              <a:rPr lang="zh-CN" altLang="en-US" sz="2400"/>
              <a:t>如上所述， BGP是一个对于公共因特网的AS之间路由选择的事实上的标准。为了观察从第一层ISP路由器 (大量) 提取出来的各种BGP路由选择表的内容， 参见http：//www.routeviews.org。BGP路由选择表通常包含数以万计的前缀和对应的属性。有关BGP路由选择表的规模和特征的统计数据呈现在[Pot a roo 2012]。</a:t>
            </a:r>
            <a:endParaRPr lang="zh-CN" altLang="en-US" sz="2400"/>
          </a:p>
          <a:p>
            <a:endParaRPr lang="zh-CN" altLang="en-US" sz="2400"/>
          </a:p>
          <a:p>
            <a:r>
              <a:rPr lang="zh-CN" altLang="en-US" sz="2400"/>
              <a:t>我们完成了对BGP的简要介绍。理解BGP是重要的， 因为它在因特网中起着重要作用。</a:t>
            </a:r>
            <a:endParaRPr lang="zh-CN" altLang="en-US" sz="2400"/>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4.7 广播和多播路由选择</a:t>
            </a:r>
            <a:endParaRPr lang="zh-CN" altLang="en-US" sz="3200"/>
          </a:p>
        </p:txBody>
      </p:sp>
      <p:sp>
        <p:nvSpPr>
          <p:cNvPr id="3" name="内容占位符 2"/>
          <p:cNvSpPr/>
          <p:nvPr>
            <p:ph idx="1"/>
          </p:nvPr>
        </p:nvSpPr>
        <p:spPr/>
        <p:txBody>
          <a:bodyPr/>
          <a:p>
            <a:r>
              <a:rPr lang="zh-CN" altLang="en-US" sz="2400"/>
              <a:t>到目前为止，本章关注的是支持</a:t>
            </a:r>
            <a:r>
              <a:rPr lang="zh-CN" altLang="en-US" sz="2400">
                <a:solidFill>
                  <a:srgbClr val="FF0000"/>
                </a:solidFill>
              </a:rPr>
              <a:t>单播</a:t>
            </a:r>
            <a:r>
              <a:rPr lang="zh-CN" altLang="en-US" sz="2400"/>
              <a:t>(即</a:t>
            </a:r>
            <a:r>
              <a:rPr lang="zh-CN" altLang="en-US" sz="2400">
                <a:solidFill>
                  <a:srgbClr val="FF0000"/>
                </a:solidFill>
              </a:rPr>
              <a:t>点对点</a:t>
            </a:r>
            <a:r>
              <a:rPr lang="zh-CN" altLang="en-US" sz="2400"/>
              <a:t>)通信的路由选择协议，</a:t>
            </a:r>
            <a:r>
              <a:rPr lang="zh-CN" altLang="en-US" sz="2400">
                <a:solidFill>
                  <a:srgbClr val="FF0000"/>
                </a:solidFill>
              </a:rPr>
              <a:t>单个源结点</a:t>
            </a:r>
            <a:r>
              <a:rPr lang="zh-CN" altLang="en-US" sz="2400"/>
              <a:t>基于这种协议向</a:t>
            </a:r>
            <a:r>
              <a:rPr lang="zh-CN" altLang="en-US" sz="2400">
                <a:solidFill>
                  <a:srgbClr val="FF0000"/>
                </a:solidFill>
              </a:rPr>
              <a:t>单个目的结点</a:t>
            </a:r>
            <a:r>
              <a:rPr lang="zh-CN" altLang="en-US" sz="2400"/>
              <a:t>发送分组。</a:t>
            </a:r>
            <a:endParaRPr lang="zh-CN" altLang="en-US" sz="2400"/>
          </a:p>
          <a:p>
            <a:endParaRPr lang="zh-CN" altLang="en-US" sz="2400"/>
          </a:p>
          <a:p>
            <a:r>
              <a:rPr lang="zh-CN" altLang="en-US" sz="2400"/>
              <a:t>在本节中，我们将注意力转向</a:t>
            </a:r>
            <a:r>
              <a:rPr lang="zh-CN" altLang="en-US" sz="2400">
                <a:solidFill>
                  <a:srgbClr val="FF0000"/>
                </a:solidFill>
              </a:rPr>
              <a:t>广播</a:t>
            </a:r>
            <a:r>
              <a:rPr lang="zh-CN" altLang="en-US" sz="2400"/>
              <a:t>和</a:t>
            </a:r>
            <a:r>
              <a:rPr lang="zh-CN" altLang="en-US" sz="2400">
                <a:solidFill>
                  <a:srgbClr val="FF0000"/>
                </a:solidFill>
              </a:rPr>
              <a:t>多播</a:t>
            </a:r>
            <a:r>
              <a:rPr lang="zh-CN" altLang="en-US" sz="2400"/>
              <a:t>路由选择协议</a:t>
            </a:r>
            <a:endParaRPr lang="zh-CN" altLang="en-US" sz="2400"/>
          </a:p>
          <a:p>
            <a:pPr lvl="1"/>
            <a:r>
              <a:rPr lang="zh-CN" altLang="en-US" sz="2100"/>
              <a:t>在</a:t>
            </a:r>
            <a:r>
              <a:rPr lang="zh-CN" altLang="en-US" sz="2100">
                <a:solidFill>
                  <a:srgbClr val="FF0000"/>
                </a:solidFill>
              </a:rPr>
              <a:t>广播路由选择</a:t>
            </a:r>
            <a:r>
              <a:rPr lang="zh-CN" altLang="en-US" sz="2100"/>
              <a:t>(broadcast rout ng) 中， 网络层提供了从一种源结点到网络中的</a:t>
            </a:r>
            <a:r>
              <a:rPr lang="zh-CN" altLang="en-US" sz="2100">
                <a:solidFill>
                  <a:srgbClr val="FF0000"/>
                </a:solidFill>
              </a:rPr>
              <a:t>所有其他结点</a:t>
            </a:r>
            <a:r>
              <a:rPr lang="zh-CN" altLang="en-US" sz="2100"/>
              <a:t>交付分组的服务；</a:t>
            </a:r>
            <a:endParaRPr lang="zh-CN" altLang="en-US" sz="2100"/>
          </a:p>
          <a:p>
            <a:pPr lvl="1"/>
            <a:r>
              <a:rPr lang="zh-CN" altLang="en-US" sz="2100"/>
              <a:t> </a:t>
            </a:r>
            <a:r>
              <a:rPr lang="zh-CN" altLang="en-US" sz="2100">
                <a:solidFill>
                  <a:srgbClr val="FF0000"/>
                </a:solidFill>
              </a:rPr>
              <a:t>多播路由选择</a:t>
            </a:r>
            <a:r>
              <a:rPr lang="zh-CN" altLang="en-US" sz="2100"/>
              <a:t>(multicast routing) 使单个源结点能够向其他网络结点的一个</a:t>
            </a:r>
            <a:r>
              <a:rPr lang="zh-CN" altLang="en-US" sz="2100">
                <a:solidFill>
                  <a:srgbClr val="FF0000"/>
                </a:solidFill>
              </a:rPr>
              <a:t>子集</a:t>
            </a:r>
            <a:r>
              <a:rPr lang="zh-CN" altLang="en-US" sz="2100"/>
              <a:t>发送分组的副本。</a:t>
            </a:r>
            <a:endParaRPr lang="zh-CN" altLang="en-US" sz="2100"/>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4.7.1 广播路由选择算法</a:t>
            </a:r>
            <a:endParaRPr lang="zh-CN" altLang="en-US" sz="3200"/>
          </a:p>
        </p:txBody>
      </p:sp>
      <p:sp>
        <p:nvSpPr>
          <p:cNvPr id="3" name="内容占位符 2"/>
          <p:cNvSpPr/>
          <p:nvPr>
            <p:ph idx="1"/>
          </p:nvPr>
        </p:nvSpPr>
        <p:spPr>
          <a:xfrm>
            <a:off x="457200" y="1111885"/>
            <a:ext cx="8229600" cy="5014595"/>
          </a:xfrm>
        </p:spPr>
        <p:txBody>
          <a:bodyPr/>
          <a:p>
            <a:r>
              <a:rPr lang="zh-CN" altLang="en-US" sz="2400"/>
              <a:t>也许完成广播通信的最直接的方式是由发送结点向每个目的地分别发送分组的副本，如图4-43a所示。在给定N个目的结点的情况下，源结点只是产生该分组的N份副本，对不同目的地的每个副本进行编址，并用单播路由选择向N个目的地传输这N份副本。</a:t>
            </a:r>
            <a:endParaRPr lang="zh-CN" altLang="en-US" sz="2400"/>
          </a:p>
          <a:p>
            <a:endParaRPr lang="zh-CN" altLang="en-US" sz="2400"/>
          </a:p>
          <a:p>
            <a:endParaRPr lang="zh-CN" altLang="en-US" sz="2400"/>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4.7.1 广播路由选择算法</a:t>
            </a:r>
            <a:endParaRPr lang="zh-CN" altLang="en-US" sz="3200"/>
          </a:p>
        </p:txBody>
      </p:sp>
      <p:sp>
        <p:nvSpPr>
          <p:cNvPr id="3" name="内容占位符 2"/>
          <p:cNvSpPr/>
          <p:nvPr>
            <p:ph idx="1"/>
          </p:nvPr>
        </p:nvSpPr>
        <p:spPr>
          <a:xfrm>
            <a:off x="457200" y="1111885"/>
            <a:ext cx="8229600" cy="5014595"/>
          </a:xfrm>
        </p:spPr>
        <p:txBody>
          <a:bodyPr/>
          <a:p>
            <a:r>
              <a:rPr lang="zh-CN" altLang="en-US" sz="2400"/>
              <a:t>这种用</a:t>
            </a:r>
            <a:r>
              <a:rPr lang="zh-CN" altLang="en-US" sz="2400">
                <a:solidFill>
                  <a:srgbClr val="FF0000"/>
                </a:solidFill>
              </a:rPr>
              <a:t>N次单播</a:t>
            </a:r>
            <a:r>
              <a:rPr lang="zh-CN" altLang="en-US" sz="2400"/>
              <a:t>(N-way-unicast) 实现广播的方法简单， 无需新的网络层路由选择协议以及分组复制或转发功能。然而，这种方法有</a:t>
            </a:r>
            <a:r>
              <a:rPr lang="zh-CN" altLang="en-US" sz="2400">
                <a:solidFill>
                  <a:srgbClr val="FF0000"/>
                </a:solidFill>
              </a:rPr>
              <a:t>几个缺点</a:t>
            </a:r>
            <a:r>
              <a:rPr lang="zh-CN" altLang="en-US" sz="2400"/>
              <a:t>。第一个缺点是它的</a:t>
            </a:r>
            <a:r>
              <a:rPr lang="zh-CN" altLang="en-US" sz="2400">
                <a:solidFill>
                  <a:srgbClr val="FF0000"/>
                </a:solidFill>
              </a:rPr>
              <a:t>效率低</a:t>
            </a:r>
            <a:r>
              <a:rPr lang="zh-CN" altLang="en-US" sz="2400"/>
              <a:t>。如果源结点经过单一链路与该网络其余部分相连的话，该(相同)分组的N份独立的副本将都经过该段链路传输。显然更为有效的方式是，经第一跳仅发送分组的单个副本，然后让第一跳后面其他端的结点生成并转发任何附加的所需副本。这就是说，让网络结点本身(而不只是源结点)生成分组的冗余副本将更加有效。</a:t>
            </a:r>
            <a:endParaRPr lang="zh-CN" altLang="en-US" sz="2400"/>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4.7.1 广播路由选择算法</a:t>
            </a:r>
            <a:endParaRPr lang="zh-CN" altLang="en-US" sz="3200"/>
          </a:p>
        </p:txBody>
      </p:sp>
      <p:sp>
        <p:nvSpPr>
          <p:cNvPr id="3" name="内容占位符 2"/>
          <p:cNvSpPr/>
          <p:nvPr>
            <p:ph idx="1"/>
          </p:nvPr>
        </p:nvSpPr>
        <p:spPr>
          <a:xfrm>
            <a:off x="457200" y="1111885"/>
            <a:ext cx="8229600" cy="5014595"/>
          </a:xfrm>
        </p:spPr>
        <p:txBody>
          <a:bodyPr/>
          <a:p>
            <a:r>
              <a:rPr lang="zh-CN" altLang="en-US" sz="2400"/>
              <a:t>例如，在图4-43b中，仅有分组的一个副本通过R1-R2链路。该分组则在R2被复制，经链路R2-R3和R2-R4发送单个副本。</a:t>
            </a:r>
            <a:endParaRPr lang="zh-CN" altLang="en-US" sz="2400"/>
          </a:p>
        </p:txBody>
      </p:sp>
      <p:pic>
        <p:nvPicPr>
          <p:cNvPr id="5" name="图片 4"/>
          <p:cNvPicPr>
            <a:picLocks noChangeAspect="1"/>
          </p:cNvPicPr>
          <p:nvPr/>
        </p:nvPicPr>
        <p:blipFill>
          <a:blip r:embed="rId1"/>
          <a:stretch>
            <a:fillRect/>
          </a:stretch>
        </p:blipFill>
        <p:spPr>
          <a:xfrm>
            <a:off x="1907540" y="2493010"/>
            <a:ext cx="4981575" cy="3209925"/>
          </a:xfrm>
          <a:prstGeom prst="rect">
            <a:avLst/>
          </a:prstGeom>
        </p:spPr>
      </p:pic>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4.7.1 广播路由选择算法</a:t>
            </a:r>
            <a:endParaRPr lang="zh-CN" altLang="en-US" sz="3200"/>
          </a:p>
        </p:txBody>
      </p:sp>
      <p:sp>
        <p:nvSpPr>
          <p:cNvPr id="3" name="内容占位符 2"/>
          <p:cNvSpPr/>
          <p:nvPr>
            <p:ph idx="1"/>
          </p:nvPr>
        </p:nvSpPr>
        <p:spPr>
          <a:xfrm>
            <a:off x="457200" y="1111885"/>
            <a:ext cx="8229600" cy="5014595"/>
          </a:xfrm>
        </p:spPr>
        <p:txBody>
          <a:bodyPr/>
          <a:p>
            <a:r>
              <a:rPr lang="zh-CN" altLang="en-US" sz="2400"/>
              <a:t>N次单播的</a:t>
            </a:r>
            <a:r>
              <a:rPr lang="zh-CN" altLang="en-US" sz="2400">
                <a:solidFill>
                  <a:srgbClr val="FF0000"/>
                </a:solidFill>
              </a:rPr>
              <a:t>其他缺点</a:t>
            </a:r>
            <a:r>
              <a:rPr lang="zh-CN" altLang="en-US" sz="2400"/>
              <a:t>也许更为微妙，但不太重要。N次单播的一个隐含假设是广播的接收方及其地址均为发送方所知。但是怎样得到这些信息呢?最可能的是，需要有另外的协议机制(如广播成员或目的地注册协议)。这将增加</a:t>
            </a:r>
            <a:r>
              <a:rPr lang="zh-CN" altLang="en-US" sz="2400">
                <a:solidFill>
                  <a:srgbClr val="FF0000"/>
                </a:solidFill>
              </a:rPr>
              <a:t>更多的开销</a:t>
            </a:r>
            <a:r>
              <a:rPr lang="zh-CN" altLang="en-US" sz="2400"/>
              <a:t>，并且重要的是为最初看起来相当简单的协议增加了复杂性。N次单播的</a:t>
            </a:r>
            <a:r>
              <a:rPr lang="zh-CN" altLang="en-US" sz="2400">
                <a:solidFill>
                  <a:srgbClr val="FF0000"/>
                </a:solidFill>
              </a:rPr>
              <a:t>最后一个缺点</a:t>
            </a:r>
            <a:r>
              <a:rPr lang="zh-CN" altLang="en-US" sz="2400"/>
              <a:t>与使用广播的目的有关。在4.5节中，我们知道了链路状态路由选择协议使用广播来分发用于计算单播路由的链路状态信息。显然，在使用广播来生成和更新单播路由的情况下，基于单播路由选择基础设施来取得广播将(最多!)不明智的。</a:t>
            </a:r>
            <a:endParaRPr lang="zh-CN" altLang="en-US"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 应用层协议原理</a:t>
            </a:r>
            <a:endParaRPr sz="4000"/>
          </a:p>
        </p:txBody>
      </p:sp>
      <p:sp>
        <p:nvSpPr>
          <p:cNvPr id="3" name="内容占位符 2"/>
          <p:cNvSpPr/>
          <p:nvPr>
            <p:ph idx="1"/>
          </p:nvPr>
        </p:nvSpPr>
        <p:spPr/>
        <p:txBody>
          <a:bodyPr/>
          <a:p>
            <a:endParaRPr lang="zh-CN" altLang="en-US" sz="2400"/>
          </a:p>
        </p:txBody>
      </p:sp>
      <p:pic>
        <p:nvPicPr>
          <p:cNvPr id="4" name="图片 3"/>
          <p:cNvPicPr>
            <a:picLocks noChangeAspect="1"/>
          </p:cNvPicPr>
          <p:nvPr/>
        </p:nvPicPr>
        <p:blipFill>
          <a:blip r:embed="rId1"/>
          <a:stretch>
            <a:fillRect/>
          </a:stretch>
        </p:blipFill>
        <p:spPr>
          <a:xfrm>
            <a:off x="2319020" y="1268730"/>
            <a:ext cx="4448175" cy="5219700"/>
          </a:xfrm>
          <a:prstGeom prst="rect">
            <a:avLst/>
          </a:prstGeom>
        </p:spPr>
      </p:pic>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1.无控制洪泛</a:t>
            </a:r>
            <a:endParaRPr lang="zh-CN" altLang="en-US" sz="3200"/>
          </a:p>
        </p:txBody>
      </p:sp>
      <p:sp>
        <p:nvSpPr>
          <p:cNvPr id="3" name="内容占位符 2"/>
          <p:cNvSpPr/>
          <p:nvPr>
            <p:ph idx="1"/>
          </p:nvPr>
        </p:nvSpPr>
        <p:spPr>
          <a:xfrm>
            <a:off x="457200" y="1111885"/>
            <a:ext cx="8229600" cy="5014595"/>
          </a:xfrm>
        </p:spPr>
        <p:txBody>
          <a:bodyPr/>
          <a:p>
            <a:r>
              <a:rPr lang="zh-CN" altLang="en-US" sz="2400"/>
              <a:t>实现广播的最显而易见的技术是</a:t>
            </a:r>
            <a:r>
              <a:rPr lang="zh-CN" altLang="en-US" sz="2400">
                <a:solidFill>
                  <a:srgbClr val="FF0000"/>
                </a:solidFill>
              </a:rPr>
              <a:t>洪泛</a:t>
            </a:r>
            <a:r>
              <a:rPr lang="zh-CN" altLang="en-US" sz="2400"/>
              <a:t>(flooding) 方法， 该方法要求源结点向它的所有邻居发送分组的副本。当某结点接收了一个广播分组时，它复制该分组并向它的所有邻居(除了从其接收该分组的那个邻居)转发之。显然，如果图是相连的，这种方案将最终将广播分组的副本交付给该图中的所有结点。虽然这种方案简单而优雅，但它具有</a:t>
            </a:r>
            <a:r>
              <a:rPr lang="zh-CN" altLang="en-US" sz="2400">
                <a:solidFill>
                  <a:srgbClr val="FF0000"/>
                </a:solidFill>
              </a:rPr>
              <a:t>致命缺点</a:t>
            </a:r>
            <a:r>
              <a:rPr lang="zh-CN" altLang="en-US" sz="2400"/>
              <a:t>：如果该图具有圈，则每个广播分组的一个或多个分组副本将</a:t>
            </a:r>
            <a:r>
              <a:rPr lang="zh-CN" altLang="en-US" sz="2400">
                <a:solidFill>
                  <a:srgbClr val="FF0000"/>
                </a:solidFill>
              </a:rPr>
              <a:t>无休无止地循环</a:t>
            </a:r>
            <a:r>
              <a:rPr lang="zh-CN" altLang="en-US" sz="2400"/>
              <a:t>。</a:t>
            </a:r>
            <a:endParaRPr lang="zh-CN" altLang="en-US" sz="2400"/>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1.无控制洪泛</a:t>
            </a:r>
            <a:endParaRPr lang="zh-CN" altLang="en-US" sz="3200"/>
          </a:p>
        </p:txBody>
      </p:sp>
      <p:sp>
        <p:nvSpPr>
          <p:cNvPr id="3" name="内容占位符 2"/>
          <p:cNvSpPr/>
          <p:nvPr>
            <p:ph idx="1"/>
          </p:nvPr>
        </p:nvSpPr>
        <p:spPr>
          <a:xfrm>
            <a:off x="457200" y="1111885"/>
            <a:ext cx="8229600" cy="5014595"/>
          </a:xfrm>
        </p:spPr>
        <p:txBody>
          <a:bodyPr/>
          <a:p>
            <a:r>
              <a:rPr lang="zh-CN" altLang="en-US" sz="2400"/>
              <a:t>例如，在图4-4</a:t>
            </a:r>
            <a:r>
              <a:rPr lang="en-US" altLang="zh-CN" sz="2400"/>
              <a:t>4</a:t>
            </a:r>
            <a:r>
              <a:rPr lang="zh-CN" altLang="en-US" sz="2400"/>
              <a:t>中，R2将洪泛到R3，R3将洪泛到R4，R4将洪泛到R2，R2将(再次)洪泛到R3，等等。这种简单情况导致两个广播分组</a:t>
            </a:r>
            <a:r>
              <a:rPr lang="zh-CN" altLang="en-US" sz="2400">
                <a:solidFill>
                  <a:srgbClr val="FF0000"/>
                </a:solidFill>
              </a:rPr>
              <a:t>无休止地循环</a:t>
            </a:r>
            <a:r>
              <a:rPr lang="zh-CN" altLang="en-US" sz="2400"/>
              <a:t>，一个朝顺时针方向，一个朝逆时针方向。但还可能存在着一种更为不幸的致命缺陷：当一个结点与两个以上其他结点连接时，它将生成并转发广播分组的多个副本，这些副本中的每个又产生多个它们自身的副本(在有两个以上邻居的其他结点处) ， 等等。这种</a:t>
            </a:r>
            <a:r>
              <a:rPr lang="zh-CN" altLang="en-US" sz="2400">
                <a:solidFill>
                  <a:srgbClr val="FF0000"/>
                </a:solidFill>
              </a:rPr>
              <a:t>广播风暴</a:t>
            </a:r>
            <a:r>
              <a:rPr lang="zh-CN" altLang="en-US" sz="2400"/>
              <a:t>(broadcast storm) 导致无休止的广播分组的复制， 将最终导致在该网络中生成大量的广播分组，使得网络变得毫无用处。</a:t>
            </a:r>
            <a:endParaRPr lang="zh-CN" altLang="en-US" sz="2400"/>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1.无控制洪泛</a:t>
            </a:r>
            <a:endParaRPr lang="zh-CN" altLang="en-US" sz="3200"/>
          </a:p>
        </p:txBody>
      </p:sp>
      <p:pic>
        <p:nvPicPr>
          <p:cNvPr id="4" name="内容占位符 3"/>
          <p:cNvPicPr>
            <a:picLocks noChangeAspect="1"/>
          </p:cNvPicPr>
          <p:nvPr>
            <p:ph idx="1"/>
          </p:nvPr>
        </p:nvPicPr>
        <p:blipFill>
          <a:blip r:embed="rId1"/>
          <a:stretch>
            <a:fillRect/>
          </a:stretch>
        </p:blipFill>
        <p:spPr>
          <a:xfrm>
            <a:off x="2656840" y="1647190"/>
            <a:ext cx="3829050" cy="3943350"/>
          </a:xfrm>
          <a:prstGeom prst="rect">
            <a:avLst/>
          </a:prstGeom>
          <a:noFill/>
          <a:ln w="9525">
            <a:noFill/>
          </a:ln>
        </p:spPr>
      </p:pic>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2.受控洪泛</a:t>
            </a:r>
            <a:endParaRPr lang="zh-CN" altLang="en-US" sz="3200"/>
          </a:p>
        </p:txBody>
      </p:sp>
      <p:sp>
        <p:nvSpPr>
          <p:cNvPr id="3" name="内容占位符 2"/>
          <p:cNvSpPr/>
          <p:nvPr>
            <p:ph idx="1"/>
          </p:nvPr>
        </p:nvSpPr>
        <p:spPr>
          <a:xfrm>
            <a:off x="457200" y="1111885"/>
            <a:ext cx="8229600" cy="5014595"/>
          </a:xfrm>
        </p:spPr>
        <p:txBody>
          <a:bodyPr/>
          <a:p>
            <a:r>
              <a:rPr lang="zh-CN" altLang="en-US" sz="2400">
                <a:solidFill>
                  <a:srgbClr val="FF0000"/>
                </a:solidFill>
              </a:rPr>
              <a:t>避免广播风暴</a:t>
            </a:r>
            <a:r>
              <a:rPr lang="zh-CN" altLang="en-US" sz="2400"/>
              <a:t>的关键是每个结点明智地选择何时洪泛分组，何时不洪泛分组(例如，如果它已经接收并洪泛了某分组的较早副本)。在实践中，这能够以几种方式来实现。</a:t>
            </a:r>
            <a:endParaRPr lang="zh-CN" altLang="en-US" sz="2400"/>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2.受控洪泛</a:t>
            </a:r>
            <a:endParaRPr lang="zh-CN" altLang="en-US" sz="3200"/>
          </a:p>
        </p:txBody>
      </p:sp>
      <p:sp>
        <p:nvSpPr>
          <p:cNvPr id="3" name="内容占位符 2"/>
          <p:cNvSpPr/>
          <p:nvPr>
            <p:ph idx="1"/>
          </p:nvPr>
        </p:nvSpPr>
        <p:spPr>
          <a:xfrm>
            <a:off x="457200" y="1111885"/>
            <a:ext cx="8229600" cy="5014595"/>
          </a:xfrm>
        </p:spPr>
        <p:txBody>
          <a:bodyPr/>
          <a:p>
            <a:r>
              <a:rPr lang="zh-CN" altLang="en-US" sz="2400"/>
              <a:t>在</a:t>
            </a:r>
            <a:r>
              <a:rPr lang="zh-CN" altLang="en-US" sz="2400">
                <a:solidFill>
                  <a:srgbClr val="FF0000"/>
                </a:solidFill>
              </a:rPr>
              <a:t>序号控制洪泛</a:t>
            </a:r>
            <a:r>
              <a:rPr lang="zh-CN" altLang="en-US" sz="2400"/>
              <a:t>(sequence-number-controlled flooding) 中， 源结点将其地址(或其他唯一的标识符) 以及</a:t>
            </a:r>
            <a:r>
              <a:rPr lang="zh-CN" altLang="en-US" sz="2400">
                <a:solidFill>
                  <a:srgbClr val="FF0000"/>
                </a:solidFill>
              </a:rPr>
              <a:t>广播序号</a:t>
            </a:r>
            <a:r>
              <a:rPr lang="zh-CN" altLang="en-US" sz="2400"/>
              <a:t>(broadcast sequencenumber) 放入广播分组， 再向它的所有邻居发送该分组。每个结点维护它已经收到的、复制的和转发的源地址和每个广播分组的序号列表。当结点接收到一个广播分组时，它</a:t>
            </a:r>
            <a:r>
              <a:rPr lang="zh-CN" altLang="en-US" sz="2400">
                <a:solidFill>
                  <a:srgbClr val="FF0000"/>
                </a:solidFill>
              </a:rPr>
              <a:t>首先检查</a:t>
            </a:r>
            <a:r>
              <a:rPr lang="zh-CN" altLang="en-US" sz="2400"/>
              <a:t>该分组是否在列表中。如果在，丢弃该分组；如果不在，复制该分组并向该结点的所有邻居转发(除了接收到该分组从其的那个结点) 。</a:t>
            </a:r>
            <a:endParaRPr lang="zh-CN" altLang="en-US" sz="2400"/>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2.受控洪泛</a:t>
            </a:r>
            <a:endParaRPr lang="zh-CN" altLang="en-US" sz="3200"/>
          </a:p>
        </p:txBody>
      </p:sp>
      <p:sp>
        <p:nvSpPr>
          <p:cNvPr id="3" name="内容占位符 2"/>
          <p:cNvSpPr/>
          <p:nvPr>
            <p:ph idx="1"/>
          </p:nvPr>
        </p:nvSpPr>
        <p:spPr>
          <a:xfrm>
            <a:off x="457200" y="1111885"/>
            <a:ext cx="8229600" cy="5014595"/>
          </a:xfrm>
        </p:spPr>
        <p:txBody>
          <a:bodyPr/>
          <a:p>
            <a:r>
              <a:rPr lang="zh-CN" altLang="en-US" sz="2400"/>
              <a:t>受控洪泛的第二种方法被称为</a:t>
            </a:r>
            <a:r>
              <a:rPr lang="zh-CN" altLang="en-US" sz="2400">
                <a:solidFill>
                  <a:srgbClr val="FF0000"/>
                </a:solidFill>
              </a:rPr>
              <a:t>反向路径转发</a:t>
            </a:r>
            <a:r>
              <a:rPr lang="zh-CN" altLang="en-US" sz="2400"/>
              <a:t>(Reverse Path Forwarding， </a:t>
            </a:r>
            <a:r>
              <a:rPr lang="zh-CN" altLang="en-US" sz="2400">
                <a:solidFill>
                  <a:srgbClr val="FF0000"/>
                </a:solidFill>
              </a:rPr>
              <a:t>RPF</a:t>
            </a:r>
            <a:r>
              <a:rPr lang="zh-CN" altLang="en-US" sz="2400"/>
              <a:t>) ， 有时也称为</a:t>
            </a:r>
            <a:r>
              <a:rPr lang="zh-CN" altLang="en-US" sz="2400">
                <a:solidFill>
                  <a:srgbClr val="FF0000"/>
                </a:solidFill>
              </a:rPr>
              <a:t>反向路径广播</a:t>
            </a:r>
            <a:r>
              <a:rPr lang="zh-CN" altLang="en-US" sz="2400"/>
              <a:t>(RPB) 。</a:t>
            </a:r>
            <a:endParaRPr lang="zh-CN" altLang="en-US" sz="2400"/>
          </a:p>
          <a:p>
            <a:endParaRPr lang="zh-CN" altLang="en-US" sz="2400"/>
          </a:p>
          <a:p>
            <a:r>
              <a:rPr lang="zh-CN" altLang="en-US" sz="2400"/>
              <a:t>RPF的</a:t>
            </a:r>
            <a:r>
              <a:rPr lang="zh-CN" altLang="en-US" sz="2400">
                <a:solidFill>
                  <a:srgbClr val="FF0000"/>
                </a:solidFill>
              </a:rPr>
              <a:t>基本思想</a:t>
            </a:r>
            <a:r>
              <a:rPr lang="zh-CN" altLang="en-US" sz="2400"/>
              <a:t>简单且优雅。当一台路由器接收到具有给定源地址的广播分组时，仅当该分组到达的链路正好是位于它自己的返回其源的</a:t>
            </a:r>
            <a:r>
              <a:rPr lang="zh-CN" altLang="en-US" sz="2400">
                <a:solidFill>
                  <a:srgbClr val="FF0000"/>
                </a:solidFill>
              </a:rPr>
              <a:t>最短单播路径</a:t>
            </a:r>
            <a:r>
              <a:rPr lang="zh-CN" altLang="en-US" sz="2400"/>
              <a:t>上，它才向其所有出链路(除了它接收分组的那个)传输报文；否则，路由器只是丢弃入分组而不向任何它的出链路转发分组。</a:t>
            </a:r>
            <a:endParaRPr lang="zh-CN" altLang="en-US" sz="2400"/>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2.受控洪泛</a:t>
            </a:r>
            <a:endParaRPr lang="zh-CN" altLang="en-US" sz="3200"/>
          </a:p>
        </p:txBody>
      </p:sp>
      <p:sp>
        <p:nvSpPr>
          <p:cNvPr id="3" name="内容占位符 2"/>
          <p:cNvSpPr/>
          <p:nvPr>
            <p:ph idx="1"/>
          </p:nvPr>
        </p:nvSpPr>
        <p:spPr>
          <a:xfrm>
            <a:off x="457200" y="1111885"/>
            <a:ext cx="8229600" cy="5014595"/>
          </a:xfrm>
        </p:spPr>
        <p:txBody>
          <a:bodyPr/>
          <a:p>
            <a:r>
              <a:rPr lang="zh-CN" altLang="en-US" sz="2400"/>
              <a:t>因为路由器知道它在这样一条链路上将接收或者已经接收了该分组的一个副本(该链路位于自身返回发送方最短路径上)，故这样一个分组能够被丢弃。(你也许应当搞清，事实上，如果发生了这样的情况，环路和广播风暴将不会出现。) 注意到RPF不使用单播路由选择以实际将分组交付给目的地，它也不要求路由器知道从它自己到源的完整最短路径。RPF仅需要知道在它到发送方的单播最短路径上的下一个邻居；它仅使用这个邻居的身份以决定是否洪泛一个接收到的广播分组。</a:t>
            </a:r>
            <a:endParaRPr lang="zh-CN" altLang="en-US" sz="2400"/>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2.受控洪泛</a:t>
            </a:r>
            <a:endParaRPr lang="zh-CN" altLang="en-US" sz="3200"/>
          </a:p>
        </p:txBody>
      </p:sp>
      <p:sp>
        <p:nvSpPr>
          <p:cNvPr id="3" name="内容占位符 2"/>
          <p:cNvSpPr/>
          <p:nvPr>
            <p:ph idx="1"/>
          </p:nvPr>
        </p:nvSpPr>
        <p:spPr>
          <a:xfrm>
            <a:off x="457200" y="1111885"/>
            <a:ext cx="8229600" cy="5014595"/>
          </a:xfrm>
        </p:spPr>
        <p:txBody>
          <a:bodyPr/>
          <a:p>
            <a:r>
              <a:rPr lang="zh-CN" altLang="en-US" sz="2400"/>
              <a:t>图4-44举例说明了RPF。假定用粗线画的链的最低费用路径。结路表示了从接收方到源(A)点A最初广播一个源为A的分组到结点C和B。结点B将向结点C和D转发它从结点A接收到的源为A的分组(因为A位于到A的最低费用路径上)。B将忽略(丢弃而不转发)从任何其他结点(如从路由器C或D)接收的源为A的分组。我们现在考虑结点C，C将直接从A以及从B接收源为A的分组。因为B不在C自己到A的最短路径上，C将忽略来自B的任何源为A的分组。在另一方面，当C接收到直接来自A的源为A的分组，它将向结点B、E和F转发该分组。</a:t>
            </a:r>
            <a:endParaRPr lang="zh-CN" altLang="en-US" sz="2400"/>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2.受控洪泛</a:t>
            </a:r>
            <a:endParaRPr lang="zh-CN" altLang="en-US" sz="3200"/>
          </a:p>
        </p:txBody>
      </p:sp>
      <p:pic>
        <p:nvPicPr>
          <p:cNvPr id="4" name="内容占位符 3"/>
          <p:cNvPicPr>
            <a:picLocks noChangeAspect="1"/>
          </p:cNvPicPr>
          <p:nvPr>
            <p:ph idx="1"/>
          </p:nvPr>
        </p:nvPicPr>
        <p:blipFill>
          <a:blip r:embed="rId1"/>
          <a:stretch>
            <a:fillRect/>
          </a:stretch>
        </p:blipFill>
        <p:spPr>
          <a:xfrm>
            <a:off x="2656840" y="1647190"/>
            <a:ext cx="3829050" cy="3943350"/>
          </a:xfrm>
          <a:prstGeom prst="rect">
            <a:avLst/>
          </a:prstGeom>
        </p:spPr>
      </p:pic>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3.生成树广播</a:t>
            </a:r>
            <a:endParaRPr lang="zh-CN" altLang="en-US" sz="3200"/>
          </a:p>
        </p:txBody>
      </p:sp>
      <p:sp>
        <p:nvSpPr>
          <p:cNvPr id="3" name="内容占位符 2"/>
          <p:cNvSpPr/>
          <p:nvPr>
            <p:ph idx="1"/>
          </p:nvPr>
        </p:nvSpPr>
        <p:spPr>
          <a:xfrm>
            <a:off x="457200" y="1024255"/>
            <a:ext cx="8229600" cy="5102225"/>
          </a:xfrm>
        </p:spPr>
        <p:txBody>
          <a:bodyPr/>
          <a:p>
            <a:r>
              <a:rPr lang="zh-CN" altLang="en-US" sz="2400"/>
              <a:t>虽然序号控制洪泛和RPF避免了广播风暴， 但它们</a:t>
            </a:r>
            <a:r>
              <a:rPr lang="zh-CN" altLang="en-US" sz="2400">
                <a:solidFill>
                  <a:srgbClr val="FF0000"/>
                </a:solidFill>
              </a:rPr>
              <a:t>不能完全避免冗余广播分组</a:t>
            </a:r>
            <a:r>
              <a:rPr lang="zh-CN" altLang="en-US" sz="2400"/>
              <a:t>的传输。例如，在图4-44中，结点B、C、D、E和F接收到一个或两个冗余分组。在理想情况下，每个结点应当仅接收广播分组的一个副本。</a:t>
            </a:r>
            <a:endParaRPr lang="zh-CN" altLang="en-US" sz="2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2.1.1 网络应用程序体系结构</a:t>
            </a:r>
            <a:endParaRPr sz="4000"/>
          </a:p>
        </p:txBody>
      </p:sp>
      <p:sp>
        <p:nvSpPr>
          <p:cNvPr id="3" name="内容占位符 2"/>
          <p:cNvSpPr/>
          <p:nvPr>
            <p:ph idx="1"/>
          </p:nvPr>
        </p:nvSpPr>
        <p:spPr/>
        <p:txBody>
          <a:bodyPr/>
          <a:p>
            <a:r>
              <a:rPr lang="zh-CN" altLang="en-US"/>
              <a:t>应用程序研发者很可能利用现代网络应用程序中所使用的两种主流体系结构之一：</a:t>
            </a:r>
            <a:endParaRPr lang="zh-CN" altLang="en-US"/>
          </a:p>
          <a:p>
            <a:pPr lvl="1"/>
            <a:r>
              <a:rPr lang="zh-CN" altLang="en-US"/>
              <a:t>客户机-服务器</a:t>
            </a:r>
            <a:r>
              <a:rPr lang="en-US" altLang="zh-CN"/>
              <a:t>(</a:t>
            </a:r>
            <a:r>
              <a:rPr lang="en-US" altLang="zh-CN">
                <a:solidFill>
                  <a:srgbClr val="FF0000"/>
                </a:solidFill>
              </a:rPr>
              <a:t>C/S</a:t>
            </a:r>
            <a:r>
              <a:rPr lang="en-US" altLang="zh-CN"/>
              <a:t>)</a:t>
            </a:r>
            <a:r>
              <a:rPr lang="zh-CN" altLang="en-US"/>
              <a:t>体系结构</a:t>
            </a:r>
            <a:endParaRPr lang="zh-CN" altLang="en-US"/>
          </a:p>
          <a:p>
            <a:pPr lvl="1"/>
            <a:endParaRPr lang="zh-CN" altLang="en-US"/>
          </a:p>
          <a:p>
            <a:pPr lvl="1"/>
            <a:r>
              <a:rPr lang="zh-CN" altLang="en-US"/>
              <a:t>对等(</a:t>
            </a:r>
            <a:r>
              <a:rPr lang="zh-CN" altLang="en-US">
                <a:solidFill>
                  <a:srgbClr val="FF0000"/>
                </a:solidFill>
              </a:rPr>
              <a:t>P2P</a:t>
            </a:r>
            <a:r>
              <a:rPr lang="zh-CN" altLang="en-US"/>
              <a:t>)体系结构</a:t>
            </a:r>
            <a:endParaRPr lang="zh-CN" altLang="en-US"/>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3.生成树广播</a:t>
            </a:r>
            <a:endParaRPr lang="zh-CN" altLang="en-US" sz="3200"/>
          </a:p>
        </p:txBody>
      </p:sp>
      <p:sp>
        <p:nvSpPr>
          <p:cNvPr id="3" name="内容占位符 2"/>
          <p:cNvSpPr/>
          <p:nvPr>
            <p:ph idx="1"/>
          </p:nvPr>
        </p:nvSpPr>
        <p:spPr>
          <a:xfrm>
            <a:off x="457200" y="1024255"/>
            <a:ext cx="8229600" cy="5102225"/>
          </a:xfrm>
        </p:spPr>
        <p:txBody>
          <a:bodyPr/>
          <a:p>
            <a:r>
              <a:rPr lang="zh-CN" altLang="en-US" sz="2400"/>
              <a:t>在理想情况下，每个结点应当仅接收广播分组的一个副本。查看在图4-45a中由粗线相连结点组成的树，你能看到如果广播分组仅沿着该树中的链路转发的话，所有网络结点的每个将恰好接收到广播分组的一个副本， 这正是我们要寻找的解决方案!该树是一棵</a:t>
            </a:r>
            <a:r>
              <a:rPr lang="zh-CN" altLang="en-US" sz="2400">
                <a:solidFill>
                  <a:srgbClr val="FF0000"/>
                </a:solidFill>
              </a:rPr>
              <a:t>生成树</a:t>
            </a:r>
            <a:r>
              <a:rPr lang="zh-CN" altLang="en-US" sz="2400"/>
              <a:t>(span-ning tree) 的例子， 它包含了图中的每个结点。更形式化地讲， 图G=(N， E) 的一棵生成树是一个图G'=(N，E')，使得E'是E的子集，G'是连通的，G'不包含圈，并且G'包括了在G中的所有初始结点。如果每段链路具有相应的费用且一棵树的费用就是其链路费用之和，则在该图的所有生成树中费用最小的生成树(毫不奇怪地)被称为</a:t>
            </a:r>
            <a:r>
              <a:rPr lang="zh-CN" altLang="en-US" sz="2400">
                <a:solidFill>
                  <a:srgbClr val="FF0000"/>
                </a:solidFill>
              </a:rPr>
              <a:t>最小生成树</a:t>
            </a:r>
            <a:r>
              <a:rPr lang="zh-CN" altLang="en-US" sz="2400"/>
              <a:t>(minimum spanning tree) 。</a:t>
            </a:r>
            <a:endParaRPr lang="zh-CN" altLang="en-US" sz="2400"/>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3.生成树广播</a:t>
            </a:r>
            <a:endParaRPr lang="zh-CN" altLang="en-US" sz="3200"/>
          </a:p>
        </p:txBody>
      </p:sp>
      <p:pic>
        <p:nvPicPr>
          <p:cNvPr id="5" name="内容占位符 4"/>
          <p:cNvPicPr>
            <a:picLocks noChangeAspect="1"/>
          </p:cNvPicPr>
          <p:nvPr>
            <p:ph idx="1"/>
          </p:nvPr>
        </p:nvPicPr>
        <p:blipFill>
          <a:blip r:embed="rId1"/>
          <a:stretch>
            <a:fillRect/>
          </a:stretch>
        </p:blipFill>
        <p:spPr>
          <a:xfrm>
            <a:off x="1128395" y="2065020"/>
            <a:ext cx="6886575" cy="3019425"/>
          </a:xfrm>
          <a:prstGeom prst="rect">
            <a:avLst/>
          </a:prstGeom>
        </p:spPr>
      </p:pic>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3.生成树广播</a:t>
            </a:r>
            <a:endParaRPr lang="zh-CN" altLang="en-US" sz="3200"/>
          </a:p>
        </p:txBody>
      </p:sp>
      <p:sp>
        <p:nvSpPr>
          <p:cNvPr id="3" name="内容占位符 2"/>
          <p:cNvSpPr/>
          <p:nvPr>
            <p:ph idx="1"/>
          </p:nvPr>
        </p:nvSpPr>
        <p:spPr/>
        <p:txBody>
          <a:bodyPr/>
          <a:p>
            <a:r>
              <a:rPr lang="zh-CN" altLang="en-US" sz="2400"/>
              <a:t>因此，提供广播的另一种方法是</a:t>
            </a:r>
            <a:r>
              <a:rPr lang="zh-CN" altLang="en-US" sz="2400">
                <a:solidFill>
                  <a:srgbClr val="FF0000"/>
                </a:solidFill>
              </a:rPr>
              <a:t>首先</a:t>
            </a:r>
            <a:r>
              <a:rPr lang="zh-CN" altLang="en-US" sz="2400"/>
              <a:t>对网络结点</a:t>
            </a:r>
            <a:r>
              <a:rPr lang="zh-CN" altLang="en-US" sz="2400">
                <a:solidFill>
                  <a:srgbClr val="FF0000"/>
                </a:solidFill>
              </a:rPr>
              <a:t>构造出一棵生成树</a:t>
            </a:r>
            <a:r>
              <a:rPr lang="zh-CN" altLang="en-US" sz="2400"/>
              <a:t>。当一个源结点要发送一个广播分组时，它向所有属于该生成树的特定链路发送分组。接收广播分组的结点则向在生成树中的所有邻居转发该分组(其接收该分组的邻居除外)。生成树不仅消除了冗余的广播分组，而且一旦合适，该生成树能够被任何结点用于开始广播分组，如图4-45a和图4-45b中所示。注意到一个结点不必知道整棵树；只需要知道它在G中的哪些邻居是生成树的邻居。</a:t>
            </a:r>
            <a:endParaRPr lang="zh-CN" altLang="en-US" sz="2400"/>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3.生成树广播</a:t>
            </a:r>
            <a:endParaRPr lang="zh-CN" altLang="en-US" sz="3200"/>
          </a:p>
        </p:txBody>
      </p:sp>
      <p:sp>
        <p:nvSpPr>
          <p:cNvPr id="3" name="内容占位符 2"/>
          <p:cNvSpPr/>
          <p:nvPr>
            <p:ph idx="1"/>
          </p:nvPr>
        </p:nvSpPr>
        <p:spPr/>
        <p:txBody>
          <a:bodyPr/>
          <a:p>
            <a:r>
              <a:rPr lang="zh-CN" altLang="en-US" sz="2400"/>
              <a:t>与生成树方法相关的复杂性</a:t>
            </a:r>
            <a:r>
              <a:rPr lang="zh-CN" altLang="en-US" sz="2400">
                <a:solidFill>
                  <a:srgbClr val="FF0000"/>
                </a:solidFill>
              </a:rPr>
              <a:t>主要是生成树的生成和维护</a:t>
            </a:r>
            <a:r>
              <a:rPr lang="zh-CN" altLang="en-US" sz="2400"/>
              <a:t>。已经研制出了若干种分布式生成树算法 。这里我们仅考虑一种简单的算法。采用</a:t>
            </a:r>
            <a:r>
              <a:rPr lang="zh-CN" altLang="en-US" sz="2400">
                <a:solidFill>
                  <a:srgbClr val="FF0000"/>
                </a:solidFill>
              </a:rPr>
              <a:t>基于中心</a:t>
            </a:r>
            <a:r>
              <a:rPr lang="zh-CN" altLang="en-US" sz="2400"/>
              <a:t>的方法(center-based approach)建立一棵生成树时，要定义一个</a:t>
            </a:r>
            <a:r>
              <a:rPr lang="zh-CN" altLang="en-US" sz="2400">
                <a:solidFill>
                  <a:srgbClr val="FF0000"/>
                </a:solidFill>
              </a:rPr>
              <a:t>中心结点</a:t>
            </a:r>
            <a:r>
              <a:rPr lang="zh-CN" altLang="en-US" sz="2400"/>
              <a:t>(也称之为汇合点(rendezvous point) 或核(core) ) 。结点则向中心结点单播加入树(tree-join)报文。加入树报文使用单播路由选择朝着中心结点转发，直到它到达一个已经属于生成树的结点或到达该中心。在任一种情况下，加入树报文经过的路径定义了发起加入树报文的边缘结点和中心之间的生成树分支。这个新分支能够认为已被嫁接到现有的生成树上了。</a:t>
            </a:r>
            <a:endParaRPr lang="zh-CN" altLang="en-US" sz="2400"/>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3.生成树广播</a:t>
            </a:r>
            <a:endParaRPr lang="zh-CN" altLang="en-US" sz="3200"/>
          </a:p>
        </p:txBody>
      </p:sp>
      <p:sp>
        <p:nvSpPr>
          <p:cNvPr id="3" name="内容占位符 2"/>
          <p:cNvSpPr/>
          <p:nvPr>
            <p:ph idx="1"/>
          </p:nvPr>
        </p:nvSpPr>
        <p:spPr>
          <a:xfrm>
            <a:off x="457200" y="1261110"/>
            <a:ext cx="8229600" cy="4865370"/>
          </a:xfrm>
        </p:spPr>
        <p:txBody>
          <a:bodyPr/>
          <a:p>
            <a:r>
              <a:rPr lang="zh-CN" altLang="en-US" sz="2400"/>
              <a:t>图4-46举例说明了</a:t>
            </a:r>
            <a:r>
              <a:rPr lang="zh-CN" altLang="en-US" sz="2400">
                <a:solidFill>
                  <a:srgbClr val="FF0000"/>
                </a:solidFill>
              </a:rPr>
              <a:t>基于中心生成树的构造过程</a:t>
            </a:r>
            <a:r>
              <a:rPr lang="zh-CN" altLang="en-US" sz="2400"/>
              <a:t>。假定结点E被选作该树的中心。假定结点F首先加入树并向E转发加入树报文。单一链路EF成为初始的生成树。然后结点B通过向E发送它的加入树报文来加入该生成树。假定单播路径从B路由到E要经过D。在这种情况下， 加入树报文导致路径BDE被嫁接到生成树上。结点A接下来通过向E转发它的加入树报文来加入生成组。如果A到E的单播路径通过B，则因为B已经加入了这棵生成树，A的加入树报文到达B将导致该AB链路立即被嫁接在生成树上。结点C接下来通过向E直接转发它的加入树报文，加入了该生成树。最后，因为从G到E的单播路由选择必须经过结点D，当G向E发送它的加入树报文时，该GD链路在结点D被嫁接到该生成树上。</a:t>
            </a:r>
            <a:endParaRPr lang="zh-CN" altLang="en-US" sz="2400"/>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3.生成树广播</a:t>
            </a:r>
            <a:endParaRPr lang="zh-CN" altLang="en-US" sz="3200"/>
          </a:p>
        </p:txBody>
      </p:sp>
      <p:pic>
        <p:nvPicPr>
          <p:cNvPr id="4" name="内容占位符 3"/>
          <p:cNvPicPr>
            <a:picLocks noChangeAspect="1"/>
          </p:cNvPicPr>
          <p:nvPr>
            <p:ph idx="1"/>
          </p:nvPr>
        </p:nvPicPr>
        <p:blipFill>
          <a:blip r:embed="rId1"/>
          <a:stretch>
            <a:fillRect/>
          </a:stretch>
        </p:blipFill>
        <p:spPr>
          <a:xfrm>
            <a:off x="961390" y="2348230"/>
            <a:ext cx="7219950" cy="3028950"/>
          </a:xfrm>
          <a:prstGeom prst="rect">
            <a:avLst/>
          </a:prstGeom>
        </p:spPr>
      </p:pic>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4.7.2 多播</a:t>
            </a:r>
            <a:endParaRPr lang="zh-CN" altLang="en-US" sz="3200"/>
          </a:p>
        </p:txBody>
      </p:sp>
      <p:sp>
        <p:nvSpPr>
          <p:cNvPr id="3" name="内容占位符 2"/>
          <p:cNvSpPr/>
          <p:nvPr>
            <p:ph idx="1"/>
          </p:nvPr>
        </p:nvSpPr>
        <p:spPr/>
        <p:txBody>
          <a:bodyPr/>
          <a:p>
            <a:r>
              <a:rPr lang="zh-CN" altLang="en-US" sz="2400"/>
              <a:t>我们在前面小节中已经看到了使用广播服务，分组被交付给网络的所有结点。在本节中， 我们将注意力转向</a:t>
            </a:r>
            <a:r>
              <a:rPr lang="zh-CN" altLang="en-US" sz="2400">
                <a:solidFill>
                  <a:srgbClr val="FF0000"/>
                </a:solidFill>
              </a:rPr>
              <a:t>多播</a:t>
            </a:r>
            <a:r>
              <a:rPr lang="zh-CN" altLang="en-US" sz="2400"/>
              <a:t>(multicast) 服务。使用这种服务， </a:t>
            </a:r>
            <a:r>
              <a:rPr lang="zh-CN" altLang="en-US" sz="2400">
                <a:solidFill>
                  <a:srgbClr val="FF0000"/>
                </a:solidFill>
              </a:rPr>
              <a:t>多播分组仅被交付给网络结点的一个子集</a:t>
            </a:r>
            <a:r>
              <a:rPr lang="zh-CN" altLang="en-US" sz="2400"/>
              <a:t>。</a:t>
            </a:r>
            <a:endParaRPr lang="zh-CN" altLang="en-US" sz="2400"/>
          </a:p>
          <a:p>
            <a:r>
              <a:rPr lang="zh-CN" altLang="en-US" sz="2400"/>
              <a:t>一些新兴的网络应用要求将分组从一个或多个发送方交付给一组接收方。这些应用包括批量数据传送(例如从软件开发者到需要升级的用户之间的升级软件的传送)、流式连续媒体(例如将一个演讲实况的音频、视频和文本传送给一组分布在多处的演讲参与者)、数据共享应用(例如在多个分布的参与者之间共享的电子公告或电视会议应用) 、数据供给(例如股票报价) 、Web缓存更新、交互式游戏(例如分布式交互虚拟环境或多方游戏)。</a:t>
            </a:r>
            <a:endParaRPr lang="zh-CN" altLang="en-US" sz="2400"/>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4.7.2 多播</a:t>
            </a:r>
            <a:endParaRPr lang="zh-CN" altLang="en-US" sz="3200"/>
          </a:p>
        </p:txBody>
      </p:sp>
      <p:sp>
        <p:nvSpPr>
          <p:cNvPr id="3" name="内容占位符 2"/>
          <p:cNvSpPr/>
          <p:nvPr>
            <p:ph idx="1"/>
          </p:nvPr>
        </p:nvSpPr>
        <p:spPr/>
        <p:txBody>
          <a:bodyPr/>
          <a:p>
            <a:r>
              <a:rPr lang="zh-CN" altLang="en-US" sz="2400"/>
              <a:t>在多播通信中，我们立即面临两个问题，即怎样</a:t>
            </a:r>
            <a:r>
              <a:rPr lang="zh-CN" altLang="en-US" sz="2400">
                <a:solidFill>
                  <a:srgbClr val="FF0000"/>
                </a:solidFill>
              </a:rPr>
              <a:t>标识</a:t>
            </a:r>
            <a:r>
              <a:rPr lang="zh-CN" altLang="en-US" sz="2400"/>
              <a:t>多播分组的</a:t>
            </a:r>
            <a:r>
              <a:rPr lang="zh-CN" altLang="en-US" sz="2400">
                <a:solidFill>
                  <a:srgbClr val="FF0000"/>
                </a:solidFill>
              </a:rPr>
              <a:t>接收方</a:t>
            </a:r>
            <a:r>
              <a:rPr lang="zh-CN" altLang="en-US" sz="2400"/>
              <a:t>，以及怎样为发送到这些接收方的</a:t>
            </a:r>
            <a:r>
              <a:rPr lang="zh-CN" altLang="en-US" sz="2400">
                <a:solidFill>
                  <a:srgbClr val="FF0000"/>
                </a:solidFill>
              </a:rPr>
              <a:t>分组编址</a:t>
            </a:r>
            <a:r>
              <a:rPr lang="zh-CN" altLang="en-US" sz="2400"/>
              <a:t>。在单播通信情况下，接收方(目的地)的IP地址承载在每个IP单播数据报中并标识了单个接收方；在广播的情况下，所有结点需要接收广播分组，因此不需要目的地址。但在多播情况下，我们目前面对</a:t>
            </a:r>
            <a:r>
              <a:rPr lang="en-US" altLang="zh-CN" sz="2400"/>
              <a:t> </a:t>
            </a:r>
            <a:r>
              <a:rPr lang="zh-CN" altLang="en-US" sz="2400"/>
              <a:t>多个接收方。每个多播分组都携带所有接收方的IP地址，这合理吗?虽然这种方法对于少量的接收方可能是行得通的，但它不能很好地扩展到数以百计或数以千计的接收方场合；在数据报中编址信息的量将充斥该分组中有效载荷字段中实际可携带的数据量。还需要由发送方给出接收方的明确标识，使得发送方知道所有接收方的标识与地址。我们很快就会看到，在许多场合下是不希望有这种要求的。</a:t>
            </a:r>
            <a:endParaRPr lang="zh-CN" altLang="en-US" sz="2400"/>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4.7.2 多播</a:t>
            </a:r>
            <a:endParaRPr lang="zh-CN" altLang="en-US" sz="3200"/>
          </a:p>
        </p:txBody>
      </p:sp>
      <p:sp>
        <p:nvSpPr>
          <p:cNvPr id="3" name="内容占位符 2"/>
          <p:cNvSpPr/>
          <p:nvPr>
            <p:ph idx="1"/>
          </p:nvPr>
        </p:nvSpPr>
        <p:spPr>
          <a:xfrm>
            <a:off x="457200" y="1116965"/>
            <a:ext cx="8229600" cy="5009515"/>
          </a:xfrm>
        </p:spPr>
        <p:txBody>
          <a:bodyPr/>
          <a:p>
            <a:r>
              <a:rPr lang="zh-CN" altLang="en-US" sz="2400"/>
              <a:t>由于这些原因， 在因特网体系结构中，多播数据报使用</a:t>
            </a:r>
            <a:r>
              <a:rPr lang="zh-CN" altLang="en-US" sz="2400">
                <a:solidFill>
                  <a:srgbClr val="FF0000"/>
                </a:solidFill>
              </a:rPr>
              <a:t>间接地址</a:t>
            </a:r>
            <a:r>
              <a:rPr lang="zh-CN" altLang="en-US" sz="2400"/>
              <a:t>(address in direction) 来编址。这就是说， </a:t>
            </a:r>
            <a:r>
              <a:rPr lang="zh-CN" altLang="en-US" sz="2400">
                <a:solidFill>
                  <a:srgbClr val="FF0000"/>
                </a:solidFill>
              </a:rPr>
              <a:t>用一个标识来表示一组接收方</a:t>
            </a:r>
            <a:r>
              <a:rPr lang="zh-CN" altLang="en-US" sz="2400"/>
              <a:t>，寻址到该组的分组副本被交付给所有与该组相关联的多播接收方，且该组使用这个</a:t>
            </a:r>
            <a:r>
              <a:rPr lang="zh-CN" altLang="en-US" sz="2400">
                <a:solidFill>
                  <a:srgbClr val="FF0000"/>
                </a:solidFill>
              </a:rPr>
              <a:t>单一标识符</a:t>
            </a:r>
            <a:r>
              <a:rPr lang="zh-CN" altLang="en-US" sz="2400"/>
              <a:t>。在因特网中，这种表示一组接收方的单一标识就是一个</a:t>
            </a:r>
            <a:r>
              <a:rPr lang="zh-CN" altLang="en-US" sz="2400">
                <a:solidFill>
                  <a:srgbClr val="FF0000"/>
                </a:solidFill>
              </a:rPr>
              <a:t>D类多播地址</a:t>
            </a:r>
            <a:r>
              <a:rPr lang="en-US" altLang="zh-CN" sz="2400"/>
              <a:t>(</a:t>
            </a:r>
            <a:r>
              <a:rPr lang="zh-CN" altLang="en-US" sz="2400"/>
              <a:t>在224.0.0.0～239.255.255.255范围内的地址称为D类IP多播地址</a:t>
            </a:r>
            <a:r>
              <a:rPr lang="en-US" altLang="zh-CN" sz="2400"/>
              <a:t>)</a:t>
            </a:r>
            <a:r>
              <a:rPr lang="zh-CN" altLang="en-US" sz="2400"/>
              <a:t>。与一个D类地址相关联的接收方小组被称为一个</a:t>
            </a:r>
            <a:r>
              <a:rPr lang="zh-CN" altLang="en-US" sz="2400">
                <a:solidFill>
                  <a:srgbClr val="FF0000"/>
                </a:solidFill>
              </a:rPr>
              <a:t>多播组</a:t>
            </a:r>
            <a:r>
              <a:rPr lang="zh-CN" altLang="en-US" sz="2400"/>
              <a:t>(multicast group) 。</a:t>
            </a:r>
            <a:endParaRPr lang="zh-CN" altLang="en-US" sz="2400"/>
          </a:p>
          <a:p>
            <a:r>
              <a:rPr lang="zh-CN" altLang="en-US" sz="2400"/>
              <a:t>多播组抽象在图4-47中举例说明。图中的4台主机(显示为深色)与多播组地址226.17.30.197相关联，而且它们将接收所有寻址到该多播地址的数据报。我们仍然必须应对的困难在于这样一个事实，每台主机有一个唯一的IP单播地址，该单播地址完全独立于它所参与的多播组的地址。</a:t>
            </a:r>
            <a:endParaRPr lang="zh-CN" altLang="en-US" sz="2400"/>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4.7.2 多播</a:t>
            </a:r>
            <a:endParaRPr lang="zh-CN" altLang="en-US" sz="3200"/>
          </a:p>
        </p:txBody>
      </p:sp>
      <p:sp>
        <p:nvSpPr>
          <p:cNvPr id="3" name="内容占位符 2"/>
          <p:cNvSpPr/>
          <p:nvPr>
            <p:ph idx="1"/>
          </p:nvPr>
        </p:nvSpPr>
        <p:spPr/>
        <p:txBody>
          <a:bodyPr/>
          <a:p>
            <a:endParaRPr lang="zh-CN" altLang="en-US" sz="2400"/>
          </a:p>
        </p:txBody>
      </p:sp>
      <p:pic>
        <p:nvPicPr>
          <p:cNvPr id="4" name="图片 3"/>
          <p:cNvPicPr>
            <a:picLocks noChangeAspect="1"/>
          </p:cNvPicPr>
          <p:nvPr/>
        </p:nvPicPr>
        <p:blipFill>
          <a:blip r:embed="rId1"/>
          <a:stretch>
            <a:fillRect/>
          </a:stretch>
        </p:blipFill>
        <p:spPr>
          <a:xfrm>
            <a:off x="1763395" y="1268730"/>
            <a:ext cx="5638800" cy="47339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1.1.1 具体构成描述</a:t>
            </a:r>
            <a:endParaRPr lang="zh-CN" altLang="en-US"/>
          </a:p>
        </p:txBody>
      </p:sp>
      <p:sp>
        <p:nvSpPr>
          <p:cNvPr id="3" name="内容占位符 2"/>
          <p:cNvSpPr>
            <a:spLocks noGrp="1"/>
          </p:cNvSpPr>
          <p:nvPr>
            <p:ph idx="1"/>
          </p:nvPr>
        </p:nvSpPr>
        <p:spPr/>
        <p:txBody>
          <a:bodyPr/>
          <a:p>
            <a:r>
              <a:rPr lang="zh-CN" altLang="en-US" sz="2400"/>
              <a:t>端系统通过</a:t>
            </a:r>
            <a:r>
              <a:rPr lang="zh-CN" altLang="en-US" sz="2400">
                <a:solidFill>
                  <a:srgbClr val="FF0000"/>
                </a:solidFill>
              </a:rPr>
              <a:t>通信链路</a:t>
            </a:r>
            <a:r>
              <a:rPr lang="zh-CN" altLang="en-US" sz="2400"/>
              <a:t>(communication link) 和</a:t>
            </a:r>
            <a:r>
              <a:rPr lang="zh-CN" altLang="en-US" sz="2400">
                <a:solidFill>
                  <a:srgbClr val="FF0000"/>
                </a:solidFill>
              </a:rPr>
              <a:t>分组交换机</a:t>
            </a:r>
            <a:r>
              <a:rPr lang="zh-CN" altLang="en-US" sz="2400"/>
              <a:t>(packet switch) 连接到一起。</a:t>
            </a:r>
            <a:endParaRPr lang="zh-CN" altLang="en-US" sz="2400"/>
          </a:p>
          <a:p>
            <a:endParaRPr lang="zh-CN" altLang="en-US" sz="2400"/>
          </a:p>
          <a:p>
            <a:r>
              <a:rPr lang="zh-CN" altLang="en-US" sz="2400"/>
              <a:t>许多类型的通信链路由不同类型的</a:t>
            </a:r>
            <a:r>
              <a:rPr lang="zh-CN" altLang="en-US" sz="2400">
                <a:solidFill>
                  <a:srgbClr val="FF0000"/>
                </a:solidFill>
              </a:rPr>
              <a:t>物理媒体</a:t>
            </a:r>
            <a:r>
              <a:rPr lang="zh-CN" altLang="en-US" sz="2400"/>
              <a:t>组成。这些物理媒体包括同轴电缆、铜线、光纤和无线电频谱。</a:t>
            </a:r>
            <a:endParaRPr lang="zh-CN" altLang="en-US" sz="2400"/>
          </a:p>
          <a:p>
            <a:endParaRPr lang="zh-CN" altLang="en-US" sz="2400"/>
          </a:p>
          <a:p>
            <a:r>
              <a:rPr lang="zh-CN" altLang="en-US" sz="2400"/>
              <a:t>不同的链路能够以不同的速率传输数据， 链路的</a:t>
            </a:r>
            <a:r>
              <a:rPr lang="zh-CN" altLang="en-US" sz="2400">
                <a:solidFill>
                  <a:srgbClr val="FF0000"/>
                </a:solidFill>
              </a:rPr>
              <a:t>传输速率</a:t>
            </a:r>
            <a:r>
              <a:rPr lang="zh-CN" altLang="en-US" sz="2400"/>
              <a:t>以比特/秒度量(bit/s， 或bps) 。</a:t>
            </a:r>
            <a:endParaRPr lang="zh-CN" altLang="en-US" sz="24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2.1.1 网络应用程序体系结构</a:t>
            </a:r>
            <a:endParaRPr sz="4000"/>
          </a:p>
        </p:txBody>
      </p:sp>
      <p:sp>
        <p:nvSpPr>
          <p:cNvPr id="3" name="内容占位符 2"/>
          <p:cNvSpPr/>
          <p:nvPr>
            <p:ph idx="1"/>
          </p:nvPr>
        </p:nvSpPr>
        <p:spPr/>
        <p:txBody>
          <a:bodyPr/>
          <a:p>
            <a:r>
              <a:rPr lang="zh-CN" altLang="en-US" sz="2800"/>
              <a:t>在</a:t>
            </a:r>
            <a:r>
              <a:rPr lang="en-US" altLang="zh-CN" sz="2800"/>
              <a:t>C/S</a:t>
            </a:r>
            <a:r>
              <a:rPr lang="zh-CN" altLang="en-US" sz="2800"/>
              <a:t>体系结构中， 有一个总是打开的主机称为服务器， 它服务于来自许多其他称为客户的主机的请求。</a:t>
            </a:r>
            <a:endParaRPr lang="zh-CN" altLang="en-US" sz="2800"/>
          </a:p>
          <a:p>
            <a:endParaRPr lang="zh-CN" altLang="en-US" sz="2800"/>
          </a:p>
          <a:p>
            <a:r>
              <a:rPr lang="zh-CN" altLang="en-US" sz="2800"/>
              <a:t>一个经典的例子是Web应用程序， 其中总是打开的Web服务器服务于来自浏览器(运行在客户主机上) 的请求。当Web服务器接收到来自某客户对某对象的请求时， 它向该客户发送所请求的对象作为响应。</a:t>
            </a:r>
            <a:endParaRPr lang="zh-CN" altLang="en-US" sz="2800"/>
          </a:p>
          <a:p>
            <a:endParaRPr lang="zh-CN" altLang="en-US" sz="2800"/>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4.7.2 多播</a:t>
            </a:r>
            <a:endParaRPr lang="zh-CN" altLang="en-US" sz="3200"/>
          </a:p>
        </p:txBody>
      </p:sp>
      <p:sp>
        <p:nvSpPr>
          <p:cNvPr id="3" name="内容占位符 2"/>
          <p:cNvSpPr/>
          <p:nvPr>
            <p:ph idx="1"/>
          </p:nvPr>
        </p:nvSpPr>
        <p:spPr/>
        <p:txBody>
          <a:bodyPr/>
          <a:p>
            <a:r>
              <a:rPr lang="zh-CN" altLang="en-US" sz="2400"/>
              <a:t>虽然多播组抽象是简单的， 但它给(主机) 带来了一堆问题。一个组是如何形成，又如何终结的呢?如何选择组地址?新主机如何加入某个组(要么作为发送方，要么作为接收方)?任何主机都能加入一个组(向该组发送或从该组接收)或者组成员资格会受到限制吗?如果有限制，由谁限制?作为网络层协议的一部分，一个组成员知道其他组成员的标识吗?网络结点相互之间如何进行交互，以向所有组成员交付一个多播数据报呢?对于因特网，所有这些问题的答案都与</a:t>
            </a:r>
            <a:r>
              <a:rPr lang="zh-CN" altLang="en-US" sz="2400">
                <a:solidFill>
                  <a:srgbClr val="FF0000"/>
                </a:solidFill>
              </a:rPr>
              <a:t>因特网组管理协议</a:t>
            </a:r>
            <a:r>
              <a:rPr lang="zh-CN" altLang="en-US" sz="2400"/>
              <a:t>(</a:t>
            </a:r>
            <a:r>
              <a:rPr lang="zh-CN" altLang="en-US" sz="2400">
                <a:solidFill>
                  <a:srgbClr val="FF0000"/>
                </a:solidFill>
              </a:rPr>
              <a:t>IGMP</a:t>
            </a:r>
            <a:r>
              <a:rPr lang="zh-CN" altLang="en-US" sz="2400"/>
              <a:t>)有关。所以， 我们接下来简要地考虑IGMP， 然后再回到这些更为一般的问题上来。</a:t>
            </a:r>
            <a:endParaRPr lang="zh-CN" altLang="en-US" sz="2400"/>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1.因特网组管理协议</a:t>
            </a:r>
            <a:endParaRPr lang="zh-CN" altLang="en-US" sz="3200"/>
          </a:p>
        </p:txBody>
      </p:sp>
      <p:sp>
        <p:nvSpPr>
          <p:cNvPr id="3" name="内容占位符 2"/>
          <p:cNvSpPr/>
          <p:nvPr>
            <p:ph idx="1"/>
          </p:nvPr>
        </p:nvSpPr>
        <p:spPr/>
        <p:txBody>
          <a:bodyPr/>
          <a:p>
            <a:r>
              <a:rPr lang="zh-CN" altLang="en-US" sz="2400">
                <a:solidFill>
                  <a:srgbClr val="FF0000"/>
                </a:solidFill>
              </a:rPr>
              <a:t>IGMP版本3</a:t>
            </a:r>
            <a:r>
              <a:rPr lang="zh-CN" altLang="en-US" sz="2400"/>
              <a:t>运行在一台</a:t>
            </a:r>
            <a:r>
              <a:rPr lang="zh-CN" altLang="en-US" sz="2400">
                <a:solidFill>
                  <a:srgbClr val="FF0000"/>
                </a:solidFill>
              </a:rPr>
              <a:t>主机</a:t>
            </a:r>
            <a:r>
              <a:rPr lang="zh-CN" altLang="en-US" sz="2400"/>
              <a:t>与其</a:t>
            </a:r>
            <a:r>
              <a:rPr lang="zh-CN" altLang="en-US" sz="2400">
                <a:solidFill>
                  <a:srgbClr val="FF0000"/>
                </a:solidFill>
              </a:rPr>
              <a:t>直接相连</a:t>
            </a:r>
            <a:r>
              <a:rPr lang="zh-CN" altLang="en-US" sz="2400"/>
              <a:t>的路由器之间(不严格地说，我们可将直接相连的路由器看作第一跳路由器，即主机看到的在它自己本地网络外部的到任何其他主机的一条路径，或到该主机的任何路径上的最后一跳路由器)，这种情况如图4-48所示。</a:t>
            </a:r>
            <a:endParaRPr lang="zh-CN" altLang="en-US" sz="2400"/>
          </a:p>
          <a:p>
            <a:endParaRPr lang="zh-CN" altLang="en-US" sz="2400"/>
          </a:p>
          <a:p>
            <a:r>
              <a:rPr lang="zh-CN" altLang="en-US" sz="2400"/>
              <a:t>图4-48显示了3台</a:t>
            </a:r>
            <a:r>
              <a:rPr lang="zh-CN" altLang="en-US" sz="2400">
                <a:solidFill>
                  <a:srgbClr val="FF0000"/>
                </a:solidFill>
              </a:rPr>
              <a:t>第一跳多播路由器</a:t>
            </a:r>
            <a:r>
              <a:rPr lang="zh-CN" altLang="en-US" sz="2400"/>
              <a:t>，每一台都通过一个向外的本地接口与相连的主机连接。在该例中， 本地接口连到一个</a:t>
            </a:r>
            <a:r>
              <a:rPr lang="zh-CN" altLang="en-US" sz="2400">
                <a:solidFill>
                  <a:srgbClr val="FF0000"/>
                </a:solidFill>
              </a:rPr>
              <a:t>LAN</a:t>
            </a:r>
            <a:r>
              <a:rPr lang="en-US" altLang="zh-CN" sz="2400">
                <a:solidFill>
                  <a:srgbClr val="FF0000"/>
                </a:solidFill>
              </a:rPr>
              <a:t>(</a:t>
            </a:r>
            <a:r>
              <a:rPr lang="zh-CN" altLang="en-US" sz="2400">
                <a:solidFill>
                  <a:srgbClr val="FF0000"/>
                </a:solidFill>
              </a:rPr>
              <a:t>局域网</a:t>
            </a:r>
            <a:r>
              <a:rPr lang="en-US" altLang="zh-CN" sz="2400">
                <a:solidFill>
                  <a:srgbClr val="FF0000"/>
                </a:solidFill>
              </a:rPr>
              <a:t>)</a:t>
            </a:r>
            <a:r>
              <a:rPr lang="zh-CN" altLang="en-US" sz="2400"/>
              <a:t>上， 且每个LAN都有多台相连的主机，在任意给定时间内至多有几台主机属于一个给定的多播组。</a:t>
            </a:r>
            <a:endParaRPr lang="zh-CN" altLang="en-US" sz="2400"/>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1.因特网组管理协议</a:t>
            </a:r>
            <a:endParaRPr lang="zh-CN" altLang="en-US" sz="3200"/>
          </a:p>
        </p:txBody>
      </p:sp>
      <p:pic>
        <p:nvPicPr>
          <p:cNvPr id="4" name="内容占位符 3"/>
          <p:cNvPicPr>
            <a:picLocks noChangeAspect="1"/>
          </p:cNvPicPr>
          <p:nvPr>
            <p:ph idx="1"/>
          </p:nvPr>
        </p:nvPicPr>
        <p:blipFill>
          <a:blip r:embed="rId1"/>
          <a:stretch>
            <a:fillRect/>
          </a:stretch>
        </p:blipFill>
        <p:spPr>
          <a:xfrm>
            <a:off x="1857375" y="1988820"/>
            <a:ext cx="5429250" cy="3219450"/>
          </a:xfrm>
          <a:prstGeom prst="rect">
            <a:avLst/>
          </a:prstGeom>
        </p:spPr>
      </p:pic>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1.因特网组管理协议</a:t>
            </a:r>
            <a:endParaRPr lang="zh-CN" altLang="en-US" sz="3200"/>
          </a:p>
        </p:txBody>
      </p:sp>
      <p:sp>
        <p:nvSpPr>
          <p:cNvPr id="3" name="内容占位符 2"/>
          <p:cNvSpPr/>
          <p:nvPr>
            <p:ph idx="1"/>
          </p:nvPr>
        </p:nvSpPr>
        <p:spPr/>
        <p:txBody>
          <a:bodyPr/>
          <a:p>
            <a:r>
              <a:rPr lang="zh-CN" altLang="en-US" sz="2400"/>
              <a:t>IGMP为一台主机提供了手段， 让它通知与其相连的路由器：在本主机上</a:t>
            </a:r>
            <a:r>
              <a:rPr lang="zh-CN" altLang="en-US" sz="2400">
                <a:solidFill>
                  <a:srgbClr val="FF0000"/>
                </a:solidFill>
              </a:rPr>
              <a:t>运行的一个应用程序</a:t>
            </a:r>
            <a:r>
              <a:rPr lang="zh-CN" altLang="en-US" sz="2400"/>
              <a:t>想加入一个特定的多播组。由于IGMP的交互范围被局限在主机与其相连的路由器之间，显然需要另一种协议来协调遍及因特网内的多播路由器(包括相连的路由器)，以便多播数据报能路由到其最终目的地。后一个功能是由</a:t>
            </a:r>
            <a:r>
              <a:rPr lang="zh-CN" altLang="en-US" sz="2400">
                <a:solidFill>
                  <a:srgbClr val="FF0000"/>
                </a:solidFill>
              </a:rPr>
              <a:t>网络层多播路由选择算法</a:t>
            </a:r>
            <a:r>
              <a:rPr lang="zh-CN" altLang="en-US" sz="2400"/>
              <a:t>完成的，我们将很快考虑这些算法。</a:t>
            </a:r>
            <a:endParaRPr lang="zh-CN" altLang="en-US" sz="2400"/>
          </a:p>
          <a:p>
            <a:endParaRPr lang="zh-CN" altLang="en-US" sz="2400"/>
          </a:p>
          <a:p>
            <a:r>
              <a:rPr lang="zh-CN" altLang="en-US" sz="2400"/>
              <a:t>因此因特网中的网络层多播是由两个互补的组件组成的：</a:t>
            </a:r>
            <a:r>
              <a:rPr lang="zh-CN" altLang="en-US" sz="2400">
                <a:solidFill>
                  <a:srgbClr val="FF0000"/>
                </a:solidFill>
              </a:rPr>
              <a:t>IGMP</a:t>
            </a:r>
            <a:r>
              <a:rPr lang="zh-CN" altLang="en-US" sz="2400"/>
              <a:t>与</a:t>
            </a:r>
            <a:r>
              <a:rPr lang="zh-CN" altLang="en-US" sz="2400">
                <a:solidFill>
                  <a:srgbClr val="FF0000"/>
                </a:solidFill>
              </a:rPr>
              <a:t>多播路由选择协议</a:t>
            </a:r>
            <a:r>
              <a:rPr lang="zh-CN" altLang="en-US" sz="2400"/>
              <a:t>。</a:t>
            </a:r>
            <a:endParaRPr lang="zh-CN" altLang="en-US" sz="2400"/>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1.因特网组管理协议</a:t>
            </a:r>
            <a:endParaRPr lang="zh-CN" altLang="en-US" sz="3200"/>
          </a:p>
        </p:txBody>
      </p:sp>
      <p:sp>
        <p:nvSpPr>
          <p:cNvPr id="3" name="内容占位符 2"/>
          <p:cNvSpPr/>
          <p:nvPr>
            <p:ph idx="1"/>
          </p:nvPr>
        </p:nvSpPr>
        <p:spPr/>
        <p:txBody>
          <a:bodyPr/>
          <a:p>
            <a:r>
              <a:rPr lang="zh-CN" altLang="en-US" sz="2400"/>
              <a:t>IGMP只有</a:t>
            </a:r>
            <a:r>
              <a:rPr lang="zh-CN" altLang="en-US" sz="2400">
                <a:solidFill>
                  <a:srgbClr val="FF0000"/>
                </a:solidFill>
              </a:rPr>
              <a:t>三种报文类型</a:t>
            </a:r>
            <a:r>
              <a:rPr lang="zh-CN" altLang="en-US" sz="2400"/>
              <a:t>。 IGMP报文是承载(封装) 在一个IP数据报中，使用的IP协议号为2。由一台路由器向所有与主机(如局域网上的所有主机)相连的接口(例如在一个局域网上对所有主机) 发送一个membership_query报文， 以确定该接口上主机已加入的所有多播组集合。主机用一个membership_report报文来响应membership_query报文。当一个应用程序首次加入一个多播组时， 也可由主机产生membership_report报文， 而不用等待来自路由器的membership_query报文。</a:t>
            </a:r>
            <a:endParaRPr lang="zh-CN" altLang="en-US" sz="2400"/>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1.因特网组管理协议</a:t>
            </a:r>
            <a:endParaRPr lang="zh-CN" altLang="en-US" sz="3200"/>
          </a:p>
        </p:txBody>
      </p:sp>
      <p:sp>
        <p:nvSpPr>
          <p:cNvPr id="3" name="内容占位符 2"/>
          <p:cNvSpPr/>
          <p:nvPr>
            <p:ph idx="1"/>
          </p:nvPr>
        </p:nvSpPr>
        <p:spPr>
          <a:xfrm>
            <a:off x="457200" y="1042670"/>
            <a:ext cx="8229600" cy="5083810"/>
          </a:xfrm>
        </p:spPr>
        <p:txBody>
          <a:bodyPr/>
          <a:p>
            <a:r>
              <a:rPr lang="zh-CN" altLang="en-US" sz="2400"/>
              <a:t>最后一种I</a:t>
            </a:r>
            <a:r>
              <a:rPr lang="en-US" altLang="zh-CN" sz="2400"/>
              <a:t>G</a:t>
            </a:r>
            <a:r>
              <a:rPr lang="zh-CN" altLang="en-US" sz="2400"/>
              <a:t>MP报文类型是leave_group报文。有趣的是， 这种报文是可选的!但如果它是可选的， 那么一台路由器如何检测出一台主机是何时离开该多播组的呢?问题的答案就在于使用了membership_query报文：当无主机响应一个具有给定组地址的membership_query报文时， 该路由器就推断出已没有主机在这个多播组了。这是因特网协议中有时被称为</a:t>
            </a:r>
            <a:r>
              <a:rPr lang="zh-CN" altLang="en-US" sz="2400">
                <a:solidFill>
                  <a:srgbClr val="FF0000"/>
                </a:solidFill>
              </a:rPr>
              <a:t>软状态(soft state) 机制</a:t>
            </a:r>
            <a:r>
              <a:rPr lang="zh-CN" altLang="en-US" sz="2400"/>
              <a:t>的一个例子。</a:t>
            </a:r>
            <a:endParaRPr lang="zh-CN" altLang="en-US" sz="2400"/>
          </a:p>
          <a:p>
            <a:endParaRPr lang="zh-CN" altLang="en-US" sz="2400"/>
          </a:p>
          <a:p>
            <a:r>
              <a:rPr lang="zh-CN" altLang="en-US" sz="2400"/>
              <a:t>在一个软状态协议中， 状态(在IGMP场合中， 有主机加入某给定多播组的事实) 如果未被显式地更新(在本例中， 由来自一相连主机的membership_report报文更新) ， 则通过超时事件(在本例中， 通过来自路由器的周期性的membership_query报文) 被删除。</a:t>
            </a:r>
            <a:endParaRPr lang="zh-CN" altLang="en-US" sz="2400"/>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1.因特网组管理协议</a:t>
            </a:r>
            <a:endParaRPr lang="zh-CN" altLang="en-US" sz="3200"/>
          </a:p>
        </p:txBody>
      </p:sp>
      <p:sp>
        <p:nvSpPr>
          <p:cNvPr id="3" name="内容占位符 2"/>
          <p:cNvSpPr/>
          <p:nvPr>
            <p:ph idx="1"/>
          </p:nvPr>
        </p:nvSpPr>
        <p:spPr/>
        <p:txBody>
          <a:bodyPr/>
          <a:p>
            <a:r>
              <a:rPr lang="zh-CN" altLang="en-US" sz="2400"/>
              <a:t>软状态一词由Clark[Clark 1988] 所创造， Clark描述了由某个端系统发送的</a:t>
            </a:r>
            <a:r>
              <a:rPr lang="zh-CN" altLang="en-US" sz="2400">
                <a:solidFill>
                  <a:srgbClr val="FF0000"/>
                </a:solidFill>
              </a:rPr>
              <a:t>周期性状态更新报文</a:t>
            </a:r>
            <a:r>
              <a:rPr lang="zh-CN" altLang="en-US" sz="2400"/>
              <a:t>的概念，并且建议使用这样的更新报文，状态能够在一次崩溃中丢失，接着自动地由后继的更新报文所恢复，即对该端系统来说所有都是透明的，并且不必调用任何显式的崩溃恢复过程：</a:t>
            </a:r>
            <a:endParaRPr lang="zh-CN" altLang="en-US" sz="2400"/>
          </a:p>
          <a:p>
            <a:pPr marL="457200" lvl="1" indent="0">
              <a:buNone/>
            </a:pPr>
            <a:r>
              <a:rPr lang="en-US" altLang="zh-CN" sz="2000"/>
              <a:t>	</a:t>
            </a:r>
            <a:r>
              <a:rPr lang="zh-CN" altLang="en-US" sz="2000"/>
              <a:t>“......状态信息对于维护与流相关联的所希望类型的服务将不是至关重要的。相反，服务类型将由端点强制执行，端点将周期性地发送报文以确保适当类型的服务与该流相关联。以这种方式，与该流关联的状态信息可能在崩溃中丢失，但不会永久地破坏所使用的服务特色。我将这种概念称作“软状态”，它能非常好地使我们取得生存性和灵活性的基本目标....”。</a:t>
            </a:r>
            <a:endParaRPr lang="zh-CN" altLang="en-US" sz="2000"/>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2.多播路由选择算法</a:t>
            </a:r>
            <a:endParaRPr lang="zh-CN" altLang="en-US" sz="3200"/>
          </a:p>
        </p:txBody>
      </p:sp>
      <p:sp>
        <p:nvSpPr>
          <p:cNvPr id="3" name="内容占位符 2"/>
          <p:cNvSpPr/>
          <p:nvPr>
            <p:ph idx="1"/>
          </p:nvPr>
        </p:nvSpPr>
        <p:spPr>
          <a:xfrm>
            <a:off x="457200" y="1179830"/>
            <a:ext cx="8229600" cy="4946650"/>
          </a:xfrm>
        </p:spPr>
        <p:txBody>
          <a:bodyPr/>
          <a:p>
            <a:r>
              <a:rPr lang="zh-CN" altLang="en-US" sz="2400"/>
              <a:t>图4-49中举例说明了多播路由选择问题(multicast routing problem) 。加入该多播组的主机着深色，与其直接相连的路由器也着深色。如图4-49中所示，</a:t>
            </a:r>
            <a:r>
              <a:rPr lang="zh-CN" altLang="en-US" sz="2400">
                <a:solidFill>
                  <a:srgbClr val="FF0000"/>
                </a:solidFill>
              </a:rPr>
              <a:t>只有一部分路</a:t>
            </a:r>
            <a:r>
              <a:rPr lang="zh-CN" altLang="en-US" sz="2400"/>
              <a:t>由器(那些具有加入该多播组的相连主机的路由器)实际需要接收多播流量。在图4-49中，只有路由器A、B、E和F需要接收该多播流量。因为与路由器D相连的主机中没有一个加入了该多播组，且路由器C无相连主机，所以C和D都不需要接收该多播组流量。那么多播路由选择的目标就是</a:t>
            </a:r>
            <a:r>
              <a:rPr lang="zh-CN" altLang="en-US" sz="2400">
                <a:solidFill>
                  <a:srgbClr val="FF0000"/>
                </a:solidFill>
              </a:rPr>
              <a:t>发现一棵链路的树</a:t>
            </a:r>
            <a:r>
              <a:rPr lang="zh-CN" altLang="en-US" sz="2400"/>
              <a:t>，这些链路连接了所有具有属于该多播组的相连主机的路由器。于是多播分组将能够沿着这棵树从发送方路由到所有属于该多播树的主机。当然，该树也许会包含一些没有属于该多播组的相连主机的路由器(例如在图4-49中，若不包含路由器C或D，则不可能连接路由器A、B、E和F)。</a:t>
            </a:r>
            <a:endParaRPr lang="zh-CN" altLang="en-US" sz="2400"/>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2.多播路由选择算法</a:t>
            </a:r>
            <a:endParaRPr lang="zh-CN" altLang="en-US" sz="3200"/>
          </a:p>
        </p:txBody>
      </p:sp>
      <p:pic>
        <p:nvPicPr>
          <p:cNvPr id="4" name="内容占位符 3"/>
          <p:cNvPicPr>
            <a:picLocks noChangeAspect="1"/>
          </p:cNvPicPr>
          <p:nvPr>
            <p:ph idx="1"/>
          </p:nvPr>
        </p:nvPicPr>
        <p:blipFill>
          <a:blip r:embed="rId1"/>
          <a:stretch>
            <a:fillRect/>
          </a:stretch>
        </p:blipFill>
        <p:spPr>
          <a:xfrm>
            <a:off x="2633345" y="1400175"/>
            <a:ext cx="3876675" cy="4505325"/>
          </a:xfrm>
          <a:prstGeom prst="rect">
            <a:avLst/>
          </a:prstGeom>
        </p:spPr>
      </p:pic>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2.多播路由选择算法</a:t>
            </a:r>
            <a:endParaRPr lang="zh-CN" altLang="en-US" sz="3200"/>
          </a:p>
        </p:txBody>
      </p:sp>
      <p:sp>
        <p:nvSpPr>
          <p:cNvPr id="3" name="内容占位符 2"/>
          <p:cNvSpPr/>
          <p:nvPr>
            <p:ph idx="1"/>
          </p:nvPr>
        </p:nvSpPr>
        <p:spPr/>
        <p:txBody>
          <a:bodyPr/>
          <a:p>
            <a:r>
              <a:rPr lang="zh-CN" altLang="en-US" sz="2400"/>
              <a:t>在实践中，采用</a:t>
            </a:r>
            <a:r>
              <a:rPr lang="zh-CN" altLang="en-US" sz="2400">
                <a:solidFill>
                  <a:srgbClr val="FF0000"/>
                </a:solidFill>
              </a:rPr>
              <a:t>两种方法</a:t>
            </a:r>
            <a:r>
              <a:rPr lang="zh-CN" altLang="en-US" sz="2400"/>
              <a:t>来确定</a:t>
            </a:r>
            <a:r>
              <a:rPr lang="zh-CN" altLang="en-US" sz="2400">
                <a:solidFill>
                  <a:srgbClr val="FF0000"/>
                </a:solidFill>
              </a:rPr>
              <a:t>多播路由选择树</a:t>
            </a:r>
            <a:r>
              <a:rPr lang="zh-CN" altLang="en-US" sz="2400"/>
              <a:t>，我们已经在广播路由选择的内容中学习了这两种方法，因此这里只是顺便提一下它们。</a:t>
            </a:r>
            <a:endParaRPr lang="zh-CN" altLang="en-US" sz="2400"/>
          </a:p>
          <a:p>
            <a:endParaRPr lang="zh-CN" altLang="en-US" sz="2400"/>
          </a:p>
          <a:p>
            <a:r>
              <a:rPr lang="zh-CN" altLang="en-US" sz="2400"/>
              <a:t>这两种方法的区别在于：是用单一的</a:t>
            </a:r>
            <a:r>
              <a:rPr lang="zh-CN" altLang="en-US" sz="2400">
                <a:solidFill>
                  <a:srgbClr val="FF0000"/>
                </a:solidFill>
              </a:rPr>
              <a:t>组共享树</a:t>
            </a:r>
            <a:r>
              <a:rPr lang="zh-CN" altLang="en-US" sz="2400"/>
              <a:t>来为组中的所有发送方分发流量，还是为每个独立的发送方构建一棵</a:t>
            </a:r>
            <a:r>
              <a:rPr lang="zh-CN" altLang="en-US" sz="2400">
                <a:solidFill>
                  <a:srgbClr val="FF0000"/>
                </a:solidFill>
              </a:rPr>
              <a:t>特定源的路由选择树</a:t>
            </a:r>
            <a:r>
              <a:rPr lang="zh-CN" altLang="en-US" sz="2400"/>
              <a:t>使用一棵组共享树的多播路由选择。</a:t>
            </a:r>
            <a:endParaRPr lang="zh-CN" altLang="en-US" sz="2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2.1.1 网络应用程序体系结构</a:t>
            </a:r>
            <a:endParaRPr sz="4000"/>
          </a:p>
        </p:txBody>
      </p:sp>
      <p:sp>
        <p:nvSpPr>
          <p:cNvPr id="3" name="内容占位符 2"/>
          <p:cNvSpPr/>
          <p:nvPr>
            <p:ph idx="1"/>
          </p:nvPr>
        </p:nvSpPr>
        <p:spPr/>
        <p:txBody>
          <a:bodyPr/>
          <a:p>
            <a:endParaRPr lang="en-US" altLang="zh-CN" sz="2800"/>
          </a:p>
          <a:p>
            <a:r>
              <a:rPr lang="en-US" altLang="zh-CN" sz="2800"/>
              <a:t>C/S</a:t>
            </a:r>
            <a:r>
              <a:rPr lang="zh-CN" altLang="en-US" sz="2800"/>
              <a:t>体系结构的服务器具有</a:t>
            </a:r>
            <a:r>
              <a:rPr lang="zh-CN" altLang="en-US" sz="2800">
                <a:solidFill>
                  <a:srgbClr val="FF0000"/>
                </a:solidFill>
              </a:rPr>
              <a:t>固定的、周知的</a:t>
            </a:r>
            <a:r>
              <a:rPr lang="zh-CN" altLang="en-US" sz="2800"/>
              <a:t>地址，该地址称为IP地址。</a:t>
            </a:r>
            <a:endParaRPr lang="zh-CN" altLang="en-US" sz="2800"/>
          </a:p>
          <a:p>
            <a:endParaRPr lang="zh-CN" altLang="en-US" sz="2800"/>
          </a:p>
          <a:p>
            <a:r>
              <a:rPr lang="zh-CN" altLang="en-US" sz="2800"/>
              <a:t>具有</a:t>
            </a:r>
            <a:r>
              <a:rPr lang="en-US" altLang="zh-CN" sz="2800"/>
              <a:t>C/S</a:t>
            </a:r>
            <a:r>
              <a:rPr lang="zh-CN" altLang="en-US" sz="2800"/>
              <a:t>体系结构的应用程序包括Web、FTP、Telnet和电子邮件等</a:t>
            </a:r>
            <a:endParaRPr lang="en-US" altLang="zh-CN" sz="2800"/>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2.多播路由选择算法</a:t>
            </a:r>
            <a:endParaRPr lang="zh-CN" altLang="en-US" sz="3200"/>
          </a:p>
        </p:txBody>
      </p:sp>
      <p:sp>
        <p:nvSpPr>
          <p:cNvPr id="3" name="内容占位符 2"/>
          <p:cNvSpPr/>
          <p:nvPr>
            <p:ph idx="1"/>
          </p:nvPr>
        </p:nvSpPr>
        <p:spPr/>
        <p:txBody>
          <a:bodyPr/>
          <a:p>
            <a:r>
              <a:rPr lang="zh-CN" altLang="en-US" sz="2400">
                <a:solidFill>
                  <a:srgbClr val="FF0000"/>
                </a:solidFill>
              </a:rPr>
              <a:t>使用一棵组共享树的多播路由选择</a:t>
            </a:r>
            <a:r>
              <a:rPr lang="zh-CN" altLang="en-US" sz="2400"/>
              <a:t>。如同在生成树广播的场合中，通过组共享树进行多播路由选择的基础是构建一棵树，该树包括了所有具有属于该多播组的相连主机的</a:t>
            </a:r>
            <a:r>
              <a:rPr lang="zh-CN" altLang="en-US" sz="2400">
                <a:solidFill>
                  <a:srgbClr val="FF0000"/>
                </a:solidFill>
              </a:rPr>
              <a:t>边缘路由器</a:t>
            </a:r>
            <a:r>
              <a:rPr lang="zh-CN" altLang="en-US" sz="2400"/>
              <a:t>。在实践中，使用</a:t>
            </a:r>
            <a:r>
              <a:rPr lang="zh-CN" altLang="en-US" sz="2400">
                <a:solidFill>
                  <a:srgbClr val="FF0000"/>
                </a:solidFill>
              </a:rPr>
              <a:t>基于中心</a:t>
            </a:r>
            <a:r>
              <a:rPr lang="zh-CN" altLang="en-US" sz="2400"/>
              <a:t>的方法来构造多播路由选择树，具有属于多播组的相连主机的边缘路由器向中心结点(经单播)发送加入报文。如同在广播情况下，一个加入报文使用单播路由选择朝着中心转发，直到它到达已经属于多播树的一台路由器或到达该中心。沿着该加入报文走过路径的所有路由器，则将向发起该多播加入的边缘路由器转发接收到的多播分组。使用基于中心的树进行多播路由选择，一个关键问题就是</a:t>
            </a:r>
            <a:r>
              <a:rPr lang="zh-CN" altLang="en-US" sz="2400">
                <a:solidFill>
                  <a:srgbClr val="FF0000"/>
                </a:solidFill>
              </a:rPr>
              <a:t>选择树中心的过程</a:t>
            </a:r>
            <a:r>
              <a:rPr lang="zh-CN" altLang="en-US" sz="2400"/>
              <a:t>。</a:t>
            </a:r>
            <a:endParaRPr lang="zh-CN" altLang="en-US" sz="2400"/>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2.多播路由选择算法</a:t>
            </a:r>
            <a:endParaRPr lang="zh-CN" altLang="en-US" sz="3200"/>
          </a:p>
        </p:txBody>
      </p:sp>
      <p:sp>
        <p:nvSpPr>
          <p:cNvPr id="3" name="内容占位符 2"/>
          <p:cNvSpPr/>
          <p:nvPr>
            <p:ph idx="1"/>
          </p:nvPr>
        </p:nvSpPr>
        <p:spPr/>
        <p:txBody>
          <a:bodyPr/>
          <a:p>
            <a:r>
              <a:rPr lang="zh-CN" altLang="en-US" sz="2400">
                <a:solidFill>
                  <a:srgbClr val="FF0000"/>
                </a:solidFill>
              </a:rPr>
              <a:t>使用一棵基于源的树的多播路由选择</a:t>
            </a:r>
            <a:r>
              <a:rPr lang="zh-CN" altLang="en-US" sz="2400"/>
              <a:t>。组共享树多播路由选择构建单一的、共享的路由选择树，以路由所有发送方的分组，而第二种方法为多播组中的</a:t>
            </a:r>
            <a:r>
              <a:rPr lang="zh-CN" altLang="en-US" sz="2400">
                <a:solidFill>
                  <a:srgbClr val="FF0000"/>
                </a:solidFill>
              </a:rPr>
              <a:t>每个源构建一多播路由选择树</a:t>
            </a:r>
            <a:r>
              <a:rPr lang="zh-CN" altLang="en-US" sz="2400"/>
              <a:t>。在实践中， 使用RPF</a:t>
            </a:r>
            <a:r>
              <a:rPr lang="en-US" altLang="zh-CN" sz="2400"/>
              <a:t>(</a:t>
            </a:r>
            <a:r>
              <a:rPr lang="zh-CN" altLang="en-US" sz="2400"/>
              <a:t>反向路由转发</a:t>
            </a:r>
            <a:r>
              <a:rPr lang="en-US" altLang="zh-CN" sz="2400"/>
              <a:t>)</a:t>
            </a:r>
            <a:r>
              <a:rPr lang="zh-CN" altLang="en-US" sz="2400"/>
              <a:t>算法(具有源结点x)来构造一棵多播转发树， 以用于来自源点x的多播数据报。我们前面学习的RPF算法在用于多播环境中时要求有些不同。为了理解其中的原因，考虑在图4-50中的路由器D。在广播RPF情况下， 它将向路由器G转发分组，即使路由器G没有加入该多播组的相连主机。对于D只有一个下游路由器G的情况来说，这还不算太坏，想象一下，若有上千台路由器在D下游时会出现什么情况!这数千台路由器中的每一个都将收到不想要的多播分组。</a:t>
            </a:r>
            <a:endParaRPr lang="zh-CN" altLang="en-US" sz="2400"/>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2.多播路由选择算法</a:t>
            </a:r>
            <a:endParaRPr lang="zh-CN" altLang="en-US" sz="3200"/>
          </a:p>
        </p:txBody>
      </p:sp>
      <p:pic>
        <p:nvPicPr>
          <p:cNvPr id="4" name="内容占位符 3"/>
          <p:cNvPicPr>
            <a:picLocks noChangeAspect="1"/>
          </p:cNvPicPr>
          <p:nvPr>
            <p:ph idx="1"/>
            <p:custDataLst>
              <p:tags r:id="rId1"/>
            </p:custDataLst>
          </p:nvPr>
        </p:nvPicPr>
        <p:blipFill>
          <a:blip r:embed="rId2"/>
          <a:stretch>
            <a:fillRect/>
          </a:stretch>
        </p:blipFill>
        <p:spPr>
          <a:xfrm>
            <a:off x="2943225" y="1600200"/>
            <a:ext cx="3256915" cy="4526280"/>
          </a:xfrm>
          <a:prstGeom prst="rect">
            <a:avLst/>
          </a:prstGeom>
          <a:noFill/>
          <a:ln w="9525">
            <a:noFill/>
          </a:ln>
        </p:spPr>
      </p:pic>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2.多播路由选择算法</a:t>
            </a:r>
            <a:endParaRPr lang="zh-CN" altLang="en-US" sz="3200"/>
          </a:p>
        </p:txBody>
      </p:sp>
      <p:sp>
        <p:nvSpPr>
          <p:cNvPr id="3" name="内容占位符 2"/>
          <p:cNvSpPr/>
          <p:nvPr>
            <p:ph idx="1"/>
          </p:nvPr>
        </p:nvSpPr>
        <p:spPr/>
        <p:txBody>
          <a:bodyPr/>
          <a:p>
            <a:r>
              <a:rPr lang="zh-CN" altLang="en-US" sz="2400"/>
              <a:t>最初全球第一个多播网络MBone[Casner 1992； Macedonia 1994] 就经历了这样的问题。) 解决应用RPF时会收到不想要的多播分组这个问题的方法称为</a:t>
            </a:r>
            <a:r>
              <a:rPr lang="zh-CN" altLang="en-US" sz="2400">
                <a:solidFill>
                  <a:srgbClr val="FF0000"/>
                </a:solidFill>
              </a:rPr>
              <a:t>剪枝</a:t>
            </a:r>
            <a:r>
              <a:rPr lang="zh-CN" altLang="en-US" sz="2400"/>
              <a:t>(pruning) 。</a:t>
            </a:r>
            <a:endParaRPr lang="zh-CN" altLang="en-US" sz="2400"/>
          </a:p>
          <a:p>
            <a:endParaRPr lang="zh-CN" altLang="en-US" sz="2400"/>
          </a:p>
          <a:p>
            <a:r>
              <a:rPr lang="zh-CN" altLang="en-US" sz="2400"/>
              <a:t>一台接收到多播分组的多播路由器，如它无加入该组的相连主机，则它向其上游路由器发送一个</a:t>
            </a:r>
            <a:r>
              <a:rPr lang="zh-CN" altLang="en-US" sz="2400">
                <a:solidFill>
                  <a:srgbClr val="FF0000"/>
                </a:solidFill>
              </a:rPr>
              <a:t>剪枝报文</a:t>
            </a:r>
            <a:r>
              <a:rPr lang="zh-CN" altLang="en-US" sz="2400"/>
              <a:t>。如果一台路由器从它每个下游路由器收到剪枝报文，则它就能向上游转发一个剪枝报文。</a:t>
            </a:r>
            <a:endParaRPr lang="zh-CN" altLang="en-US" sz="2400"/>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第5章    链路层：链路、接入网和局域网</a:t>
            </a:r>
            <a:endParaRPr lang="zh-CN" altLang="en-US" sz="3200"/>
          </a:p>
        </p:txBody>
      </p:sp>
      <p:sp>
        <p:nvSpPr>
          <p:cNvPr id="3" name="内容占位符 2"/>
          <p:cNvSpPr/>
          <p:nvPr>
            <p:ph idx="1"/>
          </p:nvPr>
        </p:nvSpPr>
        <p:spPr>
          <a:xfrm>
            <a:off x="457200" y="1044575"/>
            <a:ext cx="8229600" cy="5081905"/>
          </a:xfrm>
        </p:spPr>
        <p:txBody>
          <a:bodyPr/>
          <a:p>
            <a:r>
              <a:rPr lang="zh-CN" altLang="en-US" sz="2400"/>
              <a:t>在上一章中，我们学习了网络层提供的任意两台主机之间的通信服务。在两台主机之间，数据报跨越一系列通信链路传输，一些是</a:t>
            </a:r>
            <a:r>
              <a:rPr lang="zh-CN" altLang="en-US" sz="2400">
                <a:solidFill>
                  <a:srgbClr val="FF0000"/>
                </a:solidFill>
              </a:rPr>
              <a:t>有线链路</a:t>
            </a:r>
            <a:r>
              <a:rPr lang="zh-CN" altLang="en-US" sz="2400"/>
              <a:t>，而一些是</a:t>
            </a:r>
            <a:r>
              <a:rPr lang="zh-CN" altLang="en-US" sz="2400">
                <a:solidFill>
                  <a:srgbClr val="FF0000"/>
                </a:solidFill>
              </a:rPr>
              <a:t>无线链路</a:t>
            </a:r>
            <a:r>
              <a:rPr lang="zh-CN" altLang="en-US" sz="2400"/>
              <a:t>，从源主机起始，通过一系列分组交换机(交换机和路由器)，在目的主机结束。</a:t>
            </a:r>
            <a:endParaRPr lang="zh-CN" altLang="en-US" sz="2400"/>
          </a:p>
          <a:p>
            <a:endParaRPr lang="zh-CN" altLang="en-US" sz="2400"/>
          </a:p>
          <a:p>
            <a:r>
              <a:rPr lang="zh-CN" altLang="en-US" sz="2400"/>
              <a:t>当我们沿协议栈继续往下，从网络层到达链路层，我们自然而然地想知道分组是如何通过构成端到端通信路径的各段链路的。</a:t>
            </a:r>
            <a:endParaRPr lang="zh-CN" altLang="en-US" sz="2400"/>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第5章    链路层：链路、接入网和局域网</a:t>
            </a:r>
            <a:endParaRPr lang="zh-CN" altLang="en-US" sz="3200"/>
          </a:p>
        </p:txBody>
      </p:sp>
      <p:sp>
        <p:nvSpPr>
          <p:cNvPr id="3" name="内容占位符 2"/>
          <p:cNvSpPr/>
          <p:nvPr>
            <p:ph idx="1"/>
          </p:nvPr>
        </p:nvSpPr>
        <p:spPr>
          <a:xfrm>
            <a:off x="457200" y="880745"/>
            <a:ext cx="8229600" cy="5245735"/>
          </a:xfrm>
        </p:spPr>
        <p:txBody>
          <a:bodyPr/>
          <a:p>
            <a:r>
              <a:rPr lang="zh-CN" altLang="en-US" sz="2400"/>
              <a:t>为了在单段链路上传输，网络层的数据报是怎样被封装进</a:t>
            </a:r>
            <a:r>
              <a:rPr lang="zh-CN" altLang="en-US" sz="2400">
                <a:solidFill>
                  <a:srgbClr val="FF0000"/>
                </a:solidFill>
              </a:rPr>
              <a:t>链路层帧</a:t>
            </a:r>
            <a:r>
              <a:rPr lang="zh-CN" altLang="en-US" sz="2400"/>
              <a:t>的呢?</a:t>
            </a:r>
            <a:endParaRPr lang="zh-CN" altLang="en-US" sz="2400"/>
          </a:p>
          <a:p>
            <a:endParaRPr lang="zh-CN" altLang="en-US" sz="2400"/>
          </a:p>
          <a:p>
            <a:r>
              <a:rPr lang="zh-CN" altLang="en-US" sz="2400"/>
              <a:t>沿此通信路径，不同的链路能够采用不同的</a:t>
            </a:r>
            <a:r>
              <a:rPr lang="zh-CN" altLang="en-US" sz="2400">
                <a:solidFill>
                  <a:srgbClr val="FF0000"/>
                </a:solidFill>
              </a:rPr>
              <a:t>链路层协议</a:t>
            </a:r>
            <a:r>
              <a:rPr lang="zh-CN" altLang="en-US" sz="2400"/>
              <a:t>吗?</a:t>
            </a:r>
            <a:endParaRPr lang="zh-CN" altLang="en-US" sz="2400"/>
          </a:p>
          <a:p>
            <a:endParaRPr lang="zh-CN" altLang="en-US" sz="2400"/>
          </a:p>
          <a:p>
            <a:r>
              <a:rPr lang="zh-CN" altLang="en-US" sz="2400"/>
              <a:t>在广播链路中</a:t>
            </a:r>
            <a:r>
              <a:rPr lang="zh-CN" altLang="en-US" sz="2400">
                <a:solidFill>
                  <a:srgbClr val="FF0000"/>
                </a:solidFill>
              </a:rPr>
              <a:t>传输碰撞</a:t>
            </a:r>
            <a:r>
              <a:rPr lang="zh-CN" altLang="en-US" sz="2400"/>
              <a:t>是如何解决的?</a:t>
            </a:r>
            <a:endParaRPr lang="zh-CN" altLang="en-US" sz="2400"/>
          </a:p>
          <a:p>
            <a:endParaRPr lang="zh-CN" altLang="en-US" sz="2400"/>
          </a:p>
          <a:p>
            <a:r>
              <a:rPr lang="zh-CN" altLang="en-US" sz="2400"/>
              <a:t>在链路层存在编址吗?如果需要，</a:t>
            </a:r>
            <a:r>
              <a:rPr lang="zh-CN" altLang="en-US" sz="2400">
                <a:solidFill>
                  <a:srgbClr val="FF0000"/>
                </a:solidFill>
              </a:rPr>
              <a:t>链路层编址</a:t>
            </a:r>
            <a:r>
              <a:rPr lang="zh-CN" altLang="en-US" sz="2400"/>
              <a:t>如何与我们在第4章中学习的网络层编址一起运行呢?</a:t>
            </a:r>
            <a:endParaRPr lang="zh-CN" altLang="en-US" sz="2400"/>
          </a:p>
          <a:p>
            <a:endParaRPr lang="zh-CN" altLang="en-US" sz="2400"/>
          </a:p>
          <a:p>
            <a:r>
              <a:rPr lang="zh-CN" altLang="en-US" sz="2400">
                <a:solidFill>
                  <a:srgbClr val="FF0000"/>
                </a:solidFill>
              </a:rPr>
              <a:t>交换机和路由器</a:t>
            </a:r>
            <a:r>
              <a:rPr lang="zh-CN" altLang="en-US" sz="2400"/>
              <a:t>之间到底有哪些差异?</a:t>
            </a:r>
            <a:endParaRPr lang="zh-CN" altLang="en-US" sz="2400"/>
          </a:p>
          <a:p>
            <a:endParaRPr lang="zh-CN" altLang="en-US" sz="2400"/>
          </a:p>
          <a:p>
            <a:pPr marL="0" indent="0">
              <a:buNone/>
            </a:pPr>
            <a:r>
              <a:rPr lang="zh-CN" altLang="en-US" sz="2400"/>
              <a:t>我们将在本章回答这些和其他一些重要的问题。</a:t>
            </a:r>
            <a:endParaRPr lang="zh-CN" altLang="en-US" sz="2400"/>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第5章    链路层：链路、接入网和局域网</a:t>
            </a:r>
            <a:endParaRPr lang="zh-CN" altLang="en-US" sz="3200"/>
          </a:p>
        </p:txBody>
      </p:sp>
      <p:sp>
        <p:nvSpPr>
          <p:cNvPr id="3" name="内容占位符 2"/>
          <p:cNvSpPr/>
          <p:nvPr>
            <p:ph idx="1"/>
          </p:nvPr>
        </p:nvSpPr>
        <p:spPr>
          <a:xfrm>
            <a:off x="457200" y="1044575"/>
            <a:ext cx="8229600" cy="5081905"/>
          </a:xfrm>
        </p:spPr>
        <p:txBody>
          <a:bodyPr/>
          <a:p>
            <a:r>
              <a:rPr lang="zh-CN" altLang="en-US" sz="2400"/>
              <a:t>在链路层的讨论中，我们将看到两种截然不同类型的</a:t>
            </a:r>
            <a:r>
              <a:rPr lang="zh-CN" altLang="en-US" sz="2400">
                <a:solidFill>
                  <a:srgbClr val="FF0000"/>
                </a:solidFill>
              </a:rPr>
              <a:t>链路层信道</a:t>
            </a:r>
            <a:r>
              <a:rPr lang="zh-CN" altLang="en-US" sz="2400"/>
              <a:t>。</a:t>
            </a:r>
            <a:endParaRPr lang="zh-CN" altLang="en-US" sz="2400"/>
          </a:p>
          <a:p>
            <a:pPr lvl="1"/>
            <a:r>
              <a:rPr lang="zh-CN" altLang="en-US" sz="2100"/>
              <a:t>第一种类型是</a:t>
            </a:r>
            <a:r>
              <a:rPr lang="zh-CN" altLang="en-US" sz="2100">
                <a:solidFill>
                  <a:srgbClr val="FF0000"/>
                </a:solidFill>
              </a:rPr>
              <a:t>广播信道</a:t>
            </a:r>
            <a:r>
              <a:rPr lang="zh-CN" altLang="en-US" sz="2100"/>
              <a:t>， 这种信道用于连接有线局域网、卫星网和混合光纤同轴电缆(Hybrid Fiber Coaxialcable， HFC) 接入网中的多台主机。因为许多主机与相同的广播信道连接， 需要所谓的</a:t>
            </a:r>
            <a:r>
              <a:rPr lang="zh-CN" altLang="en-US" sz="2100">
                <a:solidFill>
                  <a:srgbClr val="FF0000"/>
                </a:solidFill>
              </a:rPr>
              <a:t>媒体访问协议</a:t>
            </a:r>
            <a:r>
              <a:rPr lang="zh-CN" altLang="en-US" sz="2100"/>
              <a:t>来协调</a:t>
            </a:r>
            <a:r>
              <a:rPr lang="zh-CN" altLang="en-US" sz="2100">
                <a:solidFill>
                  <a:srgbClr val="FF0000"/>
                </a:solidFill>
              </a:rPr>
              <a:t>帧传输</a:t>
            </a:r>
            <a:r>
              <a:rPr lang="zh-CN" altLang="en-US" sz="2100"/>
              <a:t>。在某些场合中，可以使用中心控制器来协调传输。</a:t>
            </a:r>
            <a:endParaRPr lang="zh-CN" altLang="en-US" sz="2100"/>
          </a:p>
          <a:p>
            <a:pPr lvl="1"/>
            <a:endParaRPr lang="zh-CN" altLang="en-US" sz="2100"/>
          </a:p>
          <a:p>
            <a:pPr lvl="1"/>
            <a:r>
              <a:rPr lang="zh-CN" altLang="en-US" sz="2100"/>
              <a:t>第二种类型的链路层信道是</a:t>
            </a:r>
            <a:r>
              <a:rPr lang="zh-CN" altLang="en-US" sz="2100">
                <a:solidFill>
                  <a:srgbClr val="FF0000"/>
                </a:solidFill>
              </a:rPr>
              <a:t>点对点通信链路</a:t>
            </a:r>
            <a:r>
              <a:rPr lang="zh-CN" altLang="en-US" sz="2100"/>
              <a:t>，这在诸如长距离链路连接的两台路由器之间，或用户办公室计算机与它们所连接的邻近以太网交换机之间等场合经常能够发现。协调对点对点链路的访问较为简单； 在本书Web网站上的相关材料详细地讨论了</a:t>
            </a:r>
            <a:r>
              <a:rPr lang="zh-CN" altLang="en-US" sz="2100">
                <a:solidFill>
                  <a:srgbClr val="FF0000"/>
                </a:solidFill>
              </a:rPr>
              <a:t>点到点协议</a:t>
            </a:r>
            <a:r>
              <a:rPr lang="zh-CN" altLang="en-US" sz="2100"/>
              <a:t>(Point-to-Point Protocol，</a:t>
            </a:r>
            <a:r>
              <a:rPr lang="zh-CN" altLang="en-US" sz="2100">
                <a:solidFill>
                  <a:srgbClr val="FF0000"/>
                </a:solidFill>
              </a:rPr>
              <a:t> PPP</a:t>
            </a:r>
            <a:r>
              <a:rPr lang="zh-CN" altLang="en-US" sz="2100"/>
              <a:t>) ， 该协议的适用范围从经电话线的拨号服务到经光纤链路的高速点到点帧传输。</a:t>
            </a:r>
            <a:endParaRPr lang="zh-CN" altLang="en-US" sz="2100"/>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第5章    链路层：链路、接入网和局域网</a:t>
            </a:r>
            <a:endParaRPr lang="zh-CN" altLang="en-US" sz="3200"/>
          </a:p>
        </p:txBody>
      </p:sp>
      <p:sp>
        <p:nvSpPr>
          <p:cNvPr id="3" name="内容占位符 2"/>
          <p:cNvSpPr/>
          <p:nvPr>
            <p:ph idx="1"/>
          </p:nvPr>
        </p:nvSpPr>
        <p:spPr>
          <a:xfrm>
            <a:off x="457200" y="1044575"/>
            <a:ext cx="8229600" cy="5081905"/>
          </a:xfrm>
        </p:spPr>
        <p:txBody>
          <a:bodyPr/>
          <a:p>
            <a:r>
              <a:rPr lang="zh-CN" altLang="en-US" sz="2400"/>
              <a:t>我们将在本章中研讨几个链路层概念和技术。我们将更深入地研究</a:t>
            </a:r>
            <a:r>
              <a:rPr lang="zh-CN" altLang="en-US" sz="2400">
                <a:solidFill>
                  <a:srgbClr val="FF0000"/>
                </a:solidFill>
              </a:rPr>
              <a:t>差错检测和纠正</a:t>
            </a:r>
            <a:r>
              <a:rPr lang="zh-CN" altLang="en-US" sz="2400"/>
              <a:t>，这个主题我们在第3章中简要讨论过。</a:t>
            </a:r>
            <a:endParaRPr lang="zh-CN" altLang="en-US" sz="2400"/>
          </a:p>
          <a:p>
            <a:endParaRPr lang="zh-CN" altLang="en-US" sz="2400"/>
          </a:p>
          <a:p>
            <a:r>
              <a:rPr lang="zh-CN" altLang="en-US" sz="2400"/>
              <a:t>我们将考虑</a:t>
            </a:r>
            <a:r>
              <a:rPr lang="zh-CN" altLang="en-US" sz="2400">
                <a:solidFill>
                  <a:srgbClr val="FF0000"/>
                </a:solidFill>
              </a:rPr>
              <a:t>多路访问网络</a:t>
            </a:r>
            <a:r>
              <a:rPr lang="zh-CN" altLang="en-US" sz="2400"/>
              <a:t>和</a:t>
            </a:r>
            <a:r>
              <a:rPr lang="zh-CN" altLang="en-US" sz="2400">
                <a:solidFill>
                  <a:srgbClr val="FF0000"/>
                </a:solidFill>
              </a:rPr>
              <a:t>交换局域网</a:t>
            </a:r>
            <a:r>
              <a:rPr lang="zh-CN" altLang="en-US" sz="2400"/>
              <a:t>，包括</a:t>
            </a:r>
            <a:r>
              <a:rPr lang="zh-CN" altLang="en-US" sz="2400">
                <a:solidFill>
                  <a:srgbClr val="FF0000"/>
                </a:solidFill>
              </a:rPr>
              <a:t>以太网</a:t>
            </a:r>
            <a:r>
              <a:rPr lang="zh-CN" altLang="en-US" sz="2400"/>
              <a:t>，这是目前最流行的有线局域网技术。</a:t>
            </a:r>
            <a:endParaRPr lang="zh-CN" altLang="en-US" sz="2400"/>
          </a:p>
          <a:p>
            <a:endParaRPr lang="zh-CN" altLang="en-US" sz="2400"/>
          </a:p>
          <a:p>
            <a:r>
              <a:rPr lang="zh-CN" altLang="en-US" sz="2400"/>
              <a:t>我们还将学习</a:t>
            </a:r>
            <a:r>
              <a:rPr lang="zh-CN" altLang="en-US" sz="2400">
                <a:solidFill>
                  <a:srgbClr val="FF0000"/>
                </a:solidFill>
              </a:rPr>
              <a:t>虚拟局域网</a:t>
            </a:r>
            <a:r>
              <a:rPr lang="zh-CN" altLang="en-US" sz="2400"/>
              <a:t>和</a:t>
            </a:r>
            <a:r>
              <a:rPr lang="zh-CN" altLang="en-US" sz="2400">
                <a:solidFill>
                  <a:srgbClr val="FF0000"/>
                </a:solidFill>
              </a:rPr>
              <a:t>数据中心网络</a:t>
            </a:r>
            <a:r>
              <a:rPr lang="zh-CN" altLang="en-US" sz="2400"/>
              <a:t>。尽管</a:t>
            </a:r>
            <a:r>
              <a:rPr lang="zh-CN" altLang="en-US" sz="2400">
                <a:solidFill>
                  <a:srgbClr val="FF0000"/>
                </a:solidFill>
              </a:rPr>
              <a:t>WiFi</a:t>
            </a:r>
            <a:r>
              <a:rPr lang="zh-CN" altLang="en-US" sz="2400"/>
              <a:t>及更一般的无线局域网都属于链路层范围， 但我们将在第6章才学习这些重要的主题。</a:t>
            </a:r>
            <a:endParaRPr lang="zh-CN" altLang="en-US" sz="2400"/>
          </a:p>
        </p:txBody>
      </p: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5.1 链路层概述</a:t>
            </a:r>
            <a:endParaRPr lang="zh-CN" altLang="en-US" sz="3200"/>
          </a:p>
        </p:txBody>
      </p:sp>
      <p:sp>
        <p:nvSpPr>
          <p:cNvPr id="3" name="内容占位符 2"/>
          <p:cNvSpPr/>
          <p:nvPr>
            <p:ph idx="1"/>
          </p:nvPr>
        </p:nvSpPr>
        <p:spPr>
          <a:xfrm>
            <a:off x="457200" y="1044575"/>
            <a:ext cx="8229600" cy="5081905"/>
          </a:xfrm>
        </p:spPr>
        <p:txBody>
          <a:bodyPr/>
          <a:p>
            <a:r>
              <a:rPr lang="zh-CN" altLang="en-US" sz="2400"/>
              <a:t>我们首先学习一些有用的术语。在本章中为方便讨论，将运行链路层协议(即第2层) 协议的</a:t>
            </a:r>
            <a:r>
              <a:rPr lang="zh-CN" altLang="en-US" sz="2400">
                <a:solidFill>
                  <a:srgbClr val="FF0000"/>
                </a:solidFill>
              </a:rPr>
              <a:t>任何设备</a:t>
            </a:r>
            <a:r>
              <a:rPr lang="zh-CN" altLang="en-US" sz="2400"/>
              <a:t>均称为</a:t>
            </a:r>
            <a:r>
              <a:rPr lang="zh-CN" altLang="en-US" sz="2400">
                <a:solidFill>
                  <a:srgbClr val="FF0000"/>
                </a:solidFill>
              </a:rPr>
              <a:t>结点(node)</a:t>
            </a:r>
            <a:r>
              <a:rPr lang="zh-CN" altLang="en-US" sz="2400"/>
              <a:t> 。结点包括主机、路由器、交换机和WiFi接入点。</a:t>
            </a:r>
            <a:endParaRPr lang="zh-CN" altLang="en-US" sz="2400"/>
          </a:p>
          <a:p>
            <a:endParaRPr lang="zh-CN" altLang="en-US" sz="2400"/>
          </a:p>
          <a:p>
            <a:r>
              <a:rPr lang="zh-CN" altLang="en-US" sz="2400"/>
              <a:t>我们也把沿着通信路径连接</a:t>
            </a:r>
            <a:r>
              <a:rPr lang="zh-CN" altLang="en-US" sz="2400">
                <a:solidFill>
                  <a:srgbClr val="FF0000"/>
                </a:solidFill>
              </a:rPr>
              <a:t>相邻结点</a:t>
            </a:r>
            <a:r>
              <a:rPr lang="zh-CN" altLang="en-US" sz="2400"/>
              <a:t>的</a:t>
            </a:r>
            <a:r>
              <a:rPr lang="zh-CN" altLang="en-US" sz="2400">
                <a:solidFill>
                  <a:srgbClr val="FF0000"/>
                </a:solidFill>
              </a:rPr>
              <a:t>通信信道</a:t>
            </a:r>
            <a:r>
              <a:rPr lang="zh-CN" altLang="en-US" sz="2400"/>
              <a:t>称为</a:t>
            </a:r>
            <a:r>
              <a:rPr lang="zh-CN" altLang="en-US" sz="2400">
                <a:solidFill>
                  <a:srgbClr val="FF0000"/>
                </a:solidFill>
              </a:rPr>
              <a:t>链路(link)</a:t>
            </a:r>
            <a:r>
              <a:rPr lang="zh-CN" altLang="en-US" sz="2400"/>
              <a:t> 。</a:t>
            </a:r>
            <a:endParaRPr lang="zh-CN" altLang="en-US" sz="2400"/>
          </a:p>
        </p:txBody>
      </p:sp>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5.1 链路层概述</a:t>
            </a:r>
            <a:endParaRPr lang="zh-CN" altLang="en-US" sz="3200"/>
          </a:p>
        </p:txBody>
      </p:sp>
      <p:sp>
        <p:nvSpPr>
          <p:cNvPr id="3" name="内容占位符 2"/>
          <p:cNvSpPr/>
          <p:nvPr>
            <p:ph idx="1"/>
          </p:nvPr>
        </p:nvSpPr>
        <p:spPr>
          <a:xfrm>
            <a:off x="457200" y="1044575"/>
            <a:ext cx="8229600" cy="5669280"/>
          </a:xfrm>
        </p:spPr>
        <p:txBody>
          <a:bodyPr/>
          <a:p>
            <a:r>
              <a:rPr lang="zh-CN" altLang="en-US" sz="2400"/>
              <a:t>为了将一个数据报从源主机传输到目的主机，数据报必须通过沿端到端路径上的各段链路传输。</a:t>
            </a:r>
            <a:endParaRPr lang="zh-CN" altLang="en-US" sz="2400"/>
          </a:p>
          <a:p>
            <a:r>
              <a:rPr lang="zh-CN" altLang="en-US" sz="2400"/>
              <a:t>举例来说，显示在图5-1下部的公司网络中，考虑从无线主机之一向服务器之一发送一个数据报。该数据报将实际通过</a:t>
            </a:r>
            <a:r>
              <a:rPr lang="zh-CN" altLang="en-US" sz="2400">
                <a:solidFill>
                  <a:srgbClr val="FF0000"/>
                </a:solidFill>
              </a:rPr>
              <a:t>6段链路</a:t>
            </a:r>
            <a:r>
              <a:rPr lang="zh-CN" altLang="en-US" sz="2400"/>
              <a:t>：</a:t>
            </a:r>
            <a:endParaRPr lang="zh-CN" altLang="en-US" sz="2400"/>
          </a:p>
          <a:p>
            <a:pPr lvl="1"/>
            <a:r>
              <a:rPr lang="zh-CN" altLang="en-US" sz="2100"/>
              <a:t>发送主机与WiFi接入点之间的WiFi链路，</a:t>
            </a:r>
            <a:endParaRPr lang="zh-CN" altLang="en-US" sz="2100"/>
          </a:p>
          <a:p>
            <a:pPr lvl="1"/>
            <a:r>
              <a:rPr lang="zh-CN" altLang="en-US" sz="2100"/>
              <a:t>接入点和链路层交换机之间的以太网链路，</a:t>
            </a:r>
            <a:endParaRPr lang="zh-CN" altLang="en-US" sz="2100"/>
          </a:p>
          <a:p>
            <a:pPr lvl="1"/>
            <a:r>
              <a:rPr lang="zh-CN" altLang="en-US" sz="2100"/>
              <a:t>链路层交换机与路由器之间的链路，</a:t>
            </a:r>
            <a:endParaRPr lang="zh-CN" altLang="en-US" sz="2100"/>
          </a:p>
          <a:p>
            <a:pPr lvl="1"/>
            <a:r>
              <a:rPr lang="zh-CN" altLang="en-US" sz="2100"/>
              <a:t>两台路由器之间的链路，</a:t>
            </a:r>
            <a:endParaRPr lang="zh-CN" altLang="en-US" sz="2100"/>
          </a:p>
          <a:p>
            <a:pPr lvl="1"/>
            <a:r>
              <a:rPr lang="zh-CN" altLang="en-US" sz="2100"/>
              <a:t>最后是交换机和服务器之间的以太网链路。</a:t>
            </a:r>
            <a:endParaRPr lang="zh-CN" altLang="en-US" sz="2100"/>
          </a:p>
          <a:p>
            <a:pPr lvl="1"/>
            <a:endParaRPr lang="zh-CN" altLang="en-US" sz="2100"/>
          </a:p>
          <a:p>
            <a:pPr lvl="0"/>
            <a:r>
              <a:rPr lang="zh-CN" altLang="en-US" sz="2400"/>
              <a:t>在通过特定的链路时，传输结点将数据报封装在链路层</a:t>
            </a:r>
            <a:r>
              <a:rPr lang="zh-CN" altLang="en-US" sz="2400">
                <a:solidFill>
                  <a:srgbClr val="FF0000"/>
                </a:solidFill>
              </a:rPr>
              <a:t>帧</a:t>
            </a:r>
            <a:r>
              <a:rPr lang="zh-CN" altLang="en-US" sz="2400"/>
              <a:t>中，并将该帧传送到链路中。</a:t>
            </a:r>
            <a:endParaRPr lang="zh-CN" altLang="en-US"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2.1.1 网络应用程序体系结构</a:t>
            </a:r>
            <a:endParaRPr sz="4000"/>
          </a:p>
        </p:txBody>
      </p:sp>
      <p:pic>
        <p:nvPicPr>
          <p:cNvPr id="4" name="内容占位符 3"/>
          <p:cNvPicPr>
            <a:picLocks noChangeAspect="1"/>
          </p:cNvPicPr>
          <p:nvPr>
            <p:ph idx="1"/>
          </p:nvPr>
        </p:nvPicPr>
        <p:blipFill>
          <a:blip r:embed="rId1"/>
          <a:stretch>
            <a:fillRect/>
          </a:stretch>
        </p:blipFill>
        <p:spPr>
          <a:xfrm>
            <a:off x="2628265" y="1268730"/>
            <a:ext cx="3769995" cy="5250815"/>
          </a:xfrm>
          <a:prstGeom prst="rect">
            <a:avLst/>
          </a:prstGeom>
        </p:spPr>
      </p:pic>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5.1 链路层概述</a:t>
            </a:r>
            <a:endParaRPr lang="zh-CN" altLang="en-US" sz="3200"/>
          </a:p>
        </p:txBody>
      </p:sp>
      <p:pic>
        <p:nvPicPr>
          <p:cNvPr id="4" name="内容占位符 3"/>
          <p:cNvPicPr>
            <a:picLocks noChangeAspect="1"/>
          </p:cNvPicPr>
          <p:nvPr>
            <p:ph idx="1"/>
          </p:nvPr>
        </p:nvPicPr>
        <p:blipFill>
          <a:blip r:embed="rId1"/>
          <a:stretch>
            <a:fillRect/>
          </a:stretch>
        </p:blipFill>
        <p:spPr>
          <a:xfrm>
            <a:off x="2700020" y="836930"/>
            <a:ext cx="4183380" cy="5755640"/>
          </a:xfrm>
          <a:prstGeom prst="rect">
            <a:avLst/>
          </a:prstGeom>
        </p:spPr>
      </p:pic>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5.1 链路层概述</a:t>
            </a:r>
            <a:endParaRPr lang="zh-CN" altLang="en-US" sz="3200"/>
          </a:p>
        </p:txBody>
      </p:sp>
      <p:sp>
        <p:nvSpPr>
          <p:cNvPr id="3" name="内容占位符 2"/>
          <p:cNvSpPr/>
          <p:nvPr>
            <p:ph idx="1"/>
          </p:nvPr>
        </p:nvSpPr>
        <p:spPr/>
        <p:txBody>
          <a:bodyPr/>
          <a:p>
            <a:r>
              <a:rPr lang="zh-CN" altLang="en-US" sz="2400"/>
              <a:t>为了透彻理解链路层以及它是如何与网络层关联的，我们考虑一个</a:t>
            </a:r>
            <a:r>
              <a:rPr lang="zh-CN" altLang="en-US" sz="2400">
                <a:solidFill>
                  <a:srgbClr val="FF0000"/>
                </a:solidFill>
              </a:rPr>
              <a:t>交通运输</a:t>
            </a:r>
            <a:r>
              <a:rPr lang="zh-CN" altLang="en-US" sz="2400"/>
              <a:t>的类比例子。假如一个旅行社计划为游客开辟从美国新泽西州的普林斯顿到瑞士洛桑的旅游路线。假定该旅行社认为对于游客而言最为便利的方案是：从普林斯顿乘豪华大轿车到JFK机场， 然后乘飞机从JFK机场去日内瓦机场， 最后乘火车从日内瓦机场到洛桑火车站。一旦该旅行社作了这3项预定， 普林斯顿豪华大轿车公司将负责将游客从普林斯顿带到JFK，航空公司将负责将游客从JFK带到日内瓦， 瑞士火车服务将负责将游客从日内瓦带到洛桑。该旅程中3段中的每一段都在两个“相邻”地点之间是“直达的”。</a:t>
            </a:r>
            <a:endParaRPr lang="zh-CN" altLang="en-US" sz="2400"/>
          </a:p>
        </p:txBody>
      </p:sp>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5.1 链路层概述</a:t>
            </a:r>
            <a:endParaRPr lang="zh-CN" altLang="en-US" sz="3200"/>
          </a:p>
        </p:txBody>
      </p:sp>
      <p:sp>
        <p:nvSpPr>
          <p:cNvPr id="3" name="内容占位符 2"/>
          <p:cNvSpPr/>
          <p:nvPr>
            <p:ph idx="1"/>
          </p:nvPr>
        </p:nvSpPr>
        <p:spPr/>
        <p:txBody>
          <a:bodyPr/>
          <a:p>
            <a:r>
              <a:rPr lang="zh-CN" altLang="en-US" sz="2400"/>
              <a:t>注意到这3段运输是由不同的公司管理，使用了完全不同的运输方式(豪华大轿车、飞机和火车)。尽管运输方式不同，但它们都提供了将旅客从一个地点运输到相邻地点的基本服务。在这个运输类比中，一个游客好比一个数据报，每个运输区段好比一条链路，每种运输方式好比一种链路层协议，而该旅行社好比一个路由选择协议。</a:t>
            </a:r>
            <a:endParaRPr lang="zh-CN" altLang="en-US" sz="2400"/>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5.1.1 链路层提供的服务</a:t>
            </a:r>
            <a:endParaRPr lang="zh-CN" altLang="en-US" sz="3200"/>
          </a:p>
        </p:txBody>
      </p:sp>
      <p:sp>
        <p:nvSpPr>
          <p:cNvPr id="3" name="内容占位符 2"/>
          <p:cNvSpPr/>
          <p:nvPr>
            <p:ph idx="1"/>
          </p:nvPr>
        </p:nvSpPr>
        <p:spPr/>
        <p:txBody>
          <a:bodyPr/>
          <a:p>
            <a:r>
              <a:rPr lang="zh-CN" altLang="en-US" sz="2400"/>
              <a:t>尽管任一链路层的基本服务都是将数据报通过单一通信链路从一个结点移动到相邻结点，但所提供的服务细节能够随着链路层协议的不同而变化。链路层协议能够提供的可能服务包括：</a:t>
            </a:r>
            <a:endParaRPr lang="zh-CN" altLang="en-US" sz="2400"/>
          </a:p>
          <a:p>
            <a:pPr lvl="1"/>
            <a:r>
              <a:rPr lang="zh-CN" altLang="en-US" sz="2100">
                <a:solidFill>
                  <a:srgbClr val="FF0000"/>
                </a:solidFill>
              </a:rPr>
              <a:t>成帧(framing) </a:t>
            </a:r>
            <a:r>
              <a:rPr lang="zh-CN" altLang="en-US" sz="2100"/>
              <a:t>。在每个网络层数据报经链路传送之前， 几乎所有的链路层协议都要将其</a:t>
            </a:r>
            <a:r>
              <a:rPr lang="zh-CN" altLang="en-US" sz="2100">
                <a:solidFill>
                  <a:srgbClr val="FF0000"/>
                </a:solidFill>
              </a:rPr>
              <a:t>用链路层帧封装起来</a:t>
            </a:r>
            <a:r>
              <a:rPr lang="zh-CN" altLang="en-US" sz="2100"/>
              <a:t>。一个帧由一个数据字段和若干首部字段组成，其中网络层数据报就插在数据字段中。帧的结构由链路层协议规定。当我们在本章的后半部分研究具体的链路层协议时，将看到几种不同的帧格式。</a:t>
            </a:r>
            <a:endParaRPr lang="zh-CN" altLang="en-US" sz="2100"/>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5.1.1 链路层提供的服务</a:t>
            </a:r>
            <a:endParaRPr lang="zh-CN" altLang="en-US" sz="3200"/>
          </a:p>
        </p:txBody>
      </p:sp>
      <p:sp>
        <p:nvSpPr>
          <p:cNvPr id="3" name="内容占位符 2"/>
          <p:cNvSpPr/>
          <p:nvPr>
            <p:ph idx="1"/>
          </p:nvPr>
        </p:nvSpPr>
        <p:spPr/>
        <p:txBody>
          <a:bodyPr/>
          <a:p>
            <a:pPr lvl="1"/>
            <a:r>
              <a:rPr lang="zh-CN" altLang="en-US" sz="2100">
                <a:solidFill>
                  <a:srgbClr val="FF0000"/>
                </a:solidFill>
              </a:rPr>
              <a:t>链路接入</a:t>
            </a:r>
            <a:r>
              <a:rPr lang="zh-CN" altLang="en-US" sz="2100"/>
              <a:t>。</a:t>
            </a:r>
            <a:r>
              <a:rPr lang="zh-CN" altLang="en-US" sz="2100">
                <a:solidFill>
                  <a:srgbClr val="FF0000"/>
                </a:solidFill>
              </a:rPr>
              <a:t>媒体访问控制</a:t>
            </a:r>
            <a:r>
              <a:rPr lang="zh-CN" altLang="en-US" sz="2100"/>
              <a:t>(Medium Access</a:t>
            </a:r>
            <a:r>
              <a:rPr lang="en-US" altLang="zh-CN" sz="2100"/>
              <a:t> </a:t>
            </a:r>
            <a:r>
              <a:rPr lang="zh-CN" altLang="en-US" sz="2100"/>
              <a:t>Control， </a:t>
            </a:r>
            <a:r>
              <a:rPr lang="zh-CN" altLang="en-US" sz="2100">
                <a:solidFill>
                  <a:srgbClr val="FF0000"/>
                </a:solidFill>
              </a:rPr>
              <a:t>MAC</a:t>
            </a:r>
            <a:r>
              <a:rPr lang="zh-CN" altLang="en-US" sz="2100"/>
              <a:t>) 协议规定了帧在链路上</a:t>
            </a:r>
            <a:r>
              <a:rPr lang="zh-CN" altLang="en-US" sz="2100">
                <a:solidFill>
                  <a:srgbClr val="FF0000"/>
                </a:solidFill>
              </a:rPr>
              <a:t>传输的规则</a:t>
            </a:r>
            <a:r>
              <a:rPr lang="zh-CN" altLang="en-US" sz="2100"/>
              <a:t>。对于在链路的一端仅有一个发送方、链路的另一端仅有一个接收方的点对点链路， MAC协议比较简单(或者不存在) ， 即无论何时链路空闲， 发送方都能够发送帧。更有趣的情况是当多个结点共享单个广播链路时，即所谓</a:t>
            </a:r>
            <a:r>
              <a:rPr lang="zh-CN" altLang="en-US" sz="2100">
                <a:solidFill>
                  <a:srgbClr val="FF0000"/>
                </a:solidFill>
              </a:rPr>
              <a:t>多路访问</a:t>
            </a:r>
            <a:r>
              <a:rPr lang="zh-CN" altLang="en-US" sz="2100"/>
              <a:t>问题。这里， MAC协议用于协调多个结点的帧传输。</a:t>
            </a:r>
            <a:endParaRPr lang="zh-CN" altLang="en-US" sz="2100"/>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t>5.1.1 链路层提供的服务</a:t>
            </a:r>
            <a:endParaRPr lang="zh-CN" altLang="en-US" sz="3200"/>
          </a:p>
        </p:txBody>
      </p:sp>
      <p:sp>
        <p:nvSpPr>
          <p:cNvPr id="3" name="内容占位符 2"/>
          <p:cNvSpPr/>
          <p:nvPr>
            <p:ph idx="1"/>
          </p:nvPr>
        </p:nvSpPr>
        <p:spPr/>
        <p:txBody>
          <a:bodyPr/>
          <a:p>
            <a:pPr lvl="1"/>
            <a:r>
              <a:rPr lang="zh-CN" altLang="en-US" sz="2100">
                <a:solidFill>
                  <a:srgbClr val="FF0000"/>
                </a:solidFill>
              </a:rPr>
              <a:t>可靠交付</a:t>
            </a:r>
            <a:r>
              <a:rPr lang="zh-CN" altLang="en-US" sz="2100"/>
              <a:t>。当链路层协议提供可靠交付服务时，它保证无差错地经链路层移动每个网络层数据报。前面讲过， 某些运输层协议(例如TCP) 也提供可靠交付服务。与运输层可靠交付服务类似，链路层的可靠交付服务通常是通过</a:t>
            </a:r>
            <a:r>
              <a:rPr lang="zh-CN" altLang="en-US" sz="2100">
                <a:solidFill>
                  <a:srgbClr val="FF0000"/>
                </a:solidFill>
              </a:rPr>
              <a:t>确认和重传</a:t>
            </a:r>
            <a:r>
              <a:rPr lang="zh-CN" altLang="en-US" sz="2100"/>
              <a:t>取得的(参见3.4节)。链路层可靠交付服务通常用于易于产生</a:t>
            </a:r>
            <a:r>
              <a:rPr lang="zh-CN" altLang="en-US" sz="2100">
                <a:solidFill>
                  <a:srgbClr val="FF0000"/>
                </a:solidFill>
              </a:rPr>
              <a:t>高差错率</a:t>
            </a:r>
            <a:r>
              <a:rPr lang="zh-CN" altLang="en-US" sz="2100"/>
              <a:t>的链路，例如无线链路，其目的是本地(也就是在差错发生的链路上)</a:t>
            </a:r>
            <a:r>
              <a:rPr lang="zh-CN" altLang="en-US" sz="2100">
                <a:solidFill>
                  <a:srgbClr val="FF0000"/>
                </a:solidFill>
              </a:rPr>
              <a:t>纠正一个差错</a:t>
            </a:r>
            <a:r>
              <a:rPr lang="zh-CN" altLang="en-US" sz="2100"/>
              <a:t>，而不是通过运输层或应用层协议迫使进行端到端的数据重传。然而，对于</a:t>
            </a:r>
            <a:r>
              <a:rPr lang="zh-CN" altLang="en-US" sz="2100">
                <a:solidFill>
                  <a:srgbClr val="FF0000"/>
                </a:solidFill>
              </a:rPr>
              <a:t>低比特差错</a:t>
            </a:r>
            <a:r>
              <a:rPr lang="zh-CN" altLang="en-US" sz="2100"/>
              <a:t>的链路，包括光纤、同轴电缆和许多双绞铜线链路，链路层可靠交付可能会被认为是一种不必要的开销。由于这个原因，许多有线的链路层协议不提供可靠交付服务。</a:t>
            </a:r>
            <a:endParaRPr lang="zh-CN" altLang="en-US" sz="2100"/>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5.1.1 链路层提供的服务</a:t>
            </a:r>
            <a:endParaRPr lang="zh-CN" altLang="en-US" sz="3200"/>
          </a:p>
        </p:txBody>
      </p:sp>
      <p:sp>
        <p:nvSpPr>
          <p:cNvPr id="3" name="内容占位符 2"/>
          <p:cNvSpPr/>
          <p:nvPr>
            <p:ph idx="1"/>
          </p:nvPr>
        </p:nvSpPr>
        <p:spPr/>
        <p:txBody>
          <a:bodyPr/>
          <a:p>
            <a:pPr lvl="1"/>
            <a:r>
              <a:rPr lang="zh-CN" altLang="en-US" sz="2100">
                <a:solidFill>
                  <a:srgbClr val="FF0000"/>
                </a:solidFill>
              </a:rPr>
              <a:t>差错检测和纠正</a:t>
            </a:r>
            <a:r>
              <a:rPr lang="zh-CN" altLang="en-US" sz="2100"/>
              <a:t>。当帧中的一个比特作为1传输时，接收方结点中的链路层硬件可能不正确地将其判断为0，反之亦然。这种比特差错是由信号衰减和电磁噪声导致的。因为没有必要转发一个有差错的数据报，所以许多链路层协议提供一种机制来检测这样的比特差错。通过让发送结点在</a:t>
            </a:r>
            <a:r>
              <a:rPr lang="zh-CN" altLang="en-US" sz="2100">
                <a:solidFill>
                  <a:srgbClr val="FF0000"/>
                </a:solidFill>
              </a:rPr>
              <a:t>帧中包括差错检测比特</a:t>
            </a:r>
            <a:r>
              <a:rPr lang="zh-CN" altLang="en-US" sz="2100"/>
              <a:t>，让接收结点进行差错检查，以此来完成这项工作。第3章和第4章讲过，因特网的运输层和网络层也提供了有限形式的差错检测，即因特网</a:t>
            </a:r>
            <a:r>
              <a:rPr lang="zh-CN" altLang="en-US" sz="2100">
                <a:solidFill>
                  <a:srgbClr val="FF0000"/>
                </a:solidFill>
              </a:rPr>
              <a:t>检验和</a:t>
            </a:r>
            <a:r>
              <a:rPr lang="zh-CN" altLang="en-US" sz="2100"/>
              <a:t>。链路层的差错检测通常更复杂，并且</a:t>
            </a:r>
            <a:r>
              <a:rPr lang="zh-CN" altLang="en-US" sz="2100">
                <a:solidFill>
                  <a:srgbClr val="FF0000"/>
                </a:solidFill>
              </a:rPr>
              <a:t>用硬件实现</a:t>
            </a:r>
            <a:r>
              <a:rPr lang="zh-CN" altLang="en-US" sz="2100"/>
              <a:t>。差错纠正类似于差错检测，区别在于接收方不仅能检测帧中出现的比特差错，而且能够准确地确定帧中的差错出现的位置(并因此纠正这些差错)。</a:t>
            </a:r>
            <a:endParaRPr lang="zh-CN" altLang="en-US" sz="2100"/>
          </a:p>
        </p:txBody>
      </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5.1.2 链路层在何处实现</a:t>
            </a:r>
            <a:endParaRPr lang="zh-CN" altLang="en-US" sz="3200"/>
          </a:p>
        </p:txBody>
      </p:sp>
      <p:sp>
        <p:nvSpPr>
          <p:cNvPr id="3" name="内容占位符 2"/>
          <p:cNvSpPr/>
          <p:nvPr>
            <p:ph idx="1"/>
          </p:nvPr>
        </p:nvSpPr>
        <p:spPr/>
        <p:txBody>
          <a:bodyPr/>
          <a:p>
            <a:r>
              <a:rPr lang="zh-CN" altLang="en-US" sz="2400"/>
              <a:t>在深入学习链路层的细节之前，本概述的最后一节考虑一下在</a:t>
            </a:r>
            <a:r>
              <a:rPr lang="zh-CN" altLang="en-US" sz="2400">
                <a:solidFill>
                  <a:srgbClr val="FF0000"/>
                </a:solidFill>
              </a:rPr>
              <a:t>何处实现链路层</a:t>
            </a:r>
            <a:r>
              <a:rPr lang="zh-CN" altLang="en-US" sz="2400"/>
              <a:t>的问题。</a:t>
            </a:r>
            <a:endParaRPr lang="zh-CN" altLang="en-US" sz="2400"/>
          </a:p>
          <a:p>
            <a:endParaRPr lang="zh-CN" altLang="en-US" sz="2400"/>
          </a:p>
          <a:p>
            <a:r>
              <a:rPr lang="zh-CN" altLang="en-US" sz="2400"/>
              <a:t>我们将关注一个端系统，因为我们在第4章中知道链路层是实现在路由器的</a:t>
            </a:r>
            <a:r>
              <a:rPr lang="zh-CN" altLang="en-US" sz="2400">
                <a:solidFill>
                  <a:srgbClr val="FF0000"/>
                </a:solidFill>
              </a:rPr>
              <a:t>线路卡</a:t>
            </a:r>
            <a:r>
              <a:rPr lang="zh-CN" altLang="en-US" sz="2400"/>
              <a:t>中的。主机的链路层是用硬件还是用软件实现的呢?它是实现在一块单独的卡上还是一个芯片上?它是怎样与主机的硬件和操作系统组件的其他部分接口的呢?</a:t>
            </a:r>
            <a:endParaRPr lang="zh-CN" altLang="en-US" sz="2400"/>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5.1.2 链路层在何处实现</a:t>
            </a:r>
            <a:endParaRPr lang="zh-CN" altLang="en-US" sz="3200"/>
          </a:p>
        </p:txBody>
      </p:sp>
      <p:sp>
        <p:nvSpPr>
          <p:cNvPr id="3" name="内容占位符 2"/>
          <p:cNvSpPr/>
          <p:nvPr>
            <p:ph idx="1"/>
          </p:nvPr>
        </p:nvSpPr>
        <p:spPr>
          <a:xfrm>
            <a:off x="457200" y="1201420"/>
            <a:ext cx="8229600" cy="4925060"/>
          </a:xfrm>
        </p:spPr>
        <p:txBody>
          <a:bodyPr/>
          <a:p>
            <a:r>
              <a:rPr lang="zh-CN" altLang="en-US" sz="2400"/>
              <a:t>图5-2显示了一个典型的主机体系结构。链路层的主体部分是在</a:t>
            </a:r>
            <a:r>
              <a:rPr lang="zh-CN" altLang="en-US" sz="2400">
                <a:solidFill>
                  <a:srgbClr val="FF0000"/>
                </a:solidFill>
              </a:rPr>
              <a:t>网络适配器</a:t>
            </a:r>
            <a:r>
              <a:rPr lang="zh-CN" altLang="en-US" sz="2400"/>
              <a:t>(network adapter) 中实现的， 网络适配器有时也称为</a:t>
            </a:r>
            <a:r>
              <a:rPr lang="zh-CN" altLang="en-US" sz="2400">
                <a:solidFill>
                  <a:srgbClr val="FF0000"/>
                </a:solidFill>
              </a:rPr>
              <a:t>网络接口卡</a:t>
            </a:r>
            <a:r>
              <a:rPr lang="zh-CN" altLang="en-US" sz="2400"/>
              <a:t>(Network Interface Card， NIC) 。位于网络适配器核心的是</a:t>
            </a:r>
            <a:r>
              <a:rPr lang="zh-CN" altLang="en-US" sz="2400">
                <a:solidFill>
                  <a:srgbClr val="FF0000"/>
                </a:solidFill>
              </a:rPr>
              <a:t>链路层控制器</a:t>
            </a:r>
            <a:r>
              <a:rPr lang="zh-CN" altLang="en-US" sz="2400"/>
              <a:t>，该控制器通常是一个实现了许多链路层服务(成帧、链路接入、差错检测等)的专用芯片。因此，链路层控制器的许多功能是用</a:t>
            </a:r>
            <a:r>
              <a:rPr lang="zh-CN" altLang="en-US" sz="2400">
                <a:solidFill>
                  <a:srgbClr val="FF0000"/>
                </a:solidFill>
              </a:rPr>
              <a:t>硬件实现</a:t>
            </a:r>
            <a:r>
              <a:rPr lang="zh-CN" altLang="en-US" sz="2400"/>
              <a:t>的。</a:t>
            </a:r>
            <a:endParaRPr lang="zh-CN" altLang="en-US" sz="2400"/>
          </a:p>
          <a:p>
            <a:r>
              <a:rPr lang="zh-CN" altLang="en-US" sz="2400"/>
              <a:t>例如， Intel的8254x控制器 实现了以太网协议， 我们将在5.5节中学习该协议； Atheros AR 5006 控制器实现了802.11WiFi协议， 我们将在第6章学习该协议。直到20世纪90年代后期，大部分网络适配器还是物理上分离的卡(如一块PCMCIA卡或者一块插进PC的PCI卡槽中的插入卡) ， 但越来越多的网络适配器被综合进主机的主板，即所谓的局域网在主板配置。</a:t>
            </a:r>
            <a:endParaRPr lang="zh-CN" altLang="en-US" sz="2400"/>
          </a:p>
        </p:txBody>
      </p:sp>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5.1.2 链路层在何处实现</a:t>
            </a:r>
            <a:endParaRPr lang="zh-CN" altLang="en-US" sz="3200"/>
          </a:p>
        </p:txBody>
      </p:sp>
      <p:sp>
        <p:nvSpPr>
          <p:cNvPr id="3" name="内容占位符 2"/>
          <p:cNvSpPr/>
          <p:nvPr>
            <p:ph idx="1"/>
          </p:nvPr>
        </p:nvSpPr>
        <p:spPr/>
        <p:txBody>
          <a:bodyPr/>
          <a:p>
            <a:r>
              <a:rPr lang="zh-CN" altLang="en-US" sz="2400"/>
              <a:t>在发送端，控制器取得了由协议栈较高层生成并存储在主机内存中的数据报，在链路层帧中封装该数据报(填写该帧的各个字段)，然后遵循链路接入协议将该帧传进通信链路中。</a:t>
            </a:r>
            <a:endParaRPr lang="zh-CN" altLang="en-US" sz="2400"/>
          </a:p>
          <a:p>
            <a:endParaRPr lang="zh-CN" altLang="en-US" sz="2400"/>
          </a:p>
          <a:p>
            <a:r>
              <a:rPr lang="zh-CN" altLang="en-US" sz="2400"/>
              <a:t>在接收端，控制器接收了整个帧，抽取出网络层数据报。如果链路层执行差错检测，则需要发送控制器在该帧的首部设置差错检测比特，由接收控制器执行差错检测。</a:t>
            </a:r>
            <a:endParaRPr lang="zh-CN" altLang="en-US" sz="2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2.1.1 网络应用程序体系结构</a:t>
            </a:r>
            <a:endParaRPr sz="4000"/>
          </a:p>
        </p:txBody>
      </p:sp>
      <p:sp>
        <p:nvSpPr>
          <p:cNvPr id="3" name="内容占位符 2"/>
          <p:cNvSpPr/>
          <p:nvPr>
            <p:ph idx="1"/>
          </p:nvPr>
        </p:nvSpPr>
        <p:spPr/>
        <p:txBody>
          <a:bodyPr/>
          <a:p>
            <a:r>
              <a:rPr lang="zh-CN" altLang="en-US"/>
              <a:t>在一个P2P体系结构中， 对位于数据中心的专用服务器有最小的(或者没有)依赖。相反，应用程序在间断连接的主机对之间使用直接通信，这些主机对被称为</a:t>
            </a:r>
            <a:r>
              <a:rPr lang="zh-CN" altLang="en-US">
                <a:solidFill>
                  <a:srgbClr val="FF0000"/>
                </a:solidFill>
              </a:rPr>
              <a:t>对等方</a:t>
            </a:r>
            <a:r>
              <a:rPr lang="zh-CN" altLang="en-US"/>
              <a:t>。</a:t>
            </a:r>
            <a:endParaRPr lang="zh-CN" altLang="en-US"/>
          </a:p>
          <a:p>
            <a:endParaRPr lang="zh-CN" altLang="en-US"/>
          </a:p>
          <a:p>
            <a:r>
              <a:rPr lang="zh-CN" altLang="en-US"/>
              <a:t>P2P体系结构的最引人入胜的特性之一是它们的</a:t>
            </a:r>
            <a:r>
              <a:rPr lang="zh-CN" altLang="en-US">
                <a:solidFill>
                  <a:srgbClr val="FF0000"/>
                </a:solidFill>
              </a:rPr>
              <a:t>自扩展性</a:t>
            </a:r>
            <a:r>
              <a:rPr lang="zh-CN" altLang="en-US"/>
              <a:t>(self-scalability) 。</a:t>
            </a:r>
            <a:endParaRPr lang="zh-CN" altLang="en-US"/>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5.1.2 链路层在何处实现</a:t>
            </a:r>
            <a:endParaRPr lang="zh-CN" altLang="en-US" sz="3200"/>
          </a:p>
        </p:txBody>
      </p:sp>
      <p:sp>
        <p:nvSpPr>
          <p:cNvPr id="3" name="内容占位符 2"/>
          <p:cNvSpPr/>
          <p:nvPr>
            <p:ph idx="1"/>
          </p:nvPr>
        </p:nvSpPr>
        <p:spPr/>
        <p:txBody>
          <a:bodyPr/>
          <a:p>
            <a:r>
              <a:rPr lang="zh-CN" altLang="en-US" sz="2400"/>
              <a:t>图5-2显示了与主机</a:t>
            </a:r>
            <a:r>
              <a:rPr lang="zh-CN" altLang="en-US" sz="2400">
                <a:solidFill>
                  <a:srgbClr val="FF0000"/>
                </a:solidFill>
              </a:rPr>
              <a:t>总线</a:t>
            </a:r>
            <a:r>
              <a:rPr lang="zh-CN" altLang="en-US" sz="2400"/>
              <a:t>(例如一条PCI或PCI-X总线) 连接的</a:t>
            </a:r>
            <a:r>
              <a:rPr lang="zh-CN" altLang="en-US" sz="2400">
                <a:solidFill>
                  <a:srgbClr val="FF0000"/>
                </a:solidFill>
              </a:rPr>
              <a:t>网络适配器</a:t>
            </a:r>
            <a:r>
              <a:rPr lang="zh-CN" altLang="en-US" sz="2400"/>
              <a:t>， 这里看起来非常像与其他主机组件连接的任何其他I/O设备。图5-2还显示了尽管大部分链路层是在硬件中实现的，但部分链路层是在运行于主机CPU上的软件中实现的。链路层的软件组件实现了高层链路层功能，如组装链路层寻址信息和激活控制器硬件。在接收端，链路层软件响应控制器中断(例如，由于一个或多个帧的到达)，处理差错条件和将数据报向上传递给网络层。所以，</a:t>
            </a:r>
            <a:r>
              <a:rPr lang="zh-CN" altLang="en-US" sz="2400">
                <a:solidFill>
                  <a:srgbClr val="FF0000"/>
                </a:solidFill>
              </a:rPr>
              <a:t>链路层是硬件和软件的结合体</a:t>
            </a:r>
            <a:r>
              <a:rPr lang="zh-CN" altLang="en-US" sz="2400"/>
              <a:t>，即此处是协议栈中软件与硬件交接的地方。[Intel 2012] 从软件编程的角度提供了有关8245x控制器的可读性很强的概述。</a:t>
            </a:r>
            <a:endParaRPr lang="zh-CN" altLang="en-US" sz="2400"/>
          </a:p>
        </p:txBody>
      </p:sp>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5.1.2 链路层在何处实现</a:t>
            </a:r>
            <a:endParaRPr lang="zh-CN" altLang="en-US" sz="3200"/>
          </a:p>
        </p:txBody>
      </p:sp>
      <p:pic>
        <p:nvPicPr>
          <p:cNvPr id="4" name="内容占位符 3"/>
          <p:cNvPicPr>
            <a:picLocks noChangeAspect="1"/>
          </p:cNvPicPr>
          <p:nvPr>
            <p:ph idx="1"/>
          </p:nvPr>
        </p:nvPicPr>
        <p:blipFill>
          <a:blip r:embed="rId1"/>
          <a:stretch>
            <a:fillRect/>
          </a:stretch>
        </p:blipFill>
        <p:spPr>
          <a:xfrm>
            <a:off x="2555875" y="1412875"/>
            <a:ext cx="4146550" cy="4017010"/>
          </a:xfrm>
          <a:prstGeom prst="rect">
            <a:avLst/>
          </a:prstGeom>
        </p:spPr>
      </p:pic>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 差错检测和纠正技术</a:t>
            </a:r>
            <a:endParaRPr lang="zh-CN" altLang="en-US" sz="3200">
              <a:sym typeface="+mn-ea"/>
            </a:endParaRPr>
          </a:p>
        </p:txBody>
      </p:sp>
      <p:sp>
        <p:nvSpPr>
          <p:cNvPr id="3" name="内容占位符 2"/>
          <p:cNvSpPr/>
          <p:nvPr>
            <p:ph idx="1"/>
          </p:nvPr>
        </p:nvSpPr>
        <p:spPr/>
        <p:txBody>
          <a:bodyPr/>
          <a:p>
            <a:r>
              <a:rPr lang="zh-CN" altLang="en-US" sz="2400"/>
              <a:t>在上一节中， 我们提到了</a:t>
            </a:r>
            <a:r>
              <a:rPr lang="zh-CN" altLang="en-US" sz="2400">
                <a:solidFill>
                  <a:srgbClr val="FF0000"/>
                </a:solidFill>
              </a:rPr>
              <a:t>比特级差错检测和纠正</a:t>
            </a:r>
            <a:r>
              <a:rPr lang="zh-CN" altLang="en-US" sz="2400"/>
              <a:t>(bit-level error detection and correc-tion) ， 即对从一个结点发送到另一个物理上连接的邻近结点的链路层帧中的比特损伤进行检测和纠正，它们通常是链路层提供的两种服务。我们在第3章中看到差错检测和纠正服务通常也由运输层提供。在本节中，我们将研究</a:t>
            </a:r>
            <a:r>
              <a:rPr lang="zh-CN" altLang="en-US" sz="2400">
                <a:solidFill>
                  <a:srgbClr val="FF0000"/>
                </a:solidFill>
              </a:rPr>
              <a:t>几种最简单的技术</a:t>
            </a:r>
            <a:r>
              <a:rPr lang="zh-CN" altLang="en-US" sz="2400"/>
              <a:t>，它们能够用于检测比特差错，而且在某些情况下，能够纠正这样的比特差错。我们此时的目的是对差错检测和纠正技术提供的能力有一种直观的认识，并看看一些简单技术在链路层中的工作原理及其如何实际应用。</a:t>
            </a:r>
            <a:endParaRPr lang="zh-CN" altLang="en-US" sz="2400"/>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 差错检测和纠正技术</a:t>
            </a:r>
            <a:endParaRPr lang="zh-CN" altLang="en-US" sz="3200">
              <a:sym typeface="+mn-ea"/>
            </a:endParaRPr>
          </a:p>
        </p:txBody>
      </p:sp>
      <p:sp>
        <p:nvSpPr>
          <p:cNvPr id="3" name="内容占位符 2"/>
          <p:cNvSpPr/>
          <p:nvPr>
            <p:ph idx="1"/>
          </p:nvPr>
        </p:nvSpPr>
        <p:spPr/>
        <p:txBody>
          <a:bodyPr/>
          <a:p>
            <a:r>
              <a:rPr lang="zh-CN" altLang="en-US" sz="2400"/>
              <a:t>图5-3图示说明了我们研究的环境。在</a:t>
            </a:r>
            <a:r>
              <a:rPr lang="zh-CN" altLang="en-US" sz="2400">
                <a:solidFill>
                  <a:srgbClr val="FF0000"/>
                </a:solidFill>
              </a:rPr>
              <a:t>发送结点</a:t>
            </a:r>
            <a:r>
              <a:rPr lang="zh-CN" altLang="en-US" sz="2400"/>
              <a:t>，为了保护比特免受差错，使用</a:t>
            </a:r>
            <a:r>
              <a:rPr lang="zh-CN" altLang="en-US" sz="2400">
                <a:solidFill>
                  <a:srgbClr val="FF0000"/>
                </a:solidFill>
              </a:rPr>
              <a:t>差错检测和纠正比特</a:t>
            </a:r>
            <a:r>
              <a:rPr lang="zh-CN" altLang="en-US" sz="2400"/>
              <a:t>(Error-Detection and-Correction， </a:t>
            </a:r>
            <a:r>
              <a:rPr lang="zh-CN" altLang="en-US" sz="2400">
                <a:solidFill>
                  <a:srgbClr val="FF0000"/>
                </a:solidFill>
              </a:rPr>
              <a:t>EDC</a:t>
            </a:r>
            <a:r>
              <a:rPr lang="zh-CN" altLang="en-US" sz="2400"/>
              <a:t>) 来</a:t>
            </a:r>
            <a:r>
              <a:rPr lang="zh-CN" altLang="en-US" sz="2400">
                <a:solidFill>
                  <a:srgbClr val="FF0000"/>
                </a:solidFill>
              </a:rPr>
              <a:t>增强</a:t>
            </a:r>
            <a:r>
              <a:rPr lang="zh-CN" altLang="en-US" sz="2400"/>
              <a:t>数据D。通常， 要保护的数据不仅包括从网络层传递下来需要通过链路传输的数据报，而且包括链路帧首部中的链路级的寻址信息、序号和其他字段。链路级帧中的D和EDC都被发送到接收结点。在接收结点， 接收到比特序列D'和EDC'。注意到因传输中的比特翻转所致， D'和EDC'可能与初始的D和EDC不同。</a:t>
            </a:r>
            <a:endParaRPr lang="zh-CN" altLang="en-US" sz="2400"/>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 差错检测和纠正技术</a:t>
            </a:r>
            <a:endParaRPr lang="zh-CN" altLang="en-US" sz="3200">
              <a:sym typeface="+mn-ea"/>
            </a:endParaRPr>
          </a:p>
        </p:txBody>
      </p:sp>
      <p:sp>
        <p:nvSpPr>
          <p:cNvPr id="3" name="内容占位符 2"/>
          <p:cNvSpPr/>
          <p:nvPr>
            <p:ph idx="1"/>
          </p:nvPr>
        </p:nvSpPr>
        <p:spPr/>
        <p:txBody>
          <a:bodyPr/>
          <a:p>
            <a:endParaRPr lang="zh-CN" altLang="en-US" sz="2400"/>
          </a:p>
        </p:txBody>
      </p:sp>
      <p:pic>
        <p:nvPicPr>
          <p:cNvPr id="4" name="图片 3"/>
          <p:cNvPicPr>
            <a:picLocks noChangeAspect="1"/>
          </p:cNvPicPr>
          <p:nvPr/>
        </p:nvPicPr>
        <p:blipFill>
          <a:blip r:embed="rId1"/>
          <a:stretch>
            <a:fillRect/>
          </a:stretch>
        </p:blipFill>
        <p:spPr>
          <a:xfrm>
            <a:off x="1475740" y="1557020"/>
            <a:ext cx="6076950" cy="4105275"/>
          </a:xfrm>
          <a:prstGeom prst="rect">
            <a:avLst/>
          </a:prstGeom>
        </p:spPr>
      </p:pic>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 差错检测和纠正技术</a:t>
            </a:r>
            <a:endParaRPr lang="zh-CN" altLang="en-US" sz="3200">
              <a:sym typeface="+mn-ea"/>
            </a:endParaRPr>
          </a:p>
        </p:txBody>
      </p:sp>
      <p:sp>
        <p:nvSpPr>
          <p:cNvPr id="3" name="内容占位符 2"/>
          <p:cNvSpPr/>
          <p:nvPr>
            <p:ph idx="1"/>
          </p:nvPr>
        </p:nvSpPr>
        <p:spPr>
          <a:xfrm>
            <a:off x="457200" y="1332230"/>
            <a:ext cx="8229600" cy="4794250"/>
          </a:xfrm>
        </p:spPr>
        <p:txBody>
          <a:bodyPr/>
          <a:p>
            <a:r>
              <a:rPr lang="zh-CN" altLang="en-US" sz="2400"/>
              <a:t>接收方的挑战是在它只收到D'和EDC'的情况下， 确定D'是否和初始的D相同。在图5-3中的接收方判定的准确措词(我们问是否检测到一个差错，而非是否出现了差错!)是重要的。差错检测和纠正技术使接收方有时但并总是检测出已经出现的比特差错。即使采用差错检测比特， 也还是</a:t>
            </a:r>
            <a:r>
              <a:rPr lang="zh-CN" altLang="en-US" sz="2400">
                <a:solidFill>
                  <a:srgbClr val="FF0000"/>
                </a:solidFill>
              </a:rPr>
              <a:t>可能有未检出比特差错</a:t>
            </a:r>
            <a:r>
              <a:rPr lang="zh-CN" altLang="en-US" sz="2400"/>
              <a:t>(undetected bit error) ； 这就是说， 接收方可能无法知道接收的信息中包含着比特差错。因此，接收方可能向网路层交付一个损伤的数据报，或者不知道该帧首部的某个其他字段的内容已经损伤。我们因此要选择一个差错检测方案，使得这种事件发生的概率很小。一般而言，差错检测和</a:t>
            </a:r>
            <a:r>
              <a:rPr lang="zh-CN" altLang="en-US" sz="2400">
                <a:solidFill>
                  <a:srgbClr val="FF0000"/>
                </a:solidFill>
              </a:rPr>
              <a:t>纠错技术越复杂</a:t>
            </a:r>
            <a:r>
              <a:rPr lang="zh-CN" altLang="en-US" sz="2400"/>
              <a:t>(即那些具有未检测出比特差错概率较小的技术)，导致的</a:t>
            </a:r>
            <a:r>
              <a:rPr lang="zh-CN" altLang="en-US" sz="2400">
                <a:solidFill>
                  <a:srgbClr val="FF0000"/>
                </a:solidFill>
              </a:rPr>
              <a:t>开销就越大</a:t>
            </a:r>
            <a:r>
              <a:rPr lang="zh-CN" altLang="en-US" sz="2400"/>
              <a:t>，这就是意味着需要更多的计算量及更多的差错检测和纠错比特。</a:t>
            </a:r>
            <a:endParaRPr lang="zh-CN" altLang="en-US" sz="2400"/>
          </a:p>
        </p:txBody>
      </p: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 差错检测和纠正技术</a:t>
            </a:r>
            <a:endParaRPr lang="zh-CN" altLang="en-US" sz="3200">
              <a:sym typeface="+mn-ea"/>
            </a:endParaRPr>
          </a:p>
        </p:txBody>
      </p:sp>
      <p:sp>
        <p:nvSpPr>
          <p:cNvPr id="3" name="内容占位符 2"/>
          <p:cNvSpPr/>
          <p:nvPr>
            <p:ph idx="1"/>
          </p:nvPr>
        </p:nvSpPr>
        <p:spPr>
          <a:xfrm>
            <a:off x="457200" y="1332230"/>
            <a:ext cx="8229600" cy="4794250"/>
          </a:xfrm>
        </p:spPr>
        <p:txBody>
          <a:bodyPr/>
          <a:p>
            <a:r>
              <a:rPr lang="zh-CN" altLang="en-US" sz="2400"/>
              <a:t>我们现在来研究在传输数据中检测差错的3种技术：</a:t>
            </a:r>
            <a:endParaRPr lang="zh-CN" altLang="en-US" sz="2400"/>
          </a:p>
          <a:p>
            <a:pPr lvl="1"/>
            <a:r>
              <a:rPr lang="zh-CN" altLang="en-US" sz="2100">
                <a:solidFill>
                  <a:srgbClr val="FF0000"/>
                </a:solidFill>
              </a:rPr>
              <a:t>奇偶校验</a:t>
            </a:r>
            <a:r>
              <a:rPr lang="zh-CN" altLang="en-US" sz="2100"/>
              <a:t>(它用来描述差错检测和纠正背后隐含的基本思想)</a:t>
            </a:r>
            <a:endParaRPr lang="zh-CN" altLang="en-US" sz="2100"/>
          </a:p>
          <a:p>
            <a:pPr lvl="1"/>
            <a:r>
              <a:rPr lang="zh-CN" altLang="en-US" sz="2100">
                <a:solidFill>
                  <a:srgbClr val="FF0000"/>
                </a:solidFill>
              </a:rPr>
              <a:t>检验和方法</a:t>
            </a:r>
            <a:r>
              <a:rPr lang="zh-CN" altLang="en-US" sz="2100"/>
              <a:t>(它通常更多地应用于运输层)</a:t>
            </a:r>
            <a:endParaRPr lang="zh-CN" altLang="en-US" sz="2100"/>
          </a:p>
          <a:p>
            <a:pPr lvl="1"/>
            <a:r>
              <a:rPr lang="zh-CN" altLang="en-US" sz="2100">
                <a:solidFill>
                  <a:srgbClr val="FF0000"/>
                </a:solidFill>
              </a:rPr>
              <a:t>循环冗余检测</a:t>
            </a:r>
            <a:r>
              <a:rPr lang="zh-CN" altLang="en-US" sz="2100"/>
              <a:t>(它通常更多地应用在适配器中的链路层)。</a:t>
            </a:r>
            <a:endParaRPr lang="zh-CN" altLang="en-US" sz="2100"/>
          </a:p>
        </p:txBody>
      </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5.2.1 奇偶校验</a:t>
            </a:r>
            <a:endParaRPr lang="zh-CN" altLang="en-US" sz="3200">
              <a:sym typeface="+mn-ea"/>
            </a:endParaRPr>
          </a:p>
        </p:txBody>
      </p:sp>
      <p:sp>
        <p:nvSpPr>
          <p:cNvPr id="3" name="内容占位符 2"/>
          <p:cNvSpPr/>
          <p:nvPr>
            <p:ph idx="1"/>
          </p:nvPr>
        </p:nvSpPr>
        <p:spPr>
          <a:xfrm>
            <a:off x="457200" y="1332230"/>
            <a:ext cx="8229600" cy="4794250"/>
          </a:xfrm>
        </p:spPr>
        <p:txBody>
          <a:bodyPr/>
          <a:p>
            <a:r>
              <a:rPr lang="zh-CN" altLang="en-US" sz="2400"/>
              <a:t>也许差错检测最简单的方式就是用</a:t>
            </a:r>
            <a:r>
              <a:rPr lang="zh-CN" altLang="en-US" sz="2400">
                <a:solidFill>
                  <a:srgbClr val="FF0000"/>
                </a:solidFill>
              </a:rPr>
              <a:t>单个奇偶校验位</a:t>
            </a:r>
            <a:r>
              <a:rPr lang="zh-CN" altLang="en-US" sz="2400"/>
              <a:t>(parity bit) 。假设在图5-4中要发送的信息D有d个比特。在偶校验方案中，发送方只需包含一个附加的比特，选择它的值，使得这d+1个比特(初始信息加上一个校验比特)中1的总数是偶数。对于奇校验方案，选择校验比特值使得有奇数个1。图5-4描述了一个偶校验的方案，单个校验比特被存放在一个单独的字段中。</a:t>
            </a:r>
            <a:endParaRPr lang="zh-CN" altLang="en-US" sz="2400"/>
          </a:p>
        </p:txBody>
      </p:sp>
      <p:pic>
        <p:nvPicPr>
          <p:cNvPr id="4" name="图片 3"/>
          <p:cNvPicPr>
            <a:picLocks noChangeAspect="1"/>
          </p:cNvPicPr>
          <p:nvPr/>
        </p:nvPicPr>
        <p:blipFill>
          <a:blip r:embed="rId1"/>
          <a:stretch>
            <a:fillRect/>
          </a:stretch>
        </p:blipFill>
        <p:spPr>
          <a:xfrm>
            <a:off x="2700020" y="4149090"/>
            <a:ext cx="3600450" cy="1685925"/>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6643370" y="4687570"/>
              <a:ext cx="624840" cy="276860"/>
            </p14:xfrm>
          </p:contentPart>
        </mc:Choice>
        <mc:Fallback xmlns="">
          <p:pic>
            <p:nvPicPr>
              <p:cNvPr id="5" name="墨迹 4"/>
            </p:nvPicPr>
            <p:blipFill>
              <a:blip r:embed="rId3"/>
            </p:blipFill>
            <p:spPr>
              <a:xfrm>
                <a:off x="6643370" y="4687570"/>
                <a:ext cx="624840" cy="2768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7465060" y="5018405"/>
              <a:ext cx="17780" cy="360"/>
            </p14:xfrm>
          </p:contentPart>
        </mc:Choice>
        <mc:Fallback xmlns="">
          <p:pic>
            <p:nvPicPr>
              <p:cNvPr id="6" name="墨迹 5"/>
            </p:nvPicPr>
            <p:blipFill>
              <a:blip r:embed="rId5"/>
            </p:blipFill>
            <p:spPr>
              <a:xfrm>
                <a:off x="7465060" y="5018405"/>
                <a:ext cx="1778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509260" y="3589655"/>
              <a:ext cx="205740" cy="178435"/>
            </p14:xfrm>
          </p:contentPart>
        </mc:Choice>
        <mc:Fallback xmlns="">
          <p:pic>
            <p:nvPicPr>
              <p:cNvPr id="7" name="墨迹 6"/>
            </p:nvPicPr>
            <p:blipFill>
              <a:blip r:embed="rId7"/>
            </p:blipFill>
            <p:spPr>
              <a:xfrm>
                <a:off x="5509260" y="3589655"/>
                <a:ext cx="205740" cy="17843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5607685" y="3768090"/>
              <a:ext cx="26670" cy="339090"/>
            </p14:xfrm>
          </p:contentPart>
        </mc:Choice>
        <mc:Fallback xmlns="">
          <p:pic>
            <p:nvPicPr>
              <p:cNvPr id="8" name="墨迹 7"/>
            </p:nvPicPr>
            <p:blipFill>
              <a:blip r:embed="rId9"/>
            </p:blipFill>
            <p:spPr>
              <a:xfrm>
                <a:off x="5607685" y="3768090"/>
                <a:ext cx="26670" cy="33909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5902325" y="3562350"/>
              <a:ext cx="17780" cy="360"/>
            </p14:xfrm>
          </p:contentPart>
        </mc:Choice>
        <mc:Fallback xmlns="">
          <p:pic>
            <p:nvPicPr>
              <p:cNvPr id="9" name="墨迹 8"/>
            </p:nvPicPr>
            <p:blipFill>
              <a:blip r:embed="rId5"/>
            </p:blipFill>
            <p:spPr>
              <a:xfrm>
                <a:off x="5902325" y="3562350"/>
                <a:ext cx="1778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5884545" y="3616325"/>
              <a:ext cx="360" cy="187325"/>
            </p14:xfrm>
          </p:contentPart>
        </mc:Choice>
        <mc:Fallback xmlns="">
          <p:pic>
            <p:nvPicPr>
              <p:cNvPr id="10" name="墨迹 9"/>
            </p:nvPicPr>
            <p:blipFill>
              <a:blip r:embed="rId12"/>
            </p:blipFill>
            <p:spPr>
              <a:xfrm>
                <a:off x="5884545" y="3616325"/>
                <a:ext cx="360" cy="18732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5946775" y="3598545"/>
              <a:ext cx="232410" cy="160655"/>
            </p14:xfrm>
          </p:contentPart>
        </mc:Choice>
        <mc:Fallback xmlns="">
          <p:pic>
            <p:nvPicPr>
              <p:cNvPr id="11" name="墨迹 10"/>
            </p:nvPicPr>
            <p:blipFill>
              <a:blip r:embed="rId14"/>
            </p:blipFill>
            <p:spPr>
              <a:xfrm>
                <a:off x="5946775" y="3598545"/>
                <a:ext cx="232410" cy="16065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5991225" y="3705225"/>
              <a:ext cx="98425" cy="18415"/>
            </p14:xfrm>
          </p:contentPart>
        </mc:Choice>
        <mc:Fallback xmlns="">
          <p:pic>
            <p:nvPicPr>
              <p:cNvPr id="12" name="墨迹 11"/>
            </p:nvPicPr>
            <p:blipFill>
              <a:blip r:embed="rId16"/>
            </p:blipFill>
            <p:spPr>
              <a:xfrm>
                <a:off x="5991225" y="3705225"/>
                <a:ext cx="98425" cy="1841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墨迹 12"/>
              <p14:cNvContentPartPr/>
              <p14:nvPr/>
            </p14:nvContentPartPr>
            <p14:xfrm>
              <a:off x="5973445" y="3768090"/>
              <a:ext cx="53975" cy="8890"/>
            </p14:xfrm>
          </p:contentPart>
        </mc:Choice>
        <mc:Fallback xmlns="">
          <p:pic>
            <p:nvPicPr>
              <p:cNvPr id="13" name="墨迹 12"/>
            </p:nvPicPr>
            <p:blipFill>
              <a:blip r:embed="rId18"/>
            </p:blipFill>
            <p:spPr>
              <a:xfrm>
                <a:off x="5973445" y="3768090"/>
                <a:ext cx="53975" cy="889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墨迹 13"/>
              <p14:cNvContentPartPr/>
              <p14:nvPr/>
            </p14:nvContentPartPr>
            <p14:xfrm>
              <a:off x="5795010" y="3884295"/>
              <a:ext cx="17780" cy="151765"/>
            </p14:xfrm>
          </p:contentPart>
        </mc:Choice>
        <mc:Fallback xmlns="">
          <p:pic>
            <p:nvPicPr>
              <p:cNvPr id="14" name="墨迹 13"/>
            </p:nvPicPr>
            <p:blipFill>
              <a:blip r:embed="rId20"/>
            </p:blipFill>
            <p:spPr>
              <a:xfrm>
                <a:off x="5795010" y="3884295"/>
                <a:ext cx="17780" cy="15176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墨迹 14"/>
              <p14:cNvContentPartPr/>
              <p14:nvPr/>
            </p14:nvContentPartPr>
            <p14:xfrm>
              <a:off x="5866765" y="3857625"/>
              <a:ext cx="508635" cy="169545"/>
            </p14:xfrm>
          </p:contentPart>
        </mc:Choice>
        <mc:Fallback xmlns="">
          <p:pic>
            <p:nvPicPr>
              <p:cNvPr id="15" name="墨迹 14"/>
            </p:nvPicPr>
            <p:blipFill>
              <a:blip r:embed="rId22"/>
            </p:blipFill>
            <p:spPr>
              <a:xfrm>
                <a:off x="5866765" y="3857625"/>
                <a:ext cx="508635" cy="16954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墨迹 15"/>
              <p14:cNvContentPartPr/>
              <p14:nvPr/>
            </p14:nvContentPartPr>
            <p14:xfrm>
              <a:off x="5964555" y="3625215"/>
              <a:ext cx="62865" cy="330200"/>
            </p14:xfrm>
          </p:contentPart>
        </mc:Choice>
        <mc:Fallback xmlns="">
          <p:pic>
            <p:nvPicPr>
              <p:cNvPr id="16" name="墨迹 15"/>
            </p:nvPicPr>
            <p:blipFill>
              <a:blip r:embed="rId24"/>
            </p:blipFill>
            <p:spPr>
              <a:xfrm>
                <a:off x="5964555" y="3625215"/>
                <a:ext cx="62865" cy="3302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7" name="墨迹 16"/>
              <p14:cNvContentPartPr/>
              <p14:nvPr/>
            </p14:nvContentPartPr>
            <p14:xfrm>
              <a:off x="5911215" y="4009390"/>
              <a:ext cx="116205" cy="8890"/>
            </p14:xfrm>
          </p:contentPart>
        </mc:Choice>
        <mc:Fallback xmlns="">
          <p:pic>
            <p:nvPicPr>
              <p:cNvPr id="17" name="墨迹 16"/>
            </p:nvPicPr>
            <p:blipFill>
              <a:blip r:embed="rId26"/>
            </p:blipFill>
            <p:spPr>
              <a:xfrm>
                <a:off x="5911215" y="4009390"/>
                <a:ext cx="116205" cy="889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8" name="墨迹 17"/>
              <p14:cNvContentPartPr/>
              <p14:nvPr/>
            </p14:nvContentPartPr>
            <p14:xfrm>
              <a:off x="6054090" y="3937635"/>
              <a:ext cx="17780" cy="107315"/>
            </p14:xfrm>
          </p:contentPart>
        </mc:Choice>
        <mc:Fallback xmlns="">
          <p:pic>
            <p:nvPicPr>
              <p:cNvPr id="18" name="墨迹 17"/>
            </p:nvPicPr>
            <p:blipFill>
              <a:blip r:embed="rId28"/>
            </p:blipFill>
            <p:spPr>
              <a:xfrm>
                <a:off x="6054090" y="3937635"/>
                <a:ext cx="17780" cy="10731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9" name="墨迹 18"/>
              <p14:cNvContentPartPr/>
              <p14:nvPr/>
            </p14:nvContentPartPr>
            <p14:xfrm>
              <a:off x="6616700" y="4214495"/>
              <a:ext cx="17780" cy="360"/>
            </p14:xfrm>
          </p:contentPart>
        </mc:Choice>
        <mc:Fallback xmlns="">
          <p:pic>
            <p:nvPicPr>
              <p:cNvPr id="19" name="墨迹 18"/>
            </p:nvPicPr>
            <p:blipFill>
              <a:blip r:embed="rId5"/>
            </p:blipFill>
            <p:spPr>
              <a:xfrm>
                <a:off x="6616700" y="4214495"/>
                <a:ext cx="1778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0" name="墨迹 19"/>
              <p14:cNvContentPartPr/>
              <p14:nvPr/>
            </p14:nvContentPartPr>
            <p14:xfrm>
              <a:off x="3035935" y="4919980"/>
              <a:ext cx="17780" cy="276860"/>
            </p14:xfrm>
          </p:contentPart>
        </mc:Choice>
        <mc:Fallback xmlns="">
          <p:pic>
            <p:nvPicPr>
              <p:cNvPr id="20" name="墨迹 19"/>
            </p:nvPicPr>
            <p:blipFill>
              <a:blip r:embed="rId31"/>
            </p:blipFill>
            <p:spPr>
              <a:xfrm>
                <a:off x="3035935" y="4919980"/>
                <a:ext cx="17780" cy="27686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1" name="墨迹 20"/>
              <p14:cNvContentPartPr/>
              <p14:nvPr/>
            </p14:nvContentPartPr>
            <p14:xfrm>
              <a:off x="3027045" y="4911090"/>
              <a:ext cx="35560" cy="250190"/>
            </p14:xfrm>
          </p:contentPart>
        </mc:Choice>
        <mc:Fallback xmlns="">
          <p:pic>
            <p:nvPicPr>
              <p:cNvPr id="21" name="墨迹 20"/>
            </p:nvPicPr>
            <p:blipFill>
              <a:blip r:embed="rId33"/>
            </p:blipFill>
            <p:spPr>
              <a:xfrm>
                <a:off x="3027045" y="4911090"/>
                <a:ext cx="35560" cy="25019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2" name="墨迹 21"/>
              <p14:cNvContentPartPr/>
              <p14:nvPr/>
            </p14:nvContentPartPr>
            <p14:xfrm>
              <a:off x="6848475" y="3955415"/>
              <a:ext cx="18415" cy="360"/>
            </p14:xfrm>
          </p:contentPart>
        </mc:Choice>
        <mc:Fallback xmlns="">
          <p:pic>
            <p:nvPicPr>
              <p:cNvPr id="22" name="墨迹 21"/>
            </p:nvPicPr>
            <p:blipFill>
              <a:blip r:embed="rId35"/>
            </p:blipFill>
            <p:spPr>
              <a:xfrm>
                <a:off x="6848475" y="3955415"/>
                <a:ext cx="18415" cy="36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3" name="墨迹 22"/>
              <p14:cNvContentPartPr/>
              <p14:nvPr/>
            </p14:nvContentPartPr>
            <p14:xfrm>
              <a:off x="6562725" y="4089400"/>
              <a:ext cx="18415" cy="360"/>
            </p14:xfrm>
          </p:contentPart>
        </mc:Choice>
        <mc:Fallback xmlns="">
          <p:pic>
            <p:nvPicPr>
              <p:cNvPr id="23" name="墨迹 22"/>
            </p:nvPicPr>
            <p:blipFill>
              <a:blip r:embed="rId35"/>
            </p:blipFill>
            <p:spPr>
              <a:xfrm>
                <a:off x="6562725" y="4089400"/>
                <a:ext cx="18415" cy="3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4" name="墨迹 23"/>
              <p14:cNvContentPartPr/>
              <p14:nvPr/>
            </p14:nvContentPartPr>
            <p14:xfrm>
              <a:off x="7473950" y="3884295"/>
              <a:ext cx="339090" cy="231775"/>
            </p14:xfrm>
          </p:contentPart>
        </mc:Choice>
        <mc:Fallback xmlns="">
          <p:pic>
            <p:nvPicPr>
              <p:cNvPr id="24" name="墨迹 23"/>
            </p:nvPicPr>
            <p:blipFill>
              <a:blip r:embed="rId38"/>
            </p:blipFill>
            <p:spPr>
              <a:xfrm>
                <a:off x="7473950" y="3884295"/>
                <a:ext cx="339090" cy="23177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5" name="墨迹 24"/>
              <p14:cNvContentPartPr/>
              <p14:nvPr/>
            </p14:nvContentPartPr>
            <p14:xfrm>
              <a:off x="7590155" y="4098290"/>
              <a:ext cx="360" cy="232410"/>
            </p14:xfrm>
          </p:contentPart>
        </mc:Choice>
        <mc:Fallback xmlns="">
          <p:pic>
            <p:nvPicPr>
              <p:cNvPr id="25" name="墨迹 24"/>
            </p:nvPicPr>
            <p:blipFill>
              <a:blip r:embed="rId40"/>
            </p:blipFill>
            <p:spPr>
              <a:xfrm>
                <a:off x="7590155" y="4098290"/>
                <a:ext cx="360" cy="23241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6" name="墨迹 25"/>
              <p14:cNvContentPartPr/>
              <p14:nvPr/>
            </p14:nvContentPartPr>
            <p14:xfrm>
              <a:off x="7429500" y="3919855"/>
              <a:ext cx="339090" cy="26670"/>
            </p14:xfrm>
          </p:contentPart>
        </mc:Choice>
        <mc:Fallback xmlns="">
          <p:pic>
            <p:nvPicPr>
              <p:cNvPr id="26" name="墨迹 25"/>
            </p:nvPicPr>
            <p:blipFill>
              <a:blip r:embed="rId42"/>
            </p:blipFill>
            <p:spPr>
              <a:xfrm>
                <a:off x="7429500" y="3919855"/>
                <a:ext cx="339090" cy="2667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7" name="墨迹 26"/>
              <p14:cNvContentPartPr/>
              <p14:nvPr/>
            </p14:nvContentPartPr>
            <p14:xfrm>
              <a:off x="7419975" y="3812540"/>
              <a:ext cx="313055" cy="330835"/>
            </p14:xfrm>
          </p:contentPart>
        </mc:Choice>
        <mc:Fallback xmlns="">
          <p:pic>
            <p:nvPicPr>
              <p:cNvPr id="27" name="墨迹 26"/>
            </p:nvPicPr>
            <p:blipFill>
              <a:blip r:embed="rId44"/>
            </p:blipFill>
            <p:spPr>
              <a:xfrm>
                <a:off x="7419975" y="3812540"/>
                <a:ext cx="313055" cy="33083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8" name="墨迹 27"/>
              <p14:cNvContentPartPr/>
              <p14:nvPr/>
            </p14:nvContentPartPr>
            <p14:xfrm>
              <a:off x="7590155" y="4018280"/>
              <a:ext cx="231775" cy="53340"/>
            </p14:xfrm>
          </p:contentPart>
        </mc:Choice>
        <mc:Fallback xmlns="">
          <p:pic>
            <p:nvPicPr>
              <p:cNvPr id="28" name="墨迹 27"/>
            </p:nvPicPr>
            <p:blipFill>
              <a:blip r:embed="rId46"/>
            </p:blipFill>
            <p:spPr>
              <a:xfrm>
                <a:off x="7590155" y="4018280"/>
                <a:ext cx="231775" cy="5334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9" name="墨迹 28"/>
              <p14:cNvContentPartPr/>
              <p14:nvPr/>
            </p14:nvContentPartPr>
            <p14:xfrm>
              <a:off x="7384415" y="4152265"/>
              <a:ext cx="339725" cy="8890"/>
            </p14:xfrm>
          </p:contentPart>
        </mc:Choice>
        <mc:Fallback xmlns="">
          <p:pic>
            <p:nvPicPr>
              <p:cNvPr id="29" name="墨迹 28"/>
            </p:nvPicPr>
            <p:blipFill>
              <a:blip r:embed="rId48"/>
            </p:blipFill>
            <p:spPr>
              <a:xfrm>
                <a:off x="7384415" y="4152265"/>
                <a:ext cx="339725" cy="889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0" name="墨迹 29"/>
              <p14:cNvContentPartPr/>
              <p14:nvPr/>
            </p14:nvContentPartPr>
            <p14:xfrm>
              <a:off x="7456170" y="4196715"/>
              <a:ext cx="26670" cy="71120"/>
            </p14:xfrm>
          </p:contentPart>
        </mc:Choice>
        <mc:Fallback xmlns="">
          <p:pic>
            <p:nvPicPr>
              <p:cNvPr id="30" name="墨迹 29"/>
            </p:nvPicPr>
            <p:blipFill>
              <a:blip r:embed="rId50"/>
            </p:blipFill>
            <p:spPr>
              <a:xfrm>
                <a:off x="7456170" y="4196715"/>
                <a:ext cx="26670" cy="7112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1" name="墨迹 30"/>
              <p14:cNvContentPartPr/>
              <p14:nvPr/>
            </p14:nvContentPartPr>
            <p14:xfrm>
              <a:off x="7518400" y="4205605"/>
              <a:ext cx="35560" cy="89535"/>
            </p14:xfrm>
          </p:contentPart>
        </mc:Choice>
        <mc:Fallback xmlns="">
          <p:pic>
            <p:nvPicPr>
              <p:cNvPr id="31" name="墨迹 30"/>
            </p:nvPicPr>
            <p:blipFill>
              <a:blip r:embed="rId52"/>
            </p:blipFill>
            <p:spPr>
              <a:xfrm>
                <a:off x="7518400" y="4205605"/>
                <a:ext cx="35560" cy="8953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2" name="墨迹 31"/>
              <p14:cNvContentPartPr/>
              <p14:nvPr/>
            </p14:nvContentPartPr>
            <p14:xfrm>
              <a:off x="7473950" y="4196715"/>
              <a:ext cx="133985" cy="213995"/>
            </p14:xfrm>
          </p:contentPart>
        </mc:Choice>
        <mc:Fallback xmlns="">
          <p:pic>
            <p:nvPicPr>
              <p:cNvPr id="32" name="墨迹 31"/>
            </p:nvPicPr>
            <p:blipFill>
              <a:blip r:embed="rId54"/>
            </p:blipFill>
            <p:spPr>
              <a:xfrm>
                <a:off x="7473950" y="4196715"/>
                <a:ext cx="133985" cy="21399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3" name="墨迹 32"/>
              <p14:cNvContentPartPr/>
              <p14:nvPr/>
            </p14:nvContentPartPr>
            <p14:xfrm>
              <a:off x="7964805" y="4518025"/>
              <a:ext cx="17780" cy="360"/>
            </p14:xfrm>
          </p:contentPart>
        </mc:Choice>
        <mc:Fallback xmlns="">
          <p:pic>
            <p:nvPicPr>
              <p:cNvPr id="33" name="墨迹 32"/>
            </p:nvPicPr>
            <p:blipFill>
              <a:blip r:embed="rId5"/>
            </p:blipFill>
            <p:spPr>
              <a:xfrm>
                <a:off x="7964805" y="4518025"/>
                <a:ext cx="17780" cy="36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4" name="墨迹 33"/>
              <p14:cNvContentPartPr/>
              <p14:nvPr/>
            </p14:nvContentPartPr>
            <p14:xfrm>
              <a:off x="3642995" y="4928870"/>
              <a:ext cx="35560" cy="241300"/>
            </p14:xfrm>
          </p:contentPart>
        </mc:Choice>
        <mc:Fallback xmlns="">
          <p:pic>
            <p:nvPicPr>
              <p:cNvPr id="34" name="墨迹 33"/>
            </p:nvPicPr>
            <p:blipFill>
              <a:blip r:embed="rId57"/>
            </p:blipFill>
            <p:spPr>
              <a:xfrm>
                <a:off x="3642995" y="4928870"/>
                <a:ext cx="35560" cy="24130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5" name="墨迹 34"/>
              <p14:cNvContentPartPr/>
              <p14:nvPr/>
            </p14:nvContentPartPr>
            <p14:xfrm>
              <a:off x="3830320" y="4919980"/>
              <a:ext cx="360" cy="241300"/>
            </p14:xfrm>
          </p:contentPart>
        </mc:Choice>
        <mc:Fallback xmlns="">
          <p:pic>
            <p:nvPicPr>
              <p:cNvPr id="35" name="墨迹 34"/>
            </p:nvPicPr>
            <p:blipFill>
              <a:blip r:embed="rId59"/>
            </p:blipFill>
            <p:spPr>
              <a:xfrm>
                <a:off x="3830320" y="4919980"/>
                <a:ext cx="360" cy="24130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6" name="墨迹 35"/>
              <p14:cNvContentPartPr/>
              <p14:nvPr/>
            </p14:nvContentPartPr>
            <p14:xfrm>
              <a:off x="7304405" y="5250180"/>
              <a:ext cx="17780" cy="360"/>
            </p14:xfrm>
          </p:contentPart>
        </mc:Choice>
        <mc:Fallback xmlns="">
          <p:pic>
            <p:nvPicPr>
              <p:cNvPr id="36" name="墨迹 35"/>
            </p:nvPicPr>
            <p:blipFill>
              <a:blip r:embed="rId5"/>
            </p:blipFill>
            <p:spPr>
              <a:xfrm>
                <a:off x="7304405" y="5250180"/>
                <a:ext cx="17780" cy="36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7" name="墨迹 36"/>
              <p14:cNvContentPartPr/>
              <p14:nvPr/>
            </p14:nvContentPartPr>
            <p14:xfrm>
              <a:off x="6902450" y="5321935"/>
              <a:ext cx="17780" cy="360"/>
            </p14:xfrm>
          </p:contentPart>
        </mc:Choice>
        <mc:Fallback xmlns="">
          <p:pic>
            <p:nvPicPr>
              <p:cNvPr id="37" name="墨迹 36"/>
            </p:nvPicPr>
            <p:blipFill>
              <a:blip r:embed="rId5"/>
            </p:blipFill>
            <p:spPr>
              <a:xfrm>
                <a:off x="6902450" y="5321935"/>
                <a:ext cx="17780" cy="36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8" name="墨迹 37"/>
              <p14:cNvContentPartPr/>
              <p14:nvPr/>
            </p14:nvContentPartPr>
            <p14:xfrm>
              <a:off x="7715250" y="5223510"/>
              <a:ext cx="17780" cy="360"/>
            </p14:xfrm>
          </p:contentPart>
        </mc:Choice>
        <mc:Fallback xmlns="">
          <p:pic>
            <p:nvPicPr>
              <p:cNvPr id="38" name="墨迹 37"/>
            </p:nvPicPr>
            <p:blipFill>
              <a:blip r:embed="rId5"/>
            </p:blipFill>
            <p:spPr>
              <a:xfrm>
                <a:off x="7715250" y="5223510"/>
                <a:ext cx="17780" cy="36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9" name="墨迹 38"/>
              <p14:cNvContentPartPr/>
              <p14:nvPr/>
            </p14:nvContentPartPr>
            <p14:xfrm>
              <a:off x="7724140" y="5295265"/>
              <a:ext cx="17780" cy="360"/>
            </p14:xfrm>
          </p:contentPart>
        </mc:Choice>
        <mc:Fallback xmlns="">
          <p:pic>
            <p:nvPicPr>
              <p:cNvPr id="39" name="墨迹 38"/>
            </p:nvPicPr>
            <p:blipFill>
              <a:blip r:embed="rId5"/>
            </p:blipFill>
            <p:spPr>
              <a:xfrm>
                <a:off x="7724140" y="5295265"/>
                <a:ext cx="17780" cy="36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0" name="墨迹 39"/>
              <p14:cNvContentPartPr/>
              <p14:nvPr/>
            </p14:nvContentPartPr>
            <p14:xfrm>
              <a:off x="6946900" y="5196840"/>
              <a:ext cx="527050" cy="107315"/>
            </p14:xfrm>
          </p:contentPart>
        </mc:Choice>
        <mc:Fallback xmlns="">
          <p:pic>
            <p:nvPicPr>
              <p:cNvPr id="40" name="墨迹 39"/>
            </p:nvPicPr>
            <p:blipFill>
              <a:blip r:embed="rId65"/>
            </p:blipFill>
            <p:spPr>
              <a:xfrm>
                <a:off x="6946900" y="5196840"/>
                <a:ext cx="527050" cy="10731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1" name="墨迹 40"/>
              <p14:cNvContentPartPr/>
              <p14:nvPr/>
            </p14:nvContentPartPr>
            <p14:xfrm>
              <a:off x="7161530" y="5133975"/>
              <a:ext cx="205105" cy="295275"/>
            </p14:xfrm>
          </p:contentPart>
        </mc:Choice>
        <mc:Fallback xmlns="">
          <p:pic>
            <p:nvPicPr>
              <p:cNvPr id="41" name="墨迹 40"/>
            </p:nvPicPr>
            <p:blipFill>
              <a:blip r:embed="rId67"/>
            </p:blipFill>
            <p:spPr>
              <a:xfrm>
                <a:off x="7161530" y="5133975"/>
                <a:ext cx="205105" cy="29527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2" name="墨迹 41"/>
              <p14:cNvContentPartPr/>
              <p14:nvPr/>
            </p14:nvContentPartPr>
            <p14:xfrm>
              <a:off x="7295515" y="5313045"/>
              <a:ext cx="71120" cy="8890"/>
            </p14:xfrm>
          </p:contentPart>
        </mc:Choice>
        <mc:Fallback xmlns="">
          <p:pic>
            <p:nvPicPr>
              <p:cNvPr id="42" name="墨迹 41"/>
            </p:nvPicPr>
            <p:blipFill>
              <a:blip r:embed="rId69"/>
            </p:blipFill>
            <p:spPr>
              <a:xfrm>
                <a:off x="7295515" y="5313045"/>
                <a:ext cx="71120" cy="889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3" name="墨迹 42"/>
              <p14:cNvContentPartPr/>
              <p14:nvPr/>
            </p14:nvContentPartPr>
            <p14:xfrm>
              <a:off x="6902450" y="5410835"/>
              <a:ext cx="544830" cy="45085"/>
            </p14:xfrm>
          </p:contentPart>
        </mc:Choice>
        <mc:Fallback xmlns="">
          <p:pic>
            <p:nvPicPr>
              <p:cNvPr id="43" name="墨迹 42"/>
            </p:nvPicPr>
            <p:blipFill>
              <a:blip r:embed="rId71"/>
            </p:blipFill>
            <p:spPr>
              <a:xfrm>
                <a:off x="6902450" y="5410835"/>
                <a:ext cx="544830" cy="4508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4" name="墨迹 43"/>
              <p14:cNvContentPartPr/>
              <p14:nvPr/>
            </p14:nvContentPartPr>
            <p14:xfrm>
              <a:off x="6955790" y="5500370"/>
              <a:ext cx="8890" cy="142875"/>
            </p14:xfrm>
          </p:contentPart>
        </mc:Choice>
        <mc:Fallback xmlns="">
          <p:pic>
            <p:nvPicPr>
              <p:cNvPr id="44" name="墨迹 43"/>
            </p:nvPicPr>
            <p:blipFill>
              <a:blip r:embed="rId73"/>
            </p:blipFill>
            <p:spPr>
              <a:xfrm>
                <a:off x="6955790" y="5500370"/>
                <a:ext cx="8890" cy="14287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5" name="墨迹 44"/>
              <p14:cNvContentPartPr/>
              <p14:nvPr/>
            </p14:nvContentPartPr>
            <p14:xfrm>
              <a:off x="6893560" y="5562600"/>
              <a:ext cx="169545" cy="161290"/>
            </p14:xfrm>
          </p:contentPart>
        </mc:Choice>
        <mc:Fallback xmlns="">
          <p:pic>
            <p:nvPicPr>
              <p:cNvPr id="45" name="墨迹 44"/>
            </p:nvPicPr>
            <p:blipFill>
              <a:blip r:embed="rId75"/>
            </p:blipFill>
            <p:spPr>
              <a:xfrm>
                <a:off x="6893560" y="5562600"/>
                <a:ext cx="169545" cy="16129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6" name="墨迹 45"/>
              <p14:cNvContentPartPr/>
              <p14:nvPr/>
            </p14:nvContentPartPr>
            <p14:xfrm>
              <a:off x="6920230" y="5535930"/>
              <a:ext cx="241300" cy="419735"/>
            </p14:xfrm>
          </p:contentPart>
        </mc:Choice>
        <mc:Fallback xmlns="">
          <p:pic>
            <p:nvPicPr>
              <p:cNvPr id="46" name="墨迹 45"/>
            </p:nvPicPr>
            <p:blipFill>
              <a:blip r:embed="rId77"/>
            </p:blipFill>
            <p:spPr>
              <a:xfrm>
                <a:off x="6920230" y="5535930"/>
                <a:ext cx="241300" cy="41973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7" name="墨迹 46"/>
              <p14:cNvContentPartPr/>
              <p14:nvPr/>
            </p14:nvContentPartPr>
            <p14:xfrm>
              <a:off x="2937510" y="5313045"/>
              <a:ext cx="53340" cy="360"/>
            </p14:xfrm>
          </p:contentPart>
        </mc:Choice>
        <mc:Fallback xmlns="">
          <p:pic>
            <p:nvPicPr>
              <p:cNvPr id="47" name="墨迹 46"/>
            </p:nvPicPr>
            <p:blipFill>
              <a:blip r:embed="rId79"/>
            </p:blipFill>
            <p:spPr>
              <a:xfrm>
                <a:off x="2937510" y="5313045"/>
                <a:ext cx="53340" cy="36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8" name="墨迹 47"/>
              <p14:cNvContentPartPr/>
              <p14:nvPr/>
            </p14:nvContentPartPr>
            <p14:xfrm>
              <a:off x="2875280" y="5375275"/>
              <a:ext cx="125095" cy="8890"/>
            </p14:xfrm>
          </p:contentPart>
        </mc:Choice>
        <mc:Fallback xmlns="">
          <p:pic>
            <p:nvPicPr>
              <p:cNvPr id="48" name="墨迹 47"/>
            </p:nvPicPr>
            <p:blipFill>
              <a:blip r:embed="rId81"/>
            </p:blipFill>
            <p:spPr>
              <a:xfrm>
                <a:off x="2875280" y="5375275"/>
                <a:ext cx="125095" cy="889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9" name="墨迹 48"/>
              <p14:cNvContentPartPr/>
              <p14:nvPr/>
            </p14:nvContentPartPr>
            <p14:xfrm>
              <a:off x="3607435" y="5250180"/>
              <a:ext cx="107315" cy="360"/>
            </p14:xfrm>
          </p:contentPart>
        </mc:Choice>
        <mc:Fallback xmlns="">
          <p:pic>
            <p:nvPicPr>
              <p:cNvPr id="49" name="墨迹 48"/>
            </p:nvPicPr>
            <p:blipFill>
              <a:blip r:embed="rId83"/>
            </p:blipFill>
            <p:spPr>
              <a:xfrm>
                <a:off x="3607435" y="5250180"/>
                <a:ext cx="107315" cy="36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50" name="墨迹 49"/>
              <p14:cNvContentPartPr/>
              <p14:nvPr/>
            </p14:nvContentPartPr>
            <p14:xfrm>
              <a:off x="3616325" y="5313045"/>
              <a:ext cx="107315" cy="360"/>
            </p14:xfrm>
          </p:contentPart>
        </mc:Choice>
        <mc:Fallback xmlns="">
          <p:pic>
            <p:nvPicPr>
              <p:cNvPr id="50" name="墨迹 49"/>
            </p:nvPicPr>
            <p:blipFill>
              <a:blip r:embed="rId83"/>
            </p:blipFill>
            <p:spPr>
              <a:xfrm>
                <a:off x="3616325" y="5313045"/>
                <a:ext cx="107315" cy="36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1" name="墨迹 50"/>
              <p14:cNvContentPartPr/>
              <p14:nvPr/>
            </p14:nvContentPartPr>
            <p14:xfrm>
              <a:off x="3848100" y="5286375"/>
              <a:ext cx="53975" cy="360"/>
            </p14:xfrm>
          </p:contentPart>
        </mc:Choice>
        <mc:Fallback xmlns="">
          <p:pic>
            <p:nvPicPr>
              <p:cNvPr id="51" name="墨迹 50"/>
            </p:nvPicPr>
            <p:blipFill>
              <a:blip r:embed="rId86"/>
            </p:blipFill>
            <p:spPr>
              <a:xfrm>
                <a:off x="3848100" y="5286375"/>
                <a:ext cx="53975" cy="36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2" name="墨迹 51"/>
              <p14:cNvContentPartPr/>
              <p14:nvPr/>
            </p14:nvContentPartPr>
            <p14:xfrm>
              <a:off x="3821430" y="5330825"/>
              <a:ext cx="71755" cy="360"/>
            </p14:xfrm>
          </p:contentPart>
        </mc:Choice>
        <mc:Fallback xmlns="">
          <p:pic>
            <p:nvPicPr>
              <p:cNvPr id="52" name="墨迹 51"/>
            </p:nvPicPr>
            <p:blipFill>
              <a:blip r:embed="rId88"/>
            </p:blipFill>
            <p:spPr>
              <a:xfrm>
                <a:off x="3821430" y="5330825"/>
                <a:ext cx="71755" cy="3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3" name="墨迹 52"/>
              <p14:cNvContentPartPr/>
              <p14:nvPr/>
            </p14:nvContentPartPr>
            <p14:xfrm>
              <a:off x="6643370" y="5000625"/>
              <a:ext cx="1000125" cy="847725"/>
            </p14:xfrm>
          </p:contentPart>
        </mc:Choice>
        <mc:Fallback xmlns="">
          <p:pic>
            <p:nvPicPr>
              <p:cNvPr id="53" name="墨迹 52"/>
            </p:nvPicPr>
            <p:blipFill>
              <a:blip r:embed="rId90"/>
            </p:blipFill>
            <p:spPr>
              <a:xfrm>
                <a:off x="6643370" y="5000625"/>
                <a:ext cx="1000125" cy="84772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4" name="墨迹 53"/>
              <p14:cNvContentPartPr/>
              <p14:nvPr/>
            </p14:nvContentPartPr>
            <p14:xfrm>
              <a:off x="7715250" y="5276850"/>
              <a:ext cx="732155" cy="339725"/>
            </p14:xfrm>
          </p:contentPart>
        </mc:Choice>
        <mc:Fallback xmlns="">
          <p:pic>
            <p:nvPicPr>
              <p:cNvPr id="54" name="墨迹 53"/>
            </p:nvPicPr>
            <p:blipFill>
              <a:blip r:embed="rId92"/>
            </p:blipFill>
            <p:spPr>
              <a:xfrm>
                <a:off x="7715250" y="5276850"/>
                <a:ext cx="732155" cy="33972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5" name="墨迹 54"/>
              <p14:cNvContentPartPr/>
              <p14:nvPr/>
            </p14:nvContentPartPr>
            <p14:xfrm>
              <a:off x="7821930" y="5964555"/>
              <a:ext cx="17780" cy="360"/>
            </p14:xfrm>
          </p:contentPart>
        </mc:Choice>
        <mc:Fallback xmlns="">
          <p:pic>
            <p:nvPicPr>
              <p:cNvPr id="55" name="墨迹 54"/>
            </p:nvPicPr>
            <p:blipFill>
              <a:blip r:embed="rId5"/>
            </p:blipFill>
            <p:spPr>
              <a:xfrm>
                <a:off x="7821930" y="5964555"/>
                <a:ext cx="17780" cy="36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6" name="墨迹 55"/>
              <p14:cNvContentPartPr/>
              <p14:nvPr/>
            </p14:nvContentPartPr>
            <p14:xfrm>
              <a:off x="6366510" y="4133850"/>
              <a:ext cx="339090" cy="535940"/>
            </p14:xfrm>
          </p:contentPart>
        </mc:Choice>
        <mc:Fallback xmlns="">
          <p:pic>
            <p:nvPicPr>
              <p:cNvPr id="56" name="墨迹 55"/>
            </p:nvPicPr>
            <p:blipFill>
              <a:blip r:embed="rId95"/>
            </p:blipFill>
            <p:spPr>
              <a:xfrm>
                <a:off x="6366510" y="4133850"/>
                <a:ext cx="339090" cy="53594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7" name="墨迹 56"/>
              <p14:cNvContentPartPr/>
              <p14:nvPr/>
            </p14:nvContentPartPr>
            <p14:xfrm>
              <a:off x="6304280" y="4124960"/>
              <a:ext cx="26670" cy="214630"/>
            </p14:xfrm>
          </p:contentPart>
        </mc:Choice>
        <mc:Fallback xmlns="">
          <p:pic>
            <p:nvPicPr>
              <p:cNvPr id="57" name="墨迹 56"/>
            </p:nvPicPr>
            <p:blipFill>
              <a:blip r:embed="rId97"/>
            </p:blipFill>
            <p:spPr>
              <a:xfrm>
                <a:off x="6304280" y="4124960"/>
                <a:ext cx="26670" cy="21463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8" name="墨迹 57"/>
              <p14:cNvContentPartPr/>
              <p14:nvPr/>
            </p14:nvContentPartPr>
            <p14:xfrm>
              <a:off x="6357620" y="4116070"/>
              <a:ext cx="116205" cy="89535"/>
            </p14:xfrm>
          </p:contentPart>
        </mc:Choice>
        <mc:Fallback xmlns="">
          <p:pic>
            <p:nvPicPr>
              <p:cNvPr id="58" name="墨迹 57"/>
            </p:nvPicPr>
            <p:blipFill>
              <a:blip r:embed="rId99"/>
            </p:blipFill>
            <p:spPr>
              <a:xfrm>
                <a:off x="6357620" y="4116070"/>
                <a:ext cx="116205" cy="8953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9" name="墨迹 58"/>
              <p14:cNvContentPartPr/>
              <p14:nvPr/>
            </p14:nvContentPartPr>
            <p14:xfrm>
              <a:off x="6572250" y="4464685"/>
              <a:ext cx="187325" cy="178435"/>
            </p14:xfrm>
          </p:contentPart>
        </mc:Choice>
        <mc:Fallback xmlns="">
          <p:pic>
            <p:nvPicPr>
              <p:cNvPr id="59" name="墨迹 58"/>
            </p:nvPicPr>
            <p:blipFill>
              <a:blip r:embed="rId101"/>
            </p:blipFill>
            <p:spPr>
              <a:xfrm>
                <a:off x="6572250" y="4464685"/>
                <a:ext cx="187325" cy="17843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0" name="墨迹 59"/>
              <p14:cNvContentPartPr/>
              <p14:nvPr/>
            </p14:nvContentPartPr>
            <p14:xfrm>
              <a:off x="6562725" y="4080510"/>
              <a:ext cx="250190" cy="303530"/>
            </p14:xfrm>
          </p:contentPart>
        </mc:Choice>
        <mc:Fallback xmlns="">
          <p:pic>
            <p:nvPicPr>
              <p:cNvPr id="60" name="墨迹 59"/>
            </p:nvPicPr>
            <p:blipFill>
              <a:blip r:embed="rId103"/>
            </p:blipFill>
            <p:spPr>
              <a:xfrm>
                <a:off x="6562725" y="4080510"/>
                <a:ext cx="250190" cy="30353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61" name="墨迹 60"/>
              <p14:cNvContentPartPr/>
              <p14:nvPr/>
            </p14:nvContentPartPr>
            <p14:xfrm>
              <a:off x="6643370" y="4161155"/>
              <a:ext cx="116205" cy="231775"/>
            </p14:xfrm>
          </p:contentPart>
        </mc:Choice>
        <mc:Fallback xmlns="">
          <p:pic>
            <p:nvPicPr>
              <p:cNvPr id="61" name="墨迹 60"/>
            </p:nvPicPr>
            <p:blipFill>
              <a:blip r:embed="rId105"/>
            </p:blipFill>
            <p:spPr>
              <a:xfrm>
                <a:off x="6643370" y="4161155"/>
                <a:ext cx="116205" cy="23177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62" name="墨迹 61"/>
              <p14:cNvContentPartPr/>
              <p14:nvPr/>
            </p14:nvContentPartPr>
            <p14:xfrm>
              <a:off x="6179185" y="5313045"/>
              <a:ext cx="17780" cy="360"/>
            </p14:xfrm>
          </p:contentPart>
        </mc:Choice>
        <mc:Fallback xmlns="">
          <p:pic>
            <p:nvPicPr>
              <p:cNvPr id="62" name="墨迹 61"/>
            </p:nvPicPr>
            <p:blipFill>
              <a:blip r:embed="rId5"/>
            </p:blipFill>
            <p:spPr>
              <a:xfrm>
                <a:off x="6179185" y="5313045"/>
                <a:ext cx="17780" cy="36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3" name="墨迹 62"/>
              <p14:cNvContentPartPr/>
              <p14:nvPr/>
            </p14:nvContentPartPr>
            <p14:xfrm>
              <a:off x="3267710" y="5464810"/>
              <a:ext cx="18415" cy="360"/>
            </p14:xfrm>
          </p:contentPart>
        </mc:Choice>
        <mc:Fallback xmlns="">
          <p:pic>
            <p:nvPicPr>
              <p:cNvPr id="63" name="墨迹 62"/>
            </p:nvPicPr>
            <p:blipFill>
              <a:blip r:embed="rId35"/>
            </p:blipFill>
            <p:spPr>
              <a:xfrm>
                <a:off x="3267710" y="5464810"/>
                <a:ext cx="18415" cy="36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4" name="墨迹 63"/>
              <p14:cNvContentPartPr/>
              <p14:nvPr/>
            </p14:nvContentPartPr>
            <p14:xfrm>
              <a:off x="3161030" y="5232400"/>
              <a:ext cx="17780" cy="360"/>
            </p14:xfrm>
          </p:contentPart>
        </mc:Choice>
        <mc:Fallback xmlns="">
          <p:pic>
            <p:nvPicPr>
              <p:cNvPr id="64" name="墨迹 63"/>
            </p:nvPicPr>
            <p:blipFill>
              <a:blip r:embed="rId5"/>
            </p:blipFill>
            <p:spPr>
              <a:xfrm>
                <a:off x="3161030" y="5232400"/>
                <a:ext cx="17780" cy="36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5" name="墨迹 64"/>
              <p14:cNvContentPartPr/>
              <p14:nvPr/>
            </p14:nvContentPartPr>
            <p14:xfrm>
              <a:off x="3919855" y="5313045"/>
              <a:ext cx="17780" cy="360"/>
            </p14:xfrm>
          </p:contentPart>
        </mc:Choice>
        <mc:Fallback xmlns="">
          <p:pic>
            <p:nvPicPr>
              <p:cNvPr id="65" name="墨迹 64"/>
            </p:nvPicPr>
            <p:blipFill>
              <a:blip r:embed="rId5"/>
            </p:blipFill>
            <p:spPr>
              <a:xfrm>
                <a:off x="3919855" y="5313045"/>
                <a:ext cx="17780" cy="36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6" name="墨迹 65"/>
              <p14:cNvContentPartPr/>
              <p14:nvPr/>
            </p14:nvContentPartPr>
            <p14:xfrm>
              <a:off x="1981835" y="4250055"/>
              <a:ext cx="18415" cy="360"/>
            </p14:xfrm>
          </p:contentPart>
        </mc:Choice>
        <mc:Fallback xmlns="">
          <p:pic>
            <p:nvPicPr>
              <p:cNvPr id="66" name="墨迹 65"/>
            </p:nvPicPr>
            <p:blipFill>
              <a:blip r:embed="rId35"/>
            </p:blipFill>
            <p:spPr>
              <a:xfrm>
                <a:off x="1981835" y="4250055"/>
                <a:ext cx="18415" cy="36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7" name="墨迹 66"/>
              <p14:cNvContentPartPr/>
              <p14:nvPr/>
            </p14:nvContentPartPr>
            <p14:xfrm>
              <a:off x="776605" y="4107180"/>
              <a:ext cx="89535" cy="142875"/>
            </p14:xfrm>
          </p:contentPart>
        </mc:Choice>
        <mc:Fallback xmlns="">
          <p:pic>
            <p:nvPicPr>
              <p:cNvPr id="67" name="墨迹 66"/>
            </p:nvPicPr>
            <p:blipFill>
              <a:blip r:embed="rId112"/>
            </p:blipFill>
            <p:spPr>
              <a:xfrm>
                <a:off x="776605" y="4107180"/>
                <a:ext cx="89535" cy="14287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8" name="墨迹 67"/>
              <p14:cNvContentPartPr/>
              <p14:nvPr/>
            </p14:nvContentPartPr>
            <p14:xfrm>
              <a:off x="607060" y="3741420"/>
              <a:ext cx="312420" cy="544830"/>
            </p14:xfrm>
          </p:contentPart>
        </mc:Choice>
        <mc:Fallback xmlns="">
          <p:pic>
            <p:nvPicPr>
              <p:cNvPr id="68" name="墨迹 67"/>
            </p:nvPicPr>
            <p:blipFill>
              <a:blip r:embed="rId114"/>
            </p:blipFill>
            <p:spPr>
              <a:xfrm>
                <a:off x="607060" y="3741420"/>
                <a:ext cx="312420" cy="54483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9" name="墨迹 68"/>
              <p14:cNvContentPartPr/>
              <p14:nvPr/>
            </p14:nvContentPartPr>
            <p14:xfrm>
              <a:off x="955040" y="4036060"/>
              <a:ext cx="482600" cy="26670"/>
            </p14:xfrm>
          </p:contentPart>
        </mc:Choice>
        <mc:Fallback xmlns="">
          <p:pic>
            <p:nvPicPr>
              <p:cNvPr id="69" name="墨迹 68"/>
            </p:nvPicPr>
            <p:blipFill>
              <a:blip r:embed="rId116"/>
            </p:blipFill>
            <p:spPr>
              <a:xfrm>
                <a:off x="955040" y="4036060"/>
                <a:ext cx="482600" cy="2667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0" name="墨迹 69"/>
              <p14:cNvContentPartPr/>
              <p14:nvPr/>
            </p14:nvContentPartPr>
            <p14:xfrm>
              <a:off x="1240790" y="3902075"/>
              <a:ext cx="45085" cy="321310"/>
            </p14:xfrm>
          </p:contentPart>
        </mc:Choice>
        <mc:Fallback xmlns="">
          <p:pic>
            <p:nvPicPr>
              <p:cNvPr id="70" name="墨迹 69"/>
            </p:nvPicPr>
            <p:blipFill>
              <a:blip r:embed="rId118"/>
            </p:blipFill>
            <p:spPr>
              <a:xfrm>
                <a:off x="1240790" y="3902075"/>
                <a:ext cx="45085" cy="32131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1" name="墨迹 70"/>
              <p14:cNvContentPartPr/>
              <p14:nvPr/>
            </p14:nvContentPartPr>
            <p14:xfrm>
              <a:off x="1482090" y="3973195"/>
              <a:ext cx="53340" cy="205740"/>
            </p14:xfrm>
          </p:contentPart>
        </mc:Choice>
        <mc:Fallback xmlns="">
          <p:pic>
            <p:nvPicPr>
              <p:cNvPr id="71" name="墨迹 70"/>
            </p:nvPicPr>
            <p:blipFill>
              <a:blip r:embed="rId120"/>
            </p:blipFill>
            <p:spPr>
              <a:xfrm>
                <a:off x="1482090" y="3973195"/>
                <a:ext cx="53340" cy="20574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2" name="墨迹 71"/>
              <p14:cNvContentPartPr/>
              <p14:nvPr/>
            </p14:nvContentPartPr>
            <p14:xfrm>
              <a:off x="428625" y="4321810"/>
              <a:ext cx="1392555" cy="44450"/>
            </p14:xfrm>
          </p:contentPart>
        </mc:Choice>
        <mc:Fallback xmlns="">
          <p:pic>
            <p:nvPicPr>
              <p:cNvPr id="72" name="墨迹 71"/>
            </p:nvPicPr>
            <p:blipFill>
              <a:blip r:embed="rId122"/>
            </p:blipFill>
            <p:spPr>
              <a:xfrm>
                <a:off x="428625" y="4321810"/>
                <a:ext cx="1392555" cy="4445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3" name="墨迹 72"/>
              <p14:cNvContentPartPr/>
              <p14:nvPr/>
            </p14:nvContentPartPr>
            <p14:xfrm>
              <a:off x="2098040" y="4196715"/>
              <a:ext cx="17780" cy="360"/>
            </p14:xfrm>
          </p:contentPart>
        </mc:Choice>
        <mc:Fallback xmlns="">
          <p:pic>
            <p:nvPicPr>
              <p:cNvPr id="73" name="墨迹 72"/>
            </p:nvPicPr>
            <p:blipFill>
              <a:blip r:embed="rId5"/>
            </p:blipFill>
            <p:spPr>
              <a:xfrm>
                <a:off x="2098040" y="4196715"/>
                <a:ext cx="17780" cy="36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74" name="墨迹 73"/>
              <p14:cNvContentPartPr/>
              <p14:nvPr/>
            </p14:nvContentPartPr>
            <p14:xfrm>
              <a:off x="963930" y="4500245"/>
              <a:ext cx="160655" cy="241300"/>
            </p14:xfrm>
          </p:contentPart>
        </mc:Choice>
        <mc:Fallback xmlns="">
          <p:pic>
            <p:nvPicPr>
              <p:cNvPr id="74" name="墨迹 73"/>
            </p:nvPicPr>
            <p:blipFill>
              <a:blip r:embed="rId125"/>
            </p:blipFill>
            <p:spPr>
              <a:xfrm>
                <a:off x="963930" y="4500245"/>
                <a:ext cx="160655" cy="24130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75" name="墨迹 74"/>
              <p14:cNvContentPartPr/>
              <p14:nvPr/>
            </p14:nvContentPartPr>
            <p14:xfrm>
              <a:off x="1330325" y="4616450"/>
              <a:ext cx="17780" cy="360"/>
            </p14:xfrm>
          </p:contentPart>
        </mc:Choice>
        <mc:Fallback xmlns="">
          <p:pic>
            <p:nvPicPr>
              <p:cNvPr id="75" name="墨迹 74"/>
            </p:nvPicPr>
            <p:blipFill>
              <a:blip r:embed="rId5"/>
            </p:blipFill>
            <p:spPr>
              <a:xfrm>
                <a:off x="1330325" y="4616450"/>
                <a:ext cx="17780" cy="3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6" name="墨迹 75"/>
              <p14:cNvContentPartPr/>
              <p14:nvPr/>
            </p14:nvContentPartPr>
            <p14:xfrm>
              <a:off x="1223010" y="4464685"/>
              <a:ext cx="178435" cy="160655"/>
            </p14:xfrm>
          </p:contentPart>
        </mc:Choice>
        <mc:Fallback xmlns="">
          <p:pic>
            <p:nvPicPr>
              <p:cNvPr id="76" name="墨迹 75"/>
            </p:nvPicPr>
            <p:blipFill>
              <a:blip r:embed="rId128"/>
            </p:blipFill>
            <p:spPr>
              <a:xfrm>
                <a:off x="1223010" y="4464685"/>
                <a:ext cx="178435" cy="160655"/>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7" name="墨迹 76"/>
              <p14:cNvContentPartPr/>
              <p14:nvPr/>
            </p14:nvContentPartPr>
            <p14:xfrm>
              <a:off x="1392555" y="4500245"/>
              <a:ext cx="116205" cy="44450"/>
            </p14:xfrm>
          </p:contentPart>
        </mc:Choice>
        <mc:Fallback xmlns="">
          <p:pic>
            <p:nvPicPr>
              <p:cNvPr id="77" name="墨迹 76"/>
            </p:nvPicPr>
            <p:blipFill>
              <a:blip r:embed="rId130"/>
            </p:blipFill>
            <p:spPr>
              <a:xfrm>
                <a:off x="1392555" y="4500245"/>
                <a:ext cx="116205" cy="4445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8" name="墨迹 77"/>
              <p14:cNvContentPartPr/>
              <p14:nvPr/>
            </p14:nvContentPartPr>
            <p14:xfrm>
              <a:off x="1356995" y="4598670"/>
              <a:ext cx="360" cy="151765"/>
            </p14:xfrm>
          </p:contentPart>
        </mc:Choice>
        <mc:Fallback xmlns="">
          <p:pic>
            <p:nvPicPr>
              <p:cNvPr id="78" name="墨迹 77"/>
            </p:nvPicPr>
            <p:blipFill>
              <a:blip r:embed="rId132"/>
            </p:blipFill>
            <p:spPr>
              <a:xfrm>
                <a:off x="1356995" y="4598670"/>
                <a:ext cx="360" cy="15176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9" name="墨迹 78"/>
              <p14:cNvContentPartPr/>
              <p14:nvPr/>
            </p14:nvContentPartPr>
            <p14:xfrm>
              <a:off x="1704975" y="4518025"/>
              <a:ext cx="9525" cy="312420"/>
            </p14:xfrm>
          </p:contentPart>
        </mc:Choice>
        <mc:Fallback xmlns="">
          <p:pic>
            <p:nvPicPr>
              <p:cNvPr id="79" name="墨迹 78"/>
            </p:nvPicPr>
            <p:blipFill>
              <a:blip r:embed="rId134"/>
            </p:blipFill>
            <p:spPr>
              <a:xfrm>
                <a:off x="1704975" y="4518025"/>
                <a:ext cx="9525" cy="31242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0" name="墨迹 79"/>
              <p14:cNvContentPartPr/>
              <p14:nvPr/>
            </p14:nvContentPartPr>
            <p14:xfrm>
              <a:off x="2115820" y="4535805"/>
              <a:ext cx="616585" cy="360"/>
            </p14:xfrm>
          </p:contentPart>
        </mc:Choice>
        <mc:Fallback xmlns="">
          <p:pic>
            <p:nvPicPr>
              <p:cNvPr id="80" name="墨迹 79"/>
            </p:nvPicPr>
            <p:blipFill>
              <a:blip r:embed="rId136"/>
            </p:blipFill>
            <p:spPr>
              <a:xfrm>
                <a:off x="2115820" y="4535805"/>
                <a:ext cx="616585" cy="36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1" name="墨迹 80"/>
              <p14:cNvContentPartPr/>
              <p14:nvPr/>
            </p14:nvContentPartPr>
            <p14:xfrm>
              <a:off x="2642870" y="4438015"/>
              <a:ext cx="116205" cy="142875"/>
            </p14:xfrm>
          </p:contentPart>
        </mc:Choice>
        <mc:Fallback xmlns="">
          <p:pic>
            <p:nvPicPr>
              <p:cNvPr id="81" name="墨迹 80"/>
            </p:nvPicPr>
            <p:blipFill>
              <a:blip r:embed="rId138"/>
            </p:blipFill>
            <p:spPr>
              <a:xfrm>
                <a:off x="2642870" y="4438015"/>
                <a:ext cx="116205" cy="142875"/>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2" name="墨迹 81"/>
              <p14:cNvContentPartPr/>
              <p14:nvPr/>
            </p14:nvContentPartPr>
            <p14:xfrm>
              <a:off x="2990850" y="4366260"/>
              <a:ext cx="18415" cy="360"/>
            </p14:xfrm>
          </p:contentPart>
        </mc:Choice>
        <mc:Fallback xmlns="">
          <p:pic>
            <p:nvPicPr>
              <p:cNvPr id="82" name="墨迹 81"/>
            </p:nvPicPr>
            <p:blipFill>
              <a:blip r:embed="rId35"/>
            </p:blipFill>
            <p:spPr>
              <a:xfrm>
                <a:off x="2990850" y="4366260"/>
                <a:ext cx="18415" cy="36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83" name="墨迹 82"/>
              <p14:cNvContentPartPr/>
              <p14:nvPr/>
            </p14:nvContentPartPr>
            <p14:xfrm>
              <a:off x="2723515" y="4133850"/>
              <a:ext cx="17780" cy="360"/>
            </p14:xfrm>
          </p:contentPart>
        </mc:Choice>
        <mc:Fallback xmlns="">
          <p:pic>
            <p:nvPicPr>
              <p:cNvPr id="83" name="墨迹 82"/>
            </p:nvPicPr>
            <p:blipFill>
              <a:blip r:embed="rId5"/>
            </p:blipFill>
            <p:spPr>
              <a:xfrm>
                <a:off x="2723515" y="4133850"/>
                <a:ext cx="17780" cy="36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4" name="墨迹 83"/>
              <p14:cNvContentPartPr/>
              <p14:nvPr/>
            </p14:nvContentPartPr>
            <p14:xfrm>
              <a:off x="2607310" y="4723765"/>
              <a:ext cx="17780" cy="360"/>
            </p14:xfrm>
          </p:contentPart>
        </mc:Choice>
        <mc:Fallback xmlns="">
          <p:pic>
            <p:nvPicPr>
              <p:cNvPr id="84" name="墨迹 83"/>
            </p:nvPicPr>
            <p:blipFill>
              <a:blip r:embed="rId5"/>
            </p:blipFill>
            <p:spPr>
              <a:xfrm>
                <a:off x="2607310" y="4723765"/>
                <a:ext cx="17780" cy="36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85" name="墨迹 84"/>
              <p14:cNvContentPartPr/>
              <p14:nvPr/>
            </p14:nvContentPartPr>
            <p14:xfrm>
              <a:off x="2580640" y="4848225"/>
              <a:ext cx="17780" cy="360"/>
            </p14:xfrm>
          </p:contentPart>
        </mc:Choice>
        <mc:Fallback xmlns="">
          <p:pic>
            <p:nvPicPr>
              <p:cNvPr id="85" name="墨迹 84"/>
            </p:nvPicPr>
            <p:blipFill>
              <a:blip r:embed="rId5"/>
            </p:blipFill>
            <p:spPr>
              <a:xfrm>
                <a:off x="2580640" y="4848225"/>
                <a:ext cx="17780" cy="36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86" name="墨迹 85"/>
              <p14:cNvContentPartPr/>
              <p14:nvPr/>
            </p14:nvContentPartPr>
            <p14:xfrm>
              <a:off x="928370" y="5205730"/>
              <a:ext cx="160655" cy="356870"/>
            </p14:xfrm>
          </p:contentPart>
        </mc:Choice>
        <mc:Fallback xmlns="">
          <p:pic>
            <p:nvPicPr>
              <p:cNvPr id="86" name="墨迹 85"/>
            </p:nvPicPr>
            <p:blipFill>
              <a:blip r:embed="rId144"/>
            </p:blipFill>
            <p:spPr>
              <a:xfrm>
                <a:off x="928370" y="5205730"/>
                <a:ext cx="160655" cy="35687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87" name="墨迹 86"/>
              <p14:cNvContentPartPr/>
              <p14:nvPr/>
            </p14:nvContentPartPr>
            <p14:xfrm>
              <a:off x="1115695" y="5179060"/>
              <a:ext cx="205740" cy="196215"/>
            </p14:xfrm>
          </p:contentPart>
        </mc:Choice>
        <mc:Fallback xmlns="">
          <p:pic>
            <p:nvPicPr>
              <p:cNvPr id="87" name="墨迹 86"/>
            </p:nvPicPr>
            <p:blipFill>
              <a:blip r:embed="rId146"/>
            </p:blipFill>
            <p:spPr>
              <a:xfrm>
                <a:off x="1115695" y="5179060"/>
                <a:ext cx="205740" cy="196215"/>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88" name="墨迹 87"/>
              <p14:cNvContentPartPr/>
              <p14:nvPr/>
            </p14:nvContentPartPr>
            <p14:xfrm>
              <a:off x="1303655" y="5276850"/>
              <a:ext cx="240665" cy="71755"/>
            </p14:xfrm>
          </p:contentPart>
        </mc:Choice>
        <mc:Fallback xmlns="">
          <p:pic>
            <p:nvPicPr>
              <p:cNvPr id="88" name="墨迹 87"/>
            </p:nvPicPr>
            <p:blipFill>
              <a:blip r:embed="rId148"/>
            </p:blipFill>
            <p:spPr>
              <a:xfrm>
                <a:off x="1303655" y="5276850"/>
                <a:ext cx="240665" cy="71755"/>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89" name="墨迹 88"/>
              <p14:cNvContentPartPr/>
              <p14:nvPr/>
            </p14:nvContentPartPr>
            <p14:xfrm>
              <a:off x="1312545" y="5375275"/>
              <a:ext cx="8890" cy="169545"/>
            </p14:xfrm>
          </p:contentPart>
        </mc:Choice>
        <mc:Fallback xmlns="">
          <p:pic>
            <p:nvPicPr>
              <p:cNvPr id="89" name="墨迹 88"/>
            </p:nvPicPr>
            <p:blipFill>
              <a:blip r:embed="rId150"/>
            </p:blipFill>
            <p:spPr>
              <a:xfrm>
                <a:off x="1312545" y="5375275"/>
                <a:ext cx="8890" cy="169545"/>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90" name="墨迹 89"/>
              <p14:cNvContentPartPr/>
              <p14:nvPr/>
            </p14:nvContentPartPr>
            <p14:xfrm>
              <a:off x="1678305" y="5214620"/>
              <a:ext cx="26670" cy="223520"/>
            </p14:xfrm>
          </p:contentPart>
        </mc:Choice>
        <mc:Fallback xmlns="">
          <p:pic>
            <p:nvPicPr>
              <p:cNvPr id="90" name="墨迹 89"/>
            </p:nvPicPr>
            <p:blipFill>
              <a:blip r:embed="rId152"/>
            </p:blipFill>
            <p:spPr>
              <a:xfrm>
                <a:off x="1678305" y="5214620"/>
                <a:ext cx="26670" cy="22352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91" name="墨迹 90"/>
              <p14:cNvContentPartPr/>
              <p14:nvPr/>
            </p14:nvContentPartPr>
            <p14:xfrm>
              <a:off x="2124710" y="5518150"/>
              <a:ext cx="18415" cy="360"/>
            </p14:xfrm>
          </p:contentPart>
        </mc:Choice>
        <mc:Fallback xmlns="">
          <p:pic>
            <p:nvPicPr>
              <p:cNvPr id="91" name="墨迹 90"/>
            </p:nvPicPr>
            <p:blipFill>
              <a:blip r:embed="rId35"/>
            </p:blipFill>
            <p:spPr>
              <a:xfrm>
                <a:off x="2124710" y="5518150"/>
                <a:ext cx="18415" cy="36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92" name="墨迹 91"/>
              <p14:cNvContentPartPr/>
              <p14:nvPr/>
            </p14:nvContentPartPr>
            <p14:xfrm>
              <a:off x="1990725" y="5313045"/>
              <a:ext cx="393065" cy="35560"/>
            </p14:xfrm>
          </p:contentPart>
        </mc:Choice>
        <mc:Fallback xmlns="">
          <p:pic>
            <p:nvPicPr>
              <p:cNvPr id="92" name="墨迹 91"/>
            </p:nvPicPr>
            <p:blipFill>
              <a:blip r:embed="rId155"/>
            </p:blipFill>
            <p:spPr>
              <a:xfrm>
                <a:off x="1990725" y="5313045"/>
                <a:ext cx="393065" cy="3556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93" name="墨迹 92"/>
              <p14:cNvContentPartPr/>
              <p14:nvPr/>
            </p14:nvContentPartPr>
            <p14:xfrm>
              <a:off x="2330450" y="5267960"/>
              <a:ext cx="116205" cy="170180"/>
            </p14:xfrm>
          </p:contentPart>
        </mc:Choice>
        <mc:Fallback xmlns="">
          <p:pic>
            <p:nvPicPr>
              <p:cNvPr id="93" name="墨迹 92"/>
            </p:nvPicPr>
            <p:blipFill>
              <a:blip r:embed="rId157"/>
            </p:blipFill>
            <p:spPr>
              <a:xfrm>
                <a:off x="2330450" y="5267960"/>
                <a:ext cx="116205" cy="17018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94" name="墨迹 93"/>
              <p14:cNvContentPartPr/>
              <p14:nvPr/>
            </p14:nvContentPartPr>
            <p14:xfrm>
              <a:off x="821055" y="5581015"/>
              <a:ext cx="830580" cy="17780"/>
            </p14:xfrm>
          </p:contentPart>
        </mc:Choice>
        <mc:Fallback xmlns="">
          <p:pic>
            <p:nvPicPr>
              <p:cNvPr id="94" name="墨迹 93"/>
            </p:nvPicPr>
            <p:blipFill>
              <a:blip r:embed="rId159"/>
            </p:blipFill>
            <p:spPr>
              <a:xfrm>
                <a:off x="821055" y="5581015"/>
                <a:ext cx="830580" cy="1778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95" name="墨迹 94"/>
              <p14:cNvContentPartPr/>
              <p14:nvPr/>
            </p14:nvContentPartPr>
            <p14:xfrm>
              <a:off x="866140" y="5705475"/>
              <a:ext cx="660400" cy="18415"/>
            </p14:xfrm>
          </p:contentPart>
        </mc:Choice>
        <mc:Fallback xmlns="">
          <p:pic>
            <p:nvPicPr>
              <p:cNvPr id="95" name="墨迹 94"/>
            </p:nvPicPr>
            <p:blipFill>
              <a:blip r:embed="rId161"/>
            </p:blipFill>
            <p:spPr>
              <a:xfrm>
                <a:off x="866140" y="5705475"/>
                <a:ext cx="660400" cy="18415"/>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96" name="墨迹 95"/>
              <p14:cNvContentPartPr/>
              <p14:nvPr/>
            </p14:nvContentPartPr>
            <p14:xfrm>
              <a:off x="1928495" y="5723890"/>
              <a:ext cx="160655" cy="187325"/>
            </p14:xfrm>
          </p:contentPart>
        </mc:Choice>
        <mc:Fallback xmlns="">
          <p:pic>
            <p:nvPicPr>
              <p:cNvPr id="96" name="墨迹 95"/>
            </p:nvPicPr>
            <p:blipFill>
              <a:blip r:embed="rId163"/>
            </p:blipFill>
            <p:spPr>
              <a:xfrm>
                <a:off x="1928495" y="5723890"/>
                <a:ext cx="160655" cy="187325"/>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97" name="墨迹 96"/>
              <p14:cNvContentPartPr/>
              <p14:nvPr/>
            </p14:nvContentPartPr>
            <p14:xfrm>
              <a:off x="1955165" y="5759450"/>
              <a:ext cx="241300" cy="241300"/>
            </p14:xfrm>
          </p:contentPart>
        </mc:Choice>
        <mc:Fallback xmlns="">
          <p:pic>
            <p:nvPicPr>
              <p:cNvPr id="97" name="墨迹 96"/>
            </p:nvPicPr>
            <p:blipFill>
              <a:blip r:embed="rId165"/>
            </p:blipFill>
            <p:spPr>
              <a:xfrm>
                <a:off x="1955165" y="5759450"/>
                <a:ext cx="241300" cy="24130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98" name="墨迹 97"/>
              <p14:cNvContentPartPr/>
              <p14:nvPr/>
            </p14:nvContentPartPr>
            <p14:xfrm>
              <a:off x="2267585" y="5821680"/>
              <a:ext cx="18415" cy="360"/>
            </p14:xfrm>
          </p:contentPart>
        </mc:Choice>
        <mc:Fallback xmlns="">
          <p:pic>
            <p:nvPicPr>
              <p:cNvPr id="98" name="墨迹 97"/>
            </p:nvPicPr>
            <p:blipFill>
              <a:blip r:embed="rId35"/>
            </p:blipFill>
            <p:spPr>
              <a:xfrm>
                <a:off x="2267585" y="5821680"/>
                <a:ext cx="18415" cy="36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99" name="墨迹 98"/>
              <p14:cNvContentPartPr/>
              <p14:nvPr/>
            </p14:nvContentPartPr>
            <p14:xfrm>
              <a:off x="4446905" y="3821430"/>
              <a:ext cx="17780" cy="360"/>
            </p14:xfrm>
          </p:contentPart>
        </mc:Choice>
        <mc:Fallback xmlns="">
          <p:pic>
            <p:nvPicPr>
              <p:cNvPr id="99" name="墨迹 98"/>
            </p:nvPicPr>
            <p:blipFill>
              <a:blip r:embed="rId5"/>
            </p:blipFill>
            <p:spPr>
              <a:xfrm>
                <a:off x="4446905" y="3821430"/>
                <a:ext cx="17780" cy="36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00" name="墨迹 99"/>
              <p14:cNvContentPartPr/>
              <p14:nvPr/>
            </p14:nvContentPartPr>
            <p14:xfrm>
              <a:off x="356870" y="4928870"/>
              <a:ext cx="500380" cy="339090"/>
            </p14:xfrm>
          </p:contentPart>
        </mc:Choice>
        <mc:Fallback xmlns="">
          <p:pic>
            <p:nvPicPr>
              <p:cNvPr id="100" name="墨迹 99"/>
            </p:nvPicPr>
            <p:blipFill>
              <a:blip r:embed="rId169"/>
            </p:blipFill>
            <p:spPr>
              <a:xfrm>
                <a:off x="356870" y="4928870"/>
                <a:ext cx="500380" cy="33909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01" name="墨迹 100"/>
              <p14:cNvContentPartPr/>
              <p14:nvPr/>
            </p14:nvContentPartPr>
            <p14:xfrm>
              <a:off x="678180" y="5357495"/>
              <a:ext cx="17780" cy="360"/>
            </p14:xfrm>
          </p:contentPart>
        </mc:Choice>
        <mc:Fallback xmlns="">
          <p:pic>
            <p:nvPicPr>
              <p:cNvPr id="101" name="墨迹 100"/>
            </p:nvPicPr>
            <p:blipFill>
              <a:blip r:embed="rId5"/>
            </p:blipFill>
            <p:spPr>
              <a:xfrm>
                <a:off x="678180" y="5357495"/>
                <a:ext cx="17780" cy="36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02" name="墨迹 101"/>
              <p14:cNvContentPartPr/>
              <p14:nvPr/>
            </p14:nvContentPartPr>
            <p14:xfrm>
              <a:off x="481965" y="5429250"/>
              <a:ext cx="116205" cy="151765"/>
            </p14:xfrm>
          </p:contentPart>
        </mc:Choice>
        <mc:Fallback xmlns="">
          <p:pic>
            <p:nvPicPr>
              <p:cNvPr id="102" name="墨迹 101"/>
            </p:nvPicPr>
            <p:blipFill>
              <a:blip r:embed="rId172"/>
            </p:blipFill>
            <p:spPr>
              <a:xfrm>
                <a:off x="481965" y="5429250"/>
                <a:ext cx="116205" cy="15176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03" name="墨迹 102"/>
              <p14:cNvContentPartPr/>
              <p14:nvPr/>
            </p14:nvContentPartPr>
            <p14:xfrm>
              <a:off x="473075" y="5464810"/>
              <a:ext cx="35560" cy="116205"/>
            </p14:xfrm>
          </p:contentPart>
        </mc:Choice>
        <mc:Fallback xmlns="">
          <p:pic>
            <p:nvPicPr>
              <p:cNvPr id="103" name="墨迹 102"/>
            </p:nvPicPr>
            <p:blipFill>
              <a:blip r:embed="rId174"/>
            </p:blipFill>
            <p:spPr>
              <a:xfrm>
                <a:off x="473075" y="5464810"/>
                <a:ext cx="35560" cy="116205"/>
              </a:xfrm>
              <a:prstGeom prst="rect"/>
            </p:spPr>
          </p:pic>
        </mc:Fallback>
      </mc:AlternateContent>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5.2.1 奇偶校验</a:t>
            </a:r>
            <a:endParaRPr lang="zh-CN" altLang="en-US" sz="3200">
              <a:sym typeface="+mn-ea"/>
            </a:endParaRPr>
          </a:p>
        </p:txBody>
      </p:sp>
      <p:sp>
        <p:nvSpPr>
          <p:cNvPr id="3" name="内容占位符 2"/>
          <p:cNvSpPr/>
          <p:nvPr>
            <p:ph idx="1"/>
          </p:nvPr>
        </p:nvSpPr>
        <p:spPr>
          <a:xfrm>
            <a:off x="457200" y="1332230"/>
            <a:ext cx="8229600" cy="4794250"/>
          </a:xfrm>
        </p:spPr>
        <p:txBody>
          <a:bodyPr/>
          <a:p>
            <a:r>
              <a:rPr lang="zh-CN" altLang="en-US" sz="2400"/>
              <a:t>采用单个奇偶校验位方式，接收方的操作也很简单。接收方只需要数一数接收的d+1比特中1的数目即可。如果在采用偶校验方案中发现了奇数个值为1的比特，接收方知道至少出现了一个比特差错。更精确的说法是，出现了奇数个比特差错。</a:t>
            </a:r>
            <a:endParaRPr lang="zh-CN" altLang="en-US" sz="240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6911340" y="2383790"/>
              <a:ext cx="1348105" cy="26670"/>
            </p14:xfrm>
          </p:contentPart>
        </mc:Choice>
        <mc:Fallback xmlns="">
          <p:pic>
            <p:nvPicPr>
              <p:cNvPr id="4" name="墨迹 3"/>
            </p:nvPicPr>
            <p:blipFill>
              <a:blip r:embed="rId2"/>
            </p:blipFill>
            <p:spPr>
              <a:xfrm>
                <a:off x="6911340" y="2383790"/>
                <a:ext cx="1348105" cy="2667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767715" y="2776855"/>
              <a:ext cx="1259205" cy="17780"/>
            </p14:xfrm>
          </p:contentPart>
        </mc:Choice>
        <mc:Fallback xmlns="">
          <p:pic>
            <p:nvPicPr>
              <p:cNvPr id="5" name="墨迹 4"/>
            </p:nvPicPr>
            <p:blipFill>
              <a:blip r:embed="rId4"/>
            </p:blipFill>
            <p:spPr>
              <a:xfrm>
                <a:off x="767715" y="2776855"/>
                <a:ext cx="1259205" cy="177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2759075" y="2812415"/>
              <a:ext cx="901700" cy="8890"/>
            </p14:xfrm>
          </p:contentPart>
        </mc:Choice>
        <mc:Fallback xmlns="">
          <p:pic>
            <p:nvPicPr>
              <p:cNvPr id="6" name="墨迹 5"/>
            </p:nvPicPr>
            <p:blipFill>
              <a:blip r:embed="rId6"/>
            </p:blipFill>
            <p:spPr>
              <a:xfrm>
                <a:off x="2759075" y="2812415"/>
                <a:ext cx="901700" cy="889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7616825" y="2785745"/>
              <a:ext cx="598170" cy="71755"/>
            </p14:xfrm>
          </p:contentPart>
        </mc:Choice>
        <mc:Fallback xmlns="">
          <p:pic>
            <p:nvPicPr>
              <p:cNvPr id="7" name="墨迹 6"/>
            </p:nvPicPr>
            <p:blipFill>
              <a:blip r:embed="rId8"/>
            </p:blipFill>
            <p:spPr>
              <a:xfrm>
                <a:off x="7616825" y="2785745"/>
                <a:ext cx="598170" cy="7175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838835" y="3205480"/>
              <a:ext cx="964565" cy="17780"/>
            </p14:xfrm>
          </p:contentPart>
        </mc:Choice>
        <mc:Fallback xmlns="">
          <p:pic>
            <p:nvPicPr>
              <p:cNvPr id="8" name="墨迹 7"/>
            </p:nvPicPr>
            <p:blipFill>
              <a:blip r:embed="rId10"/>
            </p:blipFill>
            <p:spPr>
              <a:xfrm>
                <a:off x="838835" y="3205480"/>
                <a:ext cx="964565" cy="177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6893560" y="2794635"/>
              <a:ext cx="517525" cy="71755"/>
            </p14:xfrm>
          </p:contentPart>
        </mc:Choice>
        <mc:Fallback xmlns="">
          <p:pic>
            <p:nvPicPr>
              <p:cNvPr id="9" name="墨迹 8"/>
            </p:nvPicPr>
            <p:blipFill>
              <a:blip r:embed="rId12"/>
            </p:blipFill>
            <p:spPr>
              <a:xfrm>
                <a:off x="6893560" y="2794635"/>
                <a:ext cx="517525" cy="7175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4937760" y="2794635"/>
              <a:ext cx="892810" cy="35560"/>
            </p14:xfrm>
          </p:contentPart>
        </mc:Choice>
        <mc:Fallback xmlns="">
          <p:pic>
            <p:nvPicPr>
              <p:cNvPr id="10" name="墨迹 9"/>
            </p:nvPicPr>
            <p:blipFill>
              <a:blip r:embed="rId14"/>
            </p:blipFill>
            <p:spPr>
              <a:xfrm>
                <a:off x="4937760" y="2794635"/>
                <a:ext cx="892810" cy="355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2508885" y="1330325"/>
              <a:ext cx="705485" cy="384175"/>
            </p14:xfrm>
          </p:contentPart>
        </mc:Choice>
        <mc:Fallback xmlns="">
          <p:pic>
            <p:nvPicPr>
              <p:cNvPr id="11" name="墨迹 10"/>
            </p:nvPicPr>
            <p:blipFill>
              <a:blip r:embed="rId16"/>
            </p:blipFill>
            <p:spPr>
              <a:xfrm>
                <a:off x="2508885" y="1330325"/>
                <a:ext cx="705485" cy="38417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3500120" y="1847850"/>
              <a:ext cx="17780" cy="360"/>
            </p14:xfrm>
          </p:contentPart>
        </mc:Choice>
        <mc:Fallback xmlns="">
          <p:pic>
            <p:nvPicPr>
              <p:cNvPr id="12" name="墨迹 11"/>
            </p:nvPicPr>
            <p:blipFill>
              <a:blip r:embed="rId18"/>
            </p:blipFill>
            <p:spPr>
              <a:xfrm>
                <a:off x="3500120" y="1847850"/>
                <a:ext cx="17780" cy="360"/>
              </a:xfrm>
              <a:prstGeom prst="rect"/>
            </p:spPr>
          </p:pic>
        </mc:Fallback>
      </mc:AlternateContent>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5.2.1 奇偶校验</a:t>
            </a:r>
            <a:endParaRPr lang="zh-CN" altLang="en-US" sz="3200">
              <a:sym typeface="+mn-ea"/>
            </a:endParaRPr>
          </a:p>
        </p:txBody>
      </p:sp>
      <p:sp>
        <p:nvSpPr>
          <p:cNvPr id="3" name="内容占位符 2"/>
          <p:cNvSpPr/>
          <p:nvPr>
            <p:ph idx="1"/>
          </p:nvPr>
        </p:nvSpPr>
        <p:spPr>
          <a:xfrm>
            <a:off x="457200" y="1332230"/>
            <a:ext cx="8229600" cy="4794250"/>
          </a:xfrm>
        </p:spPr>
        <p:txBody>
          <a:bodyPr/>
          <a:p>
            <a:r>
              <a:rPr lang="zh-CN" altLang="en-US" sz="2400"/>
              <a:t>但是如果出现了偶数个比特差错，那会发生什么现象呢?你应该认识到这将导致一个未检出的差错。如果比特差错的概率小，而且比特之间的差错可以被看作是独立发生的，在一个分组中多个比特同时出错的概率将是极小的。在这种情况下，单个奇偶校验位可能是足够的了。然而，测量已经表明了差错经常以“突发”方式聚集在一起，而不是独立地发生。在突发差错的情况下，使用单比特奇偶校验保护的一帧中未检测出差错的概率能够达到50%。显然， 需要一个更健壮的差错检测方案(幸运的是实践中正在使用这样的方式!)。但是在研究实践中使用的差错检测方案之前，我们考虑对单比特奇偶校验的一种简单一般化方案，这将使我们深入地理解纠错技术。</a:t>
            </a:r>
            <a:endParaRPr lang="zh-CN" altLang="en-US" sz="240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3124835" y="1741170"/>
              <a:ext cx="1250315" cy="26670"/>
            </p14:xfrm>
          </p:contentPart>
        </mc:Choice>
        <mc:Fallback xmlns="">
          <p:pic>
            <p:nvPicPr>
              <p:cNvPr id="4" name="墨迹 3"/>
            </p:nvPicPr>
            <p:blipFill>
              <a:blip r:embed="rId2"/>
            </p:blipFill>
            <p:spPr>
              <a:xfrm>
                <a:off x="3124835" y="1741170"/>
                <a:ext cx="1250315" cy="2667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4714875" y="1794510"/>
              <a:ext cx="267335" cy="360"/>
            </p14:xfrm>
          </p:contentPart>
        </mc:Choice>
        <mc:Fallback xmlns="">
          <p:pic>
            <p:nvPicPr>
              <p:cNvPr id="5" name="墨迹 4"/>
            </p:nvPicPr>
            <p:blipFill>
              <a:blip r:embed="rId4"/>
            </p:blipFill>
            <p:spPr>
              <a:xfrm>
                <a:off x="4714875" y="1794510"/>
                <a:ext cx="267335"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5795010" y="1714500"/>
              <a:ext cx="1866265" cy="53340"/>
            </p14:xfrm>
          </p:contentPart>
        </mc:Choice>
        <mc:Fallback xmlns="">
          <p:pic>
            <p:nvPicPr>
              <p:cNvPr id="6" name="墨迹 5"/>
            </p:nvPicPr>
            <p:blipFill>
              <a:blip r:embed="rId6"/>
            </p:blipFill>
            <p:spPr>
              <a:xfrm>
                <a:off x="5795010" y="1714500"/>
                <a:ext cx="1866265" cy="533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3018155" y="1348105"/>
              <a:ext cx="571500" cy="347980"/>
            </p14:xfrm>
          </p:contentPart>
        </mc:Choice>
        <mc:Fallback xmlns="">
          <p:pic>
            <p:nvPicPr>
              <p:cNvPr id="7" name="墨迹 6"/>
            </p:nvPicPr>
            <p:blipFill>
              <a:blip r:embed="rId8"/>
            </p:blipFill>
            <p:spPr>
              <a:xfrm>
                <a:off x="3018155" y="1348105"/>
                <a:ext cx="571500" cy="3479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7071995" y="2071370"/>
              <a:ext cx="17780" cy="360"/>
            </p14:xfrm>
          </p:contentPart>
        </mc:Choice>
        <mc:Fallback xmlns="">
          <p:pic>
            <p:nvPicPr>
              <p:cNvPr id="8" name="墨迹 7"/>
            </p:nvPicPr>
            <p:blipFill>
              <a:blip r:embed="rId10"/>
            </p:blipFill>
            <p:spPr>
              <a:xfrm>
                <a:off x="7071995" y="2071370"/>
                <a:ext cx="1778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7063105" y="2062480"/>
              <a:ext cx="17780" cy="360"/>
            </p14:xfrm>
          </p:contentPart>
        </mc:Choice>
        <mc:Fallback xmlns="">
          <p:pic>
            <p:nvPicPr>
              <p:cNvPr id="9" name="墨迹 8"/>
            </p:nvPicPr>
            <p:blipFill>
              <a:blip r:embed="rId10"/>
            </p:blipFill>
            <p:spPr>
              <a:xfrm>
                <a:off x="7063105" y="2062480"/>
                <a:ext cx="17780" cy="3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1294765" y="2446655"/>
              <a:ext cx="464185" cy="8890"/>
            </p14:xfrm>
          </p:contentPart>
        </mc:Choice>
        <mc:Fallback xmlns="">
          <p:pic>
            <p:nvPicPr>
              <p:cNvPr id="10" name="墨迹 9"/>
            </p:nvPicPr>
            <p:blipFill>
              <a:blip r:embed="rId13"/>
            </p:blipFill>
            <p:spPr>
              <a:xfrm>
                <a:off x="1294765" y="2446655"/>
                <a:ext cx="464185" cy="889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6946900" y="2437765"/>
              <a:ext cx="661035" cy="35560"/>
            </p14:xfrm>
          </p:contentPart>
        </mc:Choice>
        <mc:Fallback xmlns="">
          <p:pic>
            <p:nvPicPr>
              <p:cNvPr id="11" name="墨迹 10"/>
            </p:nvPicPr>
            <p:blipFill>
              <a:blip r:embed="rId15"/>
            </p:blipFill>
            <p:spPr>
              <a:xfrm>
                <a:off x="6946900" y="2437765"/>
                <a:ext cx="661035" cy="355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5295265" y="2767965"/>
              <a:ext cx="2169795" cy="71120"/>
            </p14:xfrm>
          </p:contentPart>
        </mc:Choice>
        <mc:Fallback xmlns="">
          <p:pic>
            <p:nvPicPr>
              <p:cNvPr id="12" name="墨迹 11"/>
            </p:nvPicPr>
            <p:blipFill>
              <a:blip r:embed="rId17"/>
            </p:blipFill>
            <p:spPr>
              <a:xfrm>
                <a:off x="5295265" y="2767965"/>
                <a:ext cx="2169795" cy="7112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5447030" y="2428875"/>
              <a:ext cx="741045" cy="392430"/>
            </p14:xfrm>
          </p:contentPart>
        </mc:Choice>
        <mc:Fallback xmlns="">
          <p:pic>
            <p:nvPicPr>
              <p:cNvPr id="13" name="墨迹 12"/>
            </p:nvPicPr>
            <p:blipFill>
              <a:blip r:embed="rId19"/>
            </p:blipFill>
            <p:spPr>
              <a:xfrm>
                <a:off x="5447030" y="2428875"/>
                <a:ext cx="741045" cy="39243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2821305" y="3124835"/>
              <a:ext cx="17780" cy="360"/>
            </p14:xfrm>
          </p:contentPart>
        </mc:Choice>
        <mc:Fallback xmlns="">
          <p:pic>
            <p:nvPicPr>
              <p:cNvPr id="14" name="墨迹 13"/>
            </p:nvPicPr>
            <p:blipFill>
              <a:blip r:embed="rId10"/>
            </p:blipFill>
            <p:spPr>
              <a:xfrm>
                <a:off x="2821305" y="3124835"/>
                <a:ext cx="1778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墨迹 14"/>
              <p14:cNvContentPartPr/>
              <p14:nvPr/>
            </p14:nvContentPartPr>
            <p14:xfrm>
              <a:off x="3464560" y="3187700"/>
              <a:ext cx="17780" cy="360"/>
            </p14:xfrm>
          </p:contentPart>
        </mc:Choice>
        <mc:Fallback xmlns="">
          <p:pic>
            <p:nvPicPr>
              <p:cNvPr id="15" name="墨迹 14"/>
            </p:nvPicPr>
            <p:blipFill>
              <a:blip r:embed="rId10"/>
            </p:blipFill>
            <p:spPr>
              <a:xfrm>
                <a:off x="3464560" y="3187700"/>
                <a:ext cx="17780"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6" name="墨迹 15"/>
              <p14:cNvContentPartPr/>
              <p14:nvPr/>
            </p14:nvContentPartPr>
            <p14:xfrm>
              <a:off x="2330450" y="2794635"/>
              <a:ext cx="1044575" cy="401955"/>
            </p14:xfrm>
          </p:contentPart>
        </mc:Choice>
        <mc:Fallback xmlns="">
          <p:pic>
            <p:nvPicPr>
              <p:cNvPr id="16" name="墨迹 15"/>
            </p:nvPicPr>
            <p:blipFill>
              <a:blip r:embed="rId23"/>
            </p:blipFill>
            <p:spPr>
              <a:xfrm>
                <a:off x="2330450" y="2794635"/>
                <a:ext cx="1044575" cy="40195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7" name="墨迹 16"/>
              <p14:cNvContentPartPr/>
              <p14:nvPr/>
            </p14:nvContentPartPr>
            <p14:xfrm>
              <a:off x="3258820" y="3143250"/>
              <a:ext cx="1089660" cy="26670"/>
            </p14:xfrm>
          </p:contentPart>
        </mc:Choice>
        <mc:Fallback xmlns="">
          <p:pic>
            <p:nvPicPr>
              <p:cNvPr id="17" name="墨迹 16"/>
            </p:nvPicPr>
            <p:blipFill>
              <a:blip r:embed="rId25"/>
            </p:blipFill>
            <p:spPr>
              <a:xfrm>
                <a:off x="3258820" y="3143250"/>
                <a:ext cx="1089660" cy="2667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8" name="墨迹 17"/>
              <p14:cNvContentPartPr/>
              <p14:nvPr/>
            </p14:nvContentPartPr>
            <p14:xfrm>
              <a:off x="4089400" y="3446780"/>
              <a:ext cx="937895" cy="44450"/>
            </p14:xfrm>
          </p:contentPart>
        </mc:Choice>
        <mc:Fallback xmlns="">
          <p:pic>
            <p:nvPicPr>
              <p:cNvPr id="18" name="墨迹 17"/>
            </p:nvPicPr>
            <p:blipFill>
              <a:blip r:embed="rId27"/>
            </p:blipFill>
            <p:spPr>
              <a:xfrm>
                <a:off x="4089400" y="3446780"/>
                <a:ext cx="937895" cy="444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9" name="墨迹 18"/>
              <p14:cNvContentPartPr/>
              <p14:nvPr/>
            </p14:nvContentPartPr>
            <p14:xfrm>
              <a:off x="6018530" y="3455670"/>
              <a:ext cx="17780" cy="360"/>
            </p14:xfrm>
          </p:contentPart>
        </mc:Choice>
        <mc:Fallback xmlns="">
          <p:pic>
            <p:nvPicPr>
              <p:cNvPr id="19" name="墨迹 18"/>
            </p:nvPicPr>
            <p:blipFill>
              <a:blip r:embed="rId10"/>
            </p:blipFill>
            <p:spPr>
              <a:xfrm>
                <a:off x="6018530" y="3455670"/>
                <a:ext cx="17780" cy="36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0" name="墨迹 19"/>
              <p14:cNvContentPartPr/>
              <p14:nvPr/>
            </p14:nvContentPartPr>
            <p14:xfrm>
              <a:off x="5045075" y="3669665"/>
              <a:ext cx="17780" cy="360"/>
            </p14:xfrm>
          </p:contentPart>
        </mc:Choice>
        <mc:Fallback xmlns="">
          <p:pic>
            <p:nvPicPr>
              <p:cNvPr id="20" name="墨迹 19"/>
            </p:nvPicPr>
            <p:blipFill>
              <a:blip r:embed="rId10"/>
            </p:blipFill>
            <p:spPr>
              <a:xfrm>
                <a:off x="5045075" y="3669665"/>
                <a:ext cx="1778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1" name="墨迹 20"/>
              <p14:cNvContentPartPr/>
              <p14:nvPr/>
            </p14:nvContentPartPr>
            <p14:xfrm>
              <a:off x="3143250" y="3821430"/>
              <a:ext cx="17780" cy="360"/>
            </p14:xfrm>
          </p:contentPart>
        </mc:Choice>
        <mc:Fallback xmlns="">
          <p:pic>
            <p:nvPicPr>
              <p:cNvPr id="21" name="墨迹 20"/>
            </p:nvPicPr>
            <p:blipFill>
              <a:blip r:embed="rId10"/>
            </p:blipFill>
            <p:spPr>
              <a:xfrm>
                <a:off x="3143250" y="3821430"/>
                <a:ext cx="17780" cy="36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墨迹 21"/>
              <p14:cNvContentPartPr/>
              <p14:nvPr/>
            </p14:nvContentPartPr>
            <p14:xfrm>
              <a:off x="5384165" y="4572000"/>
              <a:ext cx="777240" cy="71120"/>
            </p14:xfrm>
          </p:contentPart>
        </mc:Choice>
        <mc:Fallback xmlns="">
          <p:pic>
            <p:nvPicPr>
              <p:cNvPr id="22" name="墨迹 21"/>
            </p:nvPicPr>
            <p:blipFill>
              <a:blip r:embed="rId32"/>
            </p:blipFill>
            <p:spPr>
              <a:xfrm>
                <a:off x="5384165" y="4572000"/>
                <a:ext cx="777240" cy="7112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墨迹 22"/>
              <p14:cNvContentPartPr/>
              <p14:nvPr/>
            </p14:nvContentPartPr>
            <p14:xfrm>
              <a:off x="5759450" y="4384040"/>
              <a:ext cx="26670" cy="116205"/>
            </p14:xfrm>
          </p:contentPart>
        </mc:Choice>
        <mc:Fallback xmlns="">
          <p:pic>
            <p:nvPicPr>
              <p:cNvPr id="23" name="墨迹 22"/>
            </p:nvPicPr>
            <p:blipFill>
              <a:blip r:embed="rId34"/>
            </p:blipFill>
            <p:spPr>
              <a:xfrm>
                <a:off x="5759450" y="4384040"/>
                <a:ext cx="26670" cy="11620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墨迹 23"/>
              <p14:cNvContentPartPr/>
              <p14:nvPr/>
            </p14:nvContentPartPr>
            <p14:xfrm>
              <a:off x="5661025" y="4509135"/>
              <a:ext cx="8890" cy="71755"/>
            </p14:xfrm>
          </p:contentPart>
        </mc:Choice>
        <mc:Fallback xmlns="">
          <p:pic>
            <p:nvPicPr>
              <p:cNvPr id="24" name="墨迹 23"/>
            </p:nvPicPr>
            <p:blipFill>
              <a:blip r:embed="rId36"/>
            </p:blipFill>
            <p:spPr>
              <a:xfrm>
                <a:off x="5661025" y="4509135"/>
                <a:ext cx="8890" cy="7175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墨迹 24"/>
              <p14:cNvContentPartPr/>
              <p14:nvPr/>
            </p14:nvContentPartPr>
            <p14:xfrm>
              <a:off x="5589905" y="4572000"/>
              <a:ext cx="44450" cy="88900"/>
            </p14:xfrm>
          </p:contentPart>
        </mc:Choice>
        <mc:Fallback xmlns="">
          <p:pic>
            <p:nvPicPr>
              <p:cNvPr id="25" name="墨迹 24"/>
            </p:nvPicPr>
            <p:blipFill>
              <a:blip r:embed="rId38"/>
            </p:blipFill>
            <p:spPr>
              <a:xfrm>
                <a:off x="5589905" y="4572000"/>
                <a:ext cx="44450" cy="889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墨迹 25"/>
              <p14:cNvContentPartPr/>
              <p14:nvPr/>
            </p14:nvContentPartPr>
            <p14:xfrm>
              <a:off x="7322185" y="3928745"/>
              <a:ext cx="17780" cy="360"/>
            </p14:xfrm>
          </p:contentPart>
        </mc:Choice>
        <mc:Fallback xmlns="">
          <p:pic>
            <p:nvPicPr>
              <p:cNvPr id="26" name="墨迹 25"/>
            </p:nvPicPr>
            <p:blipFill>
              <a:blip r:embed="rId10"/>
            </p:blipFill>
            <p:spPr>
              <a:xfrm>
                <a:off x="7322185" y="3928745"/>
                <a:ext cx="17780" cy="36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7" name="墨迹 26"/>
              <p14:cNvContentPartPr/>
              <p14:nvPr/>
            </p14:nvContentPartPr>
            <p14:xfrm>
              <a:off x="3955415" y="4276725"/>
              <a:ext cx="848360" cy="36195"/>
            </p14:xfrm>
          </p:contentPart>
        </mc:Choice>
        <mc:Fallback xmlns="">
          <p:pic>
            <p:nvPicPr>
              <p:cNvPr id="27" name="墨迹 26"/>
            </p:nvPicPr>
            <p:blipFill>
              <a:blip r:embed="rId41"/>
            </p:blipFill>
            <p:spPr>
              <a:xfrm>
                <a:off x="3955415" y="4276725"/>
                <a:ext cx="848360" cy="3619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8" name="墨迹 27"/>
              <p14:cNvContentPartPr/>
              <p14:nvPr/>
            </p14:nvContentPartPr>
            <p14:xfrm>
              <a:off x="5036185" y="4241165"/>
              <a:ext cx="499745" cy="80645"/>
            </p14:xfrm>
          </p:contentPart>
        </mc:Choice>
        <mc:Fallback xmlns="">
          <p:pic>
            <p:nvPicPr>
              <p:cNvPr id="28" name="墨迹 27"/>
            </p:nvPicPr>
            <p:blipFill>
              <a:blip r:embed="rId43"/>
            </p:blipFill>
            <p:spPr>
              <a:xfrm>
                <a:off x="5036185" y="4241165"/>
                <a:ext cx="499745" cy="8064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9" name="墨迹 28"/>
              <p14:cNvContentPartPr/>
              <p14:nvPr/>
            </p14:nvContentPartPr>
            <p14:xfrm>
              <a:off x="6384290" y="3875405"/>
              <a:ext cx="749935" cy="455295"/>
            </p14:xfrm>
          </p:contentPart>
        </mc:Choice>
        <mc:Fallback xmlns="">
          <p:pic>
            <p:nvPicPr>
              <p:cNvPr id="29" name="墨迹 28"/>
            </p:nvPicPr>
            <p:blipFill>
              <a:blip r:embed="rId45"/>
            </p:blipFill>
            <p:spPr>
              <a:xfrm>
                <a:off x="6384290" y="3875405"/>
                <a:ext cx="749935" cy="45529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0" name="墨迹 29"/>
              <p14:cNvContentPartPr/>
              <p14:nvPr/>
            </p14:nvContentPartPr>
            <p14:xfrm>
              <a:off x="419100" y="1776730"/>
              <a:ext cx="205740" cy="2928620"/>
            </p14:xfrm>
          </p:contentPart>
        </mc:Choice>
        <mc:Fallback xmlns="">
          <p:pic>
            <p:nvPicPr>
              <p:cNvPr id="30" name="墨迹 29"/>
            </p:nvPicPr>
            <p:blipFill>
              <a:blip r:embed="rId47"/>
            </p:blipFill>
            <p:spPr>
              <a:xfrm>
                <a:off x="419100" y="1776730"/>
                <a:ext cx="205740" cy="292862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1" name="墨迹 30"/>
              <p14:cNvContentPartPr/>
              <p14:nvPr/>
            </p14:nvContentPartPr>
            <p14:xfrm>
              <a:off x="767715" y="5133975"/>
              <a:ext cx="17780" cy="360"/>
            </p14:xfrm>
          </p:contentPart>
        </mc:Choice>
        <mc:Fallback xmlns="">
          <p:pic>
            <p:nvPicPr>
              <p:cNvPr id="31" name="墨迹 30"/>
            </p:nvPicPr>
            <p:blipFill>
              <a:blip r:embed="rId10"/>
            </p:blipFill>
            <p:spPr>
              <a:xfrm>
                <a:off x="767715" y="5133975"/>
                <a:ext cx="17780" cy="36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2" name="墨迹 31"/>
              <p14:cNvContentPartPr/>
              <p14:nvPr/>
            </p14:nvContentPartPr>
            <p14:xfrm>
              <a:off x="2642870" y="5410835"/>
              <a:ext cx="17780" cy="360"/>
            </p14:xfrm>
          </p:contentPart>
        </mc:Choice>
        <mc:Fallback xmlns="">
          <p:pic>
            <p:nvPicPr>
              <p:cNvPr id="32" name="墨迹 31"/>
            </p:nvPicPr>
            <p:blipFill>
              <a:blip r:embed="rId10"/>
            </p:blipFill>
            <p:spPr>
              <a:xfrm>
                <a:off x="2642870" y="5410835"/>
                <a:ext cx="17780" cy="36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3" name="墨迹 32"/>
              <p14:cNvContentPartPr/>
              <p14:nvPr/>
            </p14:nvContentPartPr>
            <p14:xfrm>
              <a:off x="2160905" y="4276725"/>
              <a:ext cx="589280" cy="375285"/>
            </p14:xfrm>
          </p:contentPart>
        </mc:Choice>
        <mc:Fallback xmlns="">
          <p:pic>
            <p:nvPicPr>
              <p:cNvPr id="33" name="墨迹 32"/>
            </p:nvPicPr>
            <p:blipFill>
              <a:blip r:embed="rId51"/>
            </p:blipFill>
            <p:spPr>
              <a:xfrm>
                <a:off x="2160905" y="4276725"/>
                <a:ext cx="589280" cy="375285"/>
              </a:xfrm>
              <a:prstGeom prst="rect"/>
            </p:spPr>
          </p:pic>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2.1.1 网络应用程序体系结构</a:t>
            </a:r>
            <a:endParaRPr sz="4000"/>
          </a:p>
        </p:txBody>
      </p:sp>
      <p:pic>
        <p:nvPicPr>
          <p:cNvPr id="4" name="内容占位符 3"/>
          <p:cNvPicPr>
            <a:picLocks noChangeAspect="1"/>
          </p:cNvPicPr>
          <p:nvPr>
            <p:ph idx="1"/>
          </p:nvPr>
        </p:nvPicPr>
        <p:blipFill>
          <a:blip r:embed="rId1"/>
          <a:stretch>
            <a:fillRect/>
          </a:stretch>
        </p:blipFill>
        <p:spPr>
          <a:xfrm>
            <a:off x="2555875" y="1268730"/>
            <a:ext cx="3760470" cy="5326380"/>
          </a:xfrm>
          <a:prstGeom prst="rect">
            <a:avLst/>
          </a:prstGeom>
        </p:spPr>
      </p:pic>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5.2.1 奇偶校验</a:t>
            </a:r>
            <a:endParaRPr lang="zh-CN" altLang="en-US" sz="3200">
              <a:sym typeface="+mn-ea"/>
            </a:endParaRPr>
          </a:p>
        </p:txBody>
      </p:sp>
      <p:sp>
        <p:nvSpPr>
          <p:cNvPr id="3" name="内容占位符 2"/>
          <p:cNvSpPr/>
          <p:nvPr>
            <p:ph idx="1"/>
          </p:nvPr>
        </p:nvSpPr>
        <p:spPr>
          <a:xfrm>
            <a:off x="457200" y="1332230"/>
            <a:ext cx="8229600" cy="4794250"/>
          </a:xfrm>
        </p:spPr>
        <p:txBody>
          <a:bodyPr/>
          <a:p>
            <a:r>
              <a:rPr lang="zh-CN" altLang="en-US" sz="2400"/>
              <a:t>图5-5显示了单比特奇偶校验方案的</a:t>
            </a:r>
            <a:r>
              <a:rPr lang="zh-CN" altLang="en-US" sz="2400">
                <a:solidFill>
                  <a:srgbClr val="FF0000"/>
                </a:solidFill>
              </a:rPr>
              <a:t>二维</a:t>
            </a:r>
            <a:r>
              <a:rPr lang="zh-CN" altLang="en-US" sz="2400"/>
              <a:t>一般化方案。这里D中的d个比特被划分为i行j列。对每行和每列计算奇偶值。产生的i+j+1奇偶比特构成了链路层帧的差错检测比特。</a:t>
            </a:r>
            <a:endParaRPr lang="zh-CN" altLang="en-US" sz="240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3223260" y="1348105"/>
              <a:ext cx="17780" cy="360"/>
            </p14:xfrm>
          </p:contentPart>
        </mc:Choice>
        <mc:Fallback xmlns="">
          <p:pic>
            <p:nvPicPr>
              <p:cNvPr id="4" name="墨迹 3"/>
            </p:nvPicPr>
            <p:blipFill>
              <a:blip r:embed="rId2"/>
            </p:blipFill>
            <p:spPr>
              <a:xfrm>
                <a:off x="3223260" y="1348105"/>
                <a:ext cx="17780" cy="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2616200" y="1714500"/>
              <a:ext cx="767715" cy="35560"/>
            </p14:xfrm>
          </p:contentPart>
        </mc:Choice>
        <mc:Fallback xmlns="">
          <p:pic>
            <p:nvPicPr>
              <p:cNvPr id="5" name="墨迹 4"/>
            </p:nvPicPr>
            <p:blipFill>
              <a:blip r:embed="rId4"/>
            </p:blipFill>
            <p:spPr>
              <a:xfrm>
                <a:off x="2616200" y="1714500"/>
                <a:ext cx="767715" cy="355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616325" y="990600"/>
              <a:ext cx="17780" cy="360"/>
            </p14:xfrm>
          </p:contentPart>
        </mc:Choice>
        <mc:Fallback xmlns="">
          <p:pic>
            <p:nvPicPr>
              <p:cNvPr id="6" name="墨迹 5"/>
            </p:nvPicPr>
            <p:blipFill>
              <a:blip r:embed="rId2"/>
            </p:blipFill>
            <p:spPr>
              <a:xfrm>
                <a:off x="3616325" y="990600"/>
                <a:ext cx="1778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4161155" y="1097915"/>
              <a:ext cx="17780" cy="360"/>
            </p14:xfrm>
          </p:contentPart>
        </mc:Choice>
        <mc:Fallback xmlns="">
          <p:pic>
            <p:nvPicPr>
              <p:cNvPr id="7" name="墨迹 6"/>
            </p:nvPicPr>
            <p:blipFill>
              <a:blip r:embed="rId2"/>
            </p:blipFill>
            <p:spPr>
              <a:xfrm>
                <a:off x="4161155" y="1097915"/>
                <a:ext cx="1778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5107305" y="1580515"/>
              <a:ext cx="17780" cy="360"/>
            </p14:xfrm>
          </p:contentPart>
        </mc:Choice>
        <mc:Fallback xmlns="">
          <p:pic>
            <p:nvPicPr>
              <p:cNvPr id="8" name="墨迹 7"/>
            </p:nvPicPr>
            <p:blipFill>
              <a:blip r:embed="rId2"/>
            </p:blipFill>
            <p:spPr>
              <a:xfrm>
                <a:off x="5107305" y="1580515"/>
                <a:ext cx="1778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4375150" y="1723390"/>
              <a:ext cx="26670" cy="8890"/>
            </p14:xfrm>
          </p:contentPart>
        </mc:Choice>
        <mc:Fallback xmlns="">
          <p:pic>
            <p:nvPicPr>
              <p:cNvPr id="9" name="墨迹 8"/>
            </p:nvPicPr>
            <p:blipFill>
              <a:blip r:embed="rId9"/>
            </p:blipFill>
            <p:spPr>
              <a:xfrm>
                <a:off x="4375150" y="1723390"/>
                <a:ext cx="26670" cy="889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5357495" y="1231900"/>
              <a:ext cx="848360" cy="535940"/>
            </p14:xfrm>
          </p:contentPart>
        </mc:Choice>
        <mc:Fallback xmlns="">
          <p:pic>
            <p:nvPicPr>
              <p:cNvPr id="10" name="墨迹 9"/>
            </p:nvPicPr>
            <p:blipFill>
              <a:blip r:embed="rId11"/>
            </p:blipFill>
            <p:spPr>
              <a:xfrm>
                <a:off x="5357495" y="1231900"/>
                <a:ext cx="848360" cy="53594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6964680" y="1732280"/>
              <a:ext cx="17780" cy="360"/>
            </p14:xfrm>
          </p:contentPart>
        </mc:Choice>
        <mc:Fallback xmlns="">
          <p:pic>
            <p:nvPicPr>
              <p:cNvPr id="11" name="墨迹 10"/>
            </p:nvPicPr>
            <p:blipFill>
              <a:blip r:embed="rId2"/>
            </p:blipFill>
            <p:spPr>
              <a:xfrm>
                <a:off x="6964680" y="1732280"/>
                <a:ext cx="1778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墨迹 11"/>
              <p14:cNvContentPartPr/>
              <p14:nvPr/>
            </p14:nvContentPartPr>
            <p14:xfrm>
              <a:off x="8081010" y="1580515"/>
              <a:ext cx="17780" cy="360"/>
            </p14:xfrm>
          </p:contentPart>
        </mc:Choice>
        <mc:Fallback xmlns="">
          <p:pic>
            <p:nvPicPr>
              <p:cNvPr id="12" name="墨迹 11"/>
            </p:nvPicPr>
            <p:blipFill>
              <a:blip r:embed="rId2"/>
            </p:blipFill>
            <p:spPr>
              <a:xfrm>
                <a:off x="8081010" y="1580515"/>
                <a:ext cx="1778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3" name="墨迹 12"/>
              <p14:cNvContentPartPr/>
              <p14:nvPr/>
            </p14:nvContentPartPr>
            <p14:xfrm>
              <a:off x="1089025" y="2062480"/>
              <a:ext cx="491490" cy="26670"/>
            </p14:xfrm>
          </p:contentPart>
        </mc:Choice>
        <mc:Fallback xmlns="">
          <p:pic>
            <p:nvPicPr>
              <p:cNvPr id="13" name="墨迹 12"/>
            </p:nvPicPr>
            <p:blipFill>
              <a:blip r:embed="rId15"/>
            </p:blipFill>
            <p:spPr>
              <a:xfrm>
                <a:off x="1089025" y="2062480"/>
                <a:ext cx="491490" cy="2667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4" name="墨迹 13"/>
              <p14:cNvContentPartPr/>
              <p14:nvPr/>
            </p14:nvContentPartPr>
            <p14:xfrm>
              <a:off x="1455420" y="2071370"/>
              <a:ext cx="17780" cy="360"/>
            </p14:xfrm>
          </p:contentPart>
        </mc:Choice>
        <mc:Fallback xmlns="">
          <p:pic>
            <p:nvPicPr>
              <p:cNvPr id="14" name="墨迹 13"/>
            </p:nvPicPr>
            <p:blipFill>
              <a:blip r:embed="rId2"/>
            </p:blipFill>
            <p:spPr>
              <a:xfrm>
                <a:off x="1455420" y="2071370"/>
                <a:ext cx="17780" cy="3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墨迹 14"/>
              <p14:cNvContentPartPr/>
              <p14:nvPr/>
            </p14:nvContentPartPr>
            <p14:xfrm>
              <a:off x="2026920" y="2089150"/>
              <a:ext cx="1205230" cy="360"/>
            </p14:xfrm>
          </p:contentPart>
        </mc:Choice>
        <mc:Fallback xmlns="">
          <p:pic>
            <p:nvPicPr>
              <p:cNvPr id="15" name="墨迹 14"/>
            </p:nvPicPr>
            <p:blipFill>
              <a:blip r:embed="rId18"/>
            </p:blipFill>
            <p:spPr>
              <a:xfrm>
                <a:off x="2026920" y="2089150"/>
                <a:ext cx="1205230"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墨迹 15"/>
              <p14:cNvContentPartPr/>
              <p14:nvPr/>
            </p14:nvContentPartPr>
            <p14:xfrm>
              <a:off x="3607435" y="2143125"/>
              <a:ext cx="17780" cy="360"/>
            </p14:xfrm>
          </p:contentPart>
        </mc:Choice>
        <mc:Fallback xmlns="">
          <p:pic>
            <p:nvPicPr>
              <p:cNvPr id="16" name="墨迹 15"/>
            </p:nvPicPr>
            <p:blipFill>
              <a:blip r:embed="rId2"/>
            </p:blipFill>
            <p:spPr>
              <a:xfrm>
                <a:off x="3607435" y="2143125"/>
                <a:ext cx="17780" cy="36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7" name="墨迹 16"/>
              <p14:cNvContentPartPr/>
              <p14:nvPr/>
            </p14:nvContentPartPr>
            <p14:xfrm>
              <a:off x="4214495" y="2106930"/>
              <a:ext cx="875030" cy="8890"/>
            </p14:xfrm>
          </p:contentPart>
        </mc:Choice>
        <mc:Fallback xmlns="">
          <p:pic>
            <p:nvPicPr>
              <p:cNvPr id="17" name="墨迹 16"/>
            </p:nvPicPr>
            <p:blipFill>
              <a:blip r:embed="rId21"/>
            </p:blipFill>
            <p:spPr>
              <a:xfrm>
                <a:off x="4214495" y="2106930"/>
                <a:ext cx="875030" cy="889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8" name="墨迹 17"/>
              <p14:cNvContentPartPr/>
              <p14:nvPr/>
            </p14:nvContentPartPr>
            <p14:xfrm>
              <a:off x="7750810" y="2143125"/>
              <a:ext cx="17780" cy="360"/>
            </p14:xfrm>
          </p:contentPart>
        </mc:Choice>
        <mc:Fallback xmlns="">
          <p:pic>
            <p:nvPicPr>
              <p:cNvPr id="18" name="墨迹 17"/>
            </p:nvPicPr>
            <p:blipFill>
              <a:blip r:embed="rId2"/>
            </p:blipFill>
            <p:spPr>
              <a:xfrm>
                <a:off x="7750810" y="2143125"/>
                <a:ext cx="17780" cy="36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9" name="墨迹 18"/>
              <p14:cNvContentPartPr/>
              <p14:nvPr/>
            </p14:nvContentPartPr>
            <p14:xfrm>
              <a:off x="892810" y="2535555"/>
              <a:ext cx="419735" cy="17780"/>
            </p14:xfrm>
          </p:contentPart>
        </mc:Choice>
        <mc:Fallback xmlns="">
          <p:pic>
            <p:nvPicPr>
              <p:cNvPr id="19" name="墨迹 18"/>
            </p:nvPicPr>
            <p:blipFill>
              <a:blip r:embed="rId24"/>
            </p:blipFill>
            <p:spPr>
              <a:xfrm>
                <a:off x="892810" y="2535555"/>
                <a:ext cx="419735" cy="177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0" name="墨迹 19"/>
              <p14:cNvContentPartPr/>
              <p14:nvPr/>
            </p14:nvContentPartPr>
            <p14:xfrm>
              <a:off x="2187575" y="2508885"/>
              <a:ext cx="1125220" cy="44450"/>
            </p14:xfrm>
          </p:contentPart>
        </mc:Choice>
        <mc:Fallback xmlns="">
          <p:pic>
            <p:nvPicPr>
              <p:cNvPr id="20" name="墨迹 19"/>
            </p:nvPicPr>
            <p:blipFill>
              <a:blip r:embed="rId26"/>
            </p:blipFill>
            <p:spPr>
              <a:xfrm>
                <a:off x="2187575" y="2508885"/>
                <a:ext cx="1125220" cy="444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1" name="墨迹 20"/>
              <p14:cNvContentPartPr/>
              <p14:nvPr/>
            </p14:nvContentPartPr>
            <p14:xfrm>
              <a:off x="3714750" y="2446655"/>
              <a:ext cx="758825" cy="8890"/>
            </p14:xfrm>
          </p:contentPart>
        </mc:Choice>
        <mc:Fallback xmlns="">
          <p:pic>
            <p:nvPicPr>
              <p:cNvPr id="21" name="墨迹 20"/>
            </p:nvPicPr>
            <p:blipFill>
              <a:blip r:embed="rId28"/>
            </p:blipFill>
            <p:spPr>
              <a:xfrm>
                <a:off x="3714750" y="2446655"/>
                <a:ext cx="758825" cy="889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2" name="墨迹 21"/>
              <p14:cNvContentPartPr/>
              <p14:nvPr/>
            </p14:nvContentPartPr>
            <p14:xfrm>
              <a:off x="5205730" y="2464435"/>
              <a:ext cx="1143000" cy="44450"/>
            </p14:xfrm>
          </p:contentPart>
        </mc:Choice>
        <mc:Fallback xmlns="">
          <p:pic>
            <p:nvPicPr>
              <p:cNvPr id="22" name="墨迹 21"/>
            </p:nvPicPr>
            <p:blipFill>
              <a:blip r:embed="rId30"/>
            </p:blipFill>
            <p:spPr>
              <a:xfrm>
                <a:off x="5205730" y="2464435"/>
                <a:ext cx="1143000" cy="444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3" name="墨迹 22"/>
              <p14:cNvContentPartPr/>
              <p14:nvPr/>
            </p14:nvContentPartPr>
            <p14:xfrm>
              <a:off x="6991350" y="2526665"/>
              <a:ext cx="1473835" cy="45085"/>
            </p14:xfrm>
          </p:contentPart>
        </mc:Choice>
        <mc:Fallback xmlns="">
          <p:pic>
            <p:nvPicPr>
              <p:cNvPr id="23" name="墨迹 22"/>
            </p:nvPicPr>
            <p:blipFill>
              <a:blip r:embed="rId32"/>
            </p:blipFill>
            <p:spPr>
              <a:xfrm>
                <a:off x="6991350" y="2526665"/>
                <a:ext cx="1473835" cy="4508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4" name="墨迹 23"/>
              <p14:cNvContentPartPr/>
              <p14:nvPr/>
            </p14:nvContentPartPr>
            <p14:xfrm>
              <a:off x="2383790" y="2473325"/>
              <a:ext cx="562610" cy="71120"/>
            </p14:xfrm>
          </p:contentPart>
        </mc:Choice>
        <mc:Fallback xmlns="">
          <p:pic>
            <p:nvPicPr>
              <p:cNvPr id="24" name="墨迹 23"/>
            </p:nvPicPr>
            <p:blipFill>
              <a:blip r:embed="rId34"/>
            </p:blipFill>
            <p:spPr>
              <a:xfrm>
                <a:off x="2383790" y="2473325"/>
                <a:ext cx="562610" cy="711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5" name="墨迹 24"/>
              <p14:cNvContentPartPr/>
              <p14:nvPr/>
            </p14:nvContentPartPr>
            <p14:xfrm>
              <a:off x="2357120" y="2598420"/>
              <a:ext cx="518160" cy="26670"/>
            </p14:xfrm>
          </p:contentPart>
        </mc:Choice>
        <mc:Fallback xmlns="">
          <p:pic>
            <p:nvPicPr>
              <p:cNvPr id="25" name="墨迹 24"/>
            </p:nvPicPr>
            <p:blipFill>
              <a:blip r:embed="rId36"/>
            </p:blipFill>
            <p:spPr>
              <a:xfrm>
                <a:off x="2357120" y="2598420"/>
                <a:ext cx="518160" cy="2667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6" name="墨迹 25"/>
              <p14:cNvContentPartPr/>
              <p14:nvPr/>
            </p14:nvContentPartPr>
            <p14:xfrm>
              <a:off x="2330450" y="2660650"/>
              <a:ext cx="276860" cy="360"/>
            </p14:xfrm>
          </p:contentPart>
        </mc:Choice>
        <mc:Fallback xmlns="">
          <p:pic>
            <p:nvPicPr>
              <p:cNvPr id="26" name="墨迹 25"/>
            </p:nvPicPr>
            <p:blipFill>
              <a:blip r:embed="rId38"/>
            </p:blipFill>
            <p:spPr>
              <a:xfrm>
                <a:off x="2330450" y="2660650"/>
                <a:ext cx="276860" cy="3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7" name="墨迹 26"/>
              <p14:cNvContentPartPr/>
              <p14:nvPr/>
            </p14:nvContentPartPr>
            <p14:xfrm>
              <a:off x="5928995" y="1660525"/>
              <a:ext cx="160655" cy="8890"/>
            </p14:xfrm>
          </p:contentPart>
        </mc:Choice>
        <mc:Fallback xmlns="">
          <p:pic>
            <p:nvPicPr>
              <p:cNvPr id="27" name="墨迹 26"/>
            </p:nvPicPr>
            <p:blipFill>
              <a:blip r:embed="rId40"/>
            </p:blipFill>
            <p:spPr>
              <a:xfrm>
                <a:off x="5928995" y="1660525"/>
                <a:ext cx="160655" cy="889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8" name="墨迹 27"/>
              <p14:cNvContentPartPr/>
              <p14:nvPr/>
            </p14:nvContentPartPr>
            <p14:xfrm>
              <a:off x="2294890" y="2633980"/>
              <a:ext cx="607060" cy="8890"/>
            </p14:xfrm>
          </p:contentPart>
        </mc:Choice>
        <mc:Fallback xmlns="">
          <p:pic>
            <p:nvPicPr>
              <p:cNvPr id="28" name="墨迹 27"/>
            </p:nvPicPr>
            <p:blipFill>
              <a:blip r:embed="rId42"/>
            </p:blipFill>
            <p:spPr>
              <a:xfrm>
                <a:off x="2294890" y="2633980"/>
                <a:ext cx="607060" cy="889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9" name="墨迹 28"/>
              <p14:cNvContentPartPr/>
              <p14:nvPr/>
            </p14:nvContentPartPr>
            <p14:xfrm>
              <a:off x="2410460" y="2705100"/>
              <a:ext cx="330835" cy="18415"/>
            </p14:xfrm>
          </p:contentPart>
        </mc:Choice>
        <mc:Fallback xmlns="">
          <p:pic>
            <p:nvPicPr>
              <p:cNvPr id="29" name="墨迹 28"/>
            </p:nvPicPr>
            <p:blipFill>
              <a:blip r:embed="rId44"/>
            </p:blipFill>
            <p:spPr>
              <a:xfrm>
                <a:off x="2410460" y="2705100"/>
                <a:ext cx="330835" cy="1841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0" name="墨迹 29"/>
              <p14:cNvContentPartPr/>
              <p14:nvPr/>
            </p14:nvContentPartPr>
            <p14:xfrm>
              <a:off x="2392680" y="2741295"/>
              <a:ext cx="455295" cy="8890"/>
            </p14:xfrm>
          </p:contentPart>
        </mc:Choice>
        <mc:Fallback xmlns="">
          <p:pic>
            <p:nvPicPr>
              <p:cNvPr id="30" name="墨迹 29"/>
            </p:nvPicPr>
            <p:blipFill>
              <a:blip r:embed="rId46"/>
            </p:blipFill>
            <p:spPr>
              <a:xfrm>
                <a:off x="2392680" y="2741295"/>
                <a:ext cx="455295" cy="889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1" name="墨迹 30"/>
              <p14:cNvContentPartPr/>
              <p14:nvPr/>
            </p14:nvContentPartPr>
            <p14:xfrm>
              <a:off x="2767965" y="2705100"/>
              <a:ext cx="267970" cy="27305"/>
            </p14:xfrm>
          </p:contentPart>
        </mc:Choice>
        <mc:Fallback xmlns="">
          <p:pic>
            <p:nvPicPr>
              <p:cNvPr id="31" name="墨迹 30"/>
            </p:nvPicPr>
            <p:blipFill>
              <a:blip r:embed="rId48"/>
            </p:blipFill>
            <p:spPr>
              <a:xfrm>
                <a:off x="2767965" y="2705100"/>
                <a:ext cx="267970" cy="2730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2" name="墨迹 31"/>
              <p14:cNvContentPartPr/>
              <p14:nvPr/>
            </p14:nvContentPartPr>
            <p14:xfrm>
              <a:off x="2794635" y="2616200"/>
              <a:ext cx="17780" cy="360"/>
            </p14:xfrm>
          </p:contentPart>
        </mc:Choice>
        <mc:Fallback xmlns="">
          <p:pic>
            <p:nvPicPr>
              <p:cNvPr id="32" name="墨迹 31"/>
            </p:nvPicPr>
            <p:blipFill>
              <a:blip r:embed="rId2"/>
            </p:blipFill>
            <p:spPr>
              <a:xfrm>
                <a:off x="2794635" y="2616200"/>
                <a:ext cx="17780" cy="36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3" name="墨迹 32"/>
              <p14:cNvContentPartPr/>
              <p14:nvPr/>
            </p14:nvContentPartPr>
            <p14:xfrm>
              <a:off x="2857500" y="2544445"/>
              <a:ext cx="17780" cy="360"/>
            </p14:xfrm>
          </p:contentPart>
        </mc:Choice>
        <mc:Fallback xmlns="">
          <p:pic>
            <p:nvPicPr>
              <p:cNvPr id="33" name="墨迹 32"/>
            </p:nvPicPr>
            <p:blipFill>
              <a:blip r:embed="rId2"/>
            </p:blipFill>
            <p:spPr>
              <a:xfrm>
                <a:off x="2857500" y="2544445"/>
                <a:ext cx="17780" cy="36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4" name="墨迹 33"/>
              <p14:cNvContentPartPr/>
              <p14:nvPr/>
            </p14:nvContentPartPr>
            <p14:xfrm>
              <a:off x="3071495" y="2499995"/>
              <a:ext cx="17780" cy="360"/>
            </p14:xfrm>
          </p:contentPart>
        </mc:Choice>
        <mc:Fallback xmlns="">
          <p:pic>
            <p:nvPicPr>
              <p:cNvPr id="34" name="墨迹 33"/>
            </p:nvPicPr>
            <p:blipFill>
              <a:blip r:embed="rId2"/>
            </p:blipFill>
            <p:spPr>
              <a:xfrm>
                <a:off x="3071495" y="2499995"/>
                <a:ext cx="17780" cy="36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5" name="墨迹 34"/>
              <p14:cNvContentPartPr/>
              <p14:nvPr/>
            </p14:nvContentPartPr>
            <p14:xfrm>
              <a:off x="3115945" y="2464435"/>
              <a:ext cx="17780" cy="360"/>
            </p14:xfrm>
          </p:contentPart>
        </mc:Choice>
        <mc:Fallback xmlns="">
          <p:pic>
            <p:nvPicPr>
              <p:cNvPr id="35" name="墨迹 34"/>
            </p:nvPicPr>
            <p:blipFill>
              <a:blip r:embed="rId2"/>
            </p:blipFill>
            <p:spPr>
              <a:xfrm>
                <a:off x="3115945" y="2464435"/>
                <a:ext cx="17780" cy="36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6" name="墨迹 35"/>
              <p14:cNvContentPartPr/>
              <p14:nvPr/>
            </p14:nvContentPartPr>
            <p14:xfrm>
              <a:off x="4000500" y="1687195"/>
              <a:ext cx="847725" cy="446405"/>
            </p14:xfrm>
          </p:contentPart>
        </mc:Choice>
        <mc:Fallback xmlns="">
          <p:pic>
            <p:nvPicPr>
              <p:cNvPr id="36" name="墨迹 35"/>
            </p:nvPicPr>
            <p:blipFill>
              <a:blip r:embed="rId54"/>
            </p:blipFill>
            <p:spPr>
              <a:xfrm>
                <a:off x="4000500" y="1687195"/>
                <a:ext cx="847725" cy="44640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7" name="墨迹 36"/>
              <p14:cNvContentPartPr/>
              <p14:nvPr/>
            </p14:nvContentPartPr>
            <p14:xfrm>
              <a:off x="5741670" y="1169670"/>
              <a:ext cx="17780" cy="360"/>
            </p14:xfrm>
          </p:contentPart>
        </mc:Choice>
        <mc:Fallback xmlns="">
          <p:pic>
            <p:nvPicPr>
              <p:cNvPr id="37" name="墨迹 36"/>
            </p:nvPicPr>
            <p:blipFill>
              <a:blip r:embed="rId2"/>
            </p:blipFill>
            <p:spPr>
              <a:xfrm>
                <a:off x="5741670" y="1169670"/>
                <a:ext cx="17780" cy="36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8" name="墨迹 37"/>
              <p14:cNvContentPartPr/>
              <p14:nvPr/>
            </p14:nvContentPartPr>
            <p14:xfrm>
              <a:off x="3910965" y="2875280"/>
              <a:ext cx="17780" cy="360"/>
            </p14:xfrm>
          </p:contentPart>
        </mc:Choice>
        <mc:Fallback xmlns="">
          <p:pic>
            <p:nvPicPr>
              <p:cNvPr id="38" name="墨迹 37"/>
            </p:nvPicPr>
            <p:blipFill>
              <a:blip r:embed="rId2"/>
            </p:blipFill>
            <p:spPr>
              <a:xfrm>
                <a:off x="3910965" y="2875280"/>
                <a:ext cx="17780" cy="360"/>
              </a:xfrm>
              <a:prstGeom prst="rect"/>
            </p:spPr>
          </p:pic>
        </mc:Fallback>
      </mc:AlternateContent>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5.2.1 奇偶校验</a:t>
            </a:r>
            <a:endParaRPr lang="zh-CN" altLang="en-US" sz="3200">
              <a:sym typeface="+mn-ea"/>
            </a:endParaRPr>
          </a:p>
        </p:txBody>
      </p:sp>
      <p:pic>
        <p:nvPicPr>
          <p:cNvPr id="4" name="内容占位符 3"/>
          <p:cNvPicPr>
            <a:picLocks noChangeAspect="1"/>
          </p:cNvPicPr>
          <p:nvPr>
            <p:ph idx="1"/>
          </p:nvPr>
        </p:nvPicPr>
        <p:blipFill>
          <a:blip r:embed="rId1"/>
          <a:stretch>
            <a:fillRect/>
          </a:stretch>
        </p:blipFill>
        <p:spPr>
          <a:xfrm>
            <a:off x="3060065" y="836930"/>
            <a:ext cx="4408805" cy="566864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660400" y="410210"/>
              <a:ext cx="8890" cy="509270"/>
            </p14:xfrm>
          </p:contentPart>
        </mc:Choice>
        <mc:Fallback xmlns="">
          <p:pic>
            <p:nvPicPr>
              <p:cNvPr id="3" name="墨迹 2"/>
            </p:nvPicPr>
            <p:blipFill>
              <a:blip r:embed="rId3"/>
            </p:blipFill>
            <p:spPr>
              <a:xfrm>
                <a:off x="660400" y="410210"/>
                <a:ext cx="8890" cy="50927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651510" y="392430"/>
              <a:ext cx="384175" cy="518160"/>
            </p14:xfrm>
          </p:contentPart>
        </mc:Choice>
        <mc:Fallback xmlns="">
          <p:pic>
            <p:nvPicPr>
              <p:cNvPr id="5" name="墨迹 4"/>
            </p:nvPicPr>
            <p:blipFill>
              <a:blip r:embed="rId5"/>
            </p:blipFill>
            <p:spPr>
              <a:xfrm>
                <a:off x="651510" y="392430"/>
                <a:ext cx="384175" cy="5181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1258570" y="857250"/>
              <a:ext cx="17780" cy="360"/>
            </p14:xfrm>
          </p:contentPart>
        </mc:Choice>
        <mc:Fallback xmlns="">
          <p:pic>
            <p:nvPicPr>
              <p:cNvPr id="6" name="墨迹 5"/>
            </p:nvPicPr>
            <p:blipFill>
              <a:blip r:embed="rId7"/>
            </p:blipFill>
            <p:spPr>
              <a:xfrm>
                <a:off x="1258570" y="857250"/>
                <a:ext cx="1778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276225" y="1223010"/>
              <a:ext cx="187960" cy="178435"/>
            </p14:xfrm>
          </p:contentPart>
        </mc:Choice>
        <mc:Fallback xmlns="">
          <p:pic>
            <p:nvPicPr>
              <p:cNvPr id="7" name="墨迹 6"/>
            </p:nvPicPr>
            <p:blipFill>
              <a:blip r:embed="rId9"/>
            </p:blipFill>
            <p:spPr>
              <a:xfrm>
                <a:off x="276225" y="1223010"/>
                <a:ext cx="187960" cy="17843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660400" y="1106805"/>
              <a:ext cx="160655" cy="393065"/>
            </p14:xfrm>
          </p:contentPart>
        </mc:Choice>
        <mc:Fallback xmlns="">
          <p:pic>
            <p:nvPicPr>
              <p:cNvPr id="8" name="墨迹 7"/>
            </p:nvPicPr>
            <p:blipFill>
              <a:blip r:embed="rId11"/>
            </p:blipFill>
            <p:spPr>
              <a:xfrm>
                <a:off x="660400" y="1106805"/>
                <a:ext cx="160655" cy="39306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9" name="墨迹 8"/>
              <p14:cNvContentPartPr/>
              <p14:nvPr/>
            </p14:nvContentPartPr>
            <p14:xfrm>
              <a:off x="883920" y="1205230"/>
              <a:ext cx="133985" cy="223520"/>
            </p14:xfrm>
          </p:contentPart>
        </mc:Choice>
        <mc:Fallback xmlns="">
          <p:pic>
            <p:nvPicPr>
              <p:cNvPr id="9" name="墨迹 8"/>
            </p:nvPicPr>
            <p:blipFill>
              <a:blip r:embed="rId13"/>
            </p:blipFill>
            <p:spPr>
              <a:xfrm>
                <a:off x="883920" y="1205230"/>
                <a:ext cx="133985" cy="22352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0" name="墨迹 9"/>
              <p14:cNvContentPartPr/>
              <p14:nvPr/>
            </p14:nvContentPartPr>
            <p14:xfrm>
              <a:off x="1205230" y="1115695"/>
              <a:ext cx="53340" cy="285750"/>
            </p14:xfrm>
          </p:contentPart>
        </mc:Choice>
        <mc:Fallback xmlns="">
          <p:pic>
            <p:nvPicPr>
              <p:cNvPr id="10" name="墨迹 9"/>
            </p:nvPicPr>
            <p:blipFill>
              <a:blip r:embed="rId15"/>
            </p:blipFill>
            <p:spPr>
              <a:xfrm>
                <a:off x="1205230" y="1115695"/>
                <a:ext cx="53340" cy="2857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1" name="墨迹 10"/>
              <p14:cNvContentPartPr/>
              <p14:nvPr/>
            </p14:nvContentPartPr>
            <p14:xfrm>
              <a:off x="1544320" y="1124585"/>
              <a:ext cx="142875" cy="205740"/>
            </p14:xfrm>
          </p:contentPart>
        </mc:Choice>
        <mc:Fallback xmlns="">
          <p:pic>
            <p:nvPicPr>
              <p:cNvPr id="11" name="墨迹 10"/>
            </p:nvPicPr>
            <p:blipFill>
              <a:blip r:embed="rId17"/>
            </p:blipFill>
            <p:spPr>
              <a:xfrm>
                <a:off x="1544320" y="1124585"/>
                <a:ext cx="142875" cy="20574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2" name="墨迹 11"/>
              <p14:cNvContentPartPr/>
              <p14:nvPr/>
            </p14:nvContentPartPr>
            <p14:xfrm>
              <a:off x="1928495" y="1035685"/>
              <a:ext cx="89535" cy="356870"/>
            </p14:xfrm>
          </p:contentPart>
        </mc:Choice>
        <mc:Fallback xmlns="">
          <p:pic>
            <p:nvPicPr>
              <p:cNvPr id="12" name="墨迹 11"/>
            </p:nvPicPr>
            <p:blipFill>
              <a:blip r:embed="rId19"/>
            </p:blipFill>
            <p:spPr>
              <a:xfrm>
                <a:off x="1928495" y="1035685"/>
                <a:ext cx="89535" cy="35687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3" name="墨迹 12"/>
              <p14:cNvContentPartPr/>
              <p14:nvPr/>
            </p14:nvContentPartPr>
            <p14:xfrm>
              <a:off x="2214245" y="1097915"/>
              <a:ext cx="26670" cy="303530"/>
            </p14:xfrm>
          </p:contentPart>
        </mc:Choice>
        <mc:Fallback xmlns="">
          <p:pic>
            <p:nvPicPr>
              <p:cNvPr id="13" name="墨迹 12"/>
            </p:nvPicPr>
            <p:blipFill>
              <a:blip r:embed="rId21"/>
            </p:blipFill>
            <p:spPr>
              <a:xfrm>
                <a:off x="2214245" y="1097915"/>
                <a:ext cx="26670" cy="30353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4" name="墨迹 13"/>
              <p14:cNvContentPartPr/>
              <p14:nvPr/>
            </p14:nvContentPartPr>
            <p14:xfrm>
              <a:off x="2544445" y="1151890"/>
              <a:ext cx="360" cy="222885"/>
            </p14:xfrm>
          </p:contentPart>
        </mc:Choice>
        <mc:Fallback xmlns="">
          <p:pic>
            <p:nvPicPr>
              <p:cNvPr id="14" name="墨迹 13"/>
            </p:nvPicPr>
            <p:blipFill>
              <a:blip r:embed="rId23"/>
            </p:blipFill>
            <p:spPr>
              <a:xfrm>
                <a:off x="2544445" y="1151890"/>
                <a:ext cx="360" cy="22288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5" name="墨迹 14"/>
              <p14:cNvContentPartPr/>
              <p14:nvPr/>
            </p14:nvContentPartPr>
            <p14:xfrm>
              <a:off x="2723515" y="1214120"/>
              <a:ext cx="88900" cy="125095"/>
            </p14:xfrm>
          </p:contentPart>
        </mc:Choice>
        <mc:Fallback xmlns="">
          <p:pic>
            <p:nvPicPr>
              <p:cNvPr id="15" name="墨迹 14"/>
            </p:nvPicPr>
            <p:blipFill>
              <a:blip r:embed="rId25"/>
            </p:blipFill>
            <p:spPr>
              <a:xfrm>
                <a:off x="2723515" y="1214120"/>
                <a:ext cx="88900" cy="12509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6" name="墨迹 15"/>
              <p14:cNvContentPartPr/>
              <p14:nvPr/>
            </p14:nvContentPartPr>
            <p14:xfrm>
              <a:off x="3429000" y="1133475"/>
              <a:ext cx="17780" cy="360"/>
            </p14:xfrm>
          </p:contentPart>
        </mc:Choice>
        <mc:Fallback xmlns="">
          <p:pic>
            <p:nvPicPr>
              <p:cNvPr id="16" name="墨迹 15"/>
            </p:nvPicPr>
            <p:blipFill>
              <a:blip r:embed="rId7"/>
            </p:blipFill>
            <p:spPr>
              <a:xfrm>
                <a:off x="3429000" y="1133475"/>
                <a:ext cx="17780" cy="3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160655" y="1517650"/>
              <a:ext cx="2723515" cy="89535"/>
            </p14:xfrm>
          </p:contentPart>
        </mc:Choice>
        <mc:Fallback xmlns="">
          <p:pic>
            <p:nvPicPr>
              <p:cNvPr id="17" name="墨迹 16"/>
            </p:nvPicPr>
            <p:blipFill>
              <a:blip r:embed="rId28"/>
            </p:blipFill>
            <p:spPr>
              <a:xfrm>
                <a:off x="160655" y="1517650"/>
                <a:ext cx="2723515" cy="8953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1490980" y="1607185"/>
              <a:ext cx="71120" cy="250190"/>
            </p14:xfrm>
          </p:contentPart>
        </mc:Choice>
        <mc:Fallback xmlns="">
          <p:pic>
            <p:nvPicPr>
              <p:cNvPr id="18" name="墨迹 17"/>
            </p:nvPicPr>
            <p:blipFill>
              <a:blip r:embed="rId30"/>
            </p:blipFill>
            <p:spPr>
              <a:xfrm>
                <a:off x="1490980" y="1607185"/>
                <a:ext cx="71120" cy="25019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1419225" y="1767840"/>
              <a:ext cx="223520" cy="142875"/>
            </p14:xfrm>
          </p:contentPart>
        </mc:Choice>
        <mc:Fallback xmlns="">
          <p:pic>
            <p:nvPicPr>
              <p:cNvPr id="19" name="墨迹 18"/>
            </p:nvPicPr>
            <p:blipFill>
              <a:blip r:embed="rId32"/>
            </p:blipFill>
            <p:spPr>
              <a:xfrm>
                <a:off x="1419225" y="1767840"/>
                <a:ext cx="223520" cy="14287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1240790" y="526415"/>
              <a:ext cx="339725" cy="178435"/>
            </p14:xfrm>
          </p:contentPart>
        </mc:Choice>
        <mc:Fallback xmlns="">
          <p:pic>
            <p:nvPicPr>
              <p:cNvPr id="20" name="墨迹 19"/>
            </p:nvPicPr>
            <p:blipFill>
              <a:blip r:embed="rId34"/>
            </p:blipFill>
            <p:spPr>
              <a:xfrm>
                <a:off x="1240790" y="526415"/>
                <a:ext cx="339725" cy="17843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249555" y="2357120"/>
              <a:ext cx="160655" cy="410845"/>
            </p14:xfrm>
          </p:contentPart>
        </mc:Choice>
        <mc:Fallback xmlns="">
          <p:pic>
            <p:nvPicPr>
              <p:cNvPr id="21" name="墨迹 20"/>
            </p:nvPicPr>
            <p:blipFill>
              <a:blip r:embed="rId36"/>
            </p:blipFill>
            <p:spPr>
              <a:xfrm>
                <a:off x="249555" y="2357120"/>
                <a:ext cx="160655" cy="41084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535305" y="2428875"/>
              <a:ext cx="142875" cy="187325"/>
            </p14:xfrm>
          </p:contentPart>
        </mc:Choice>
        <mc:Fallback xmlns="">
          <p:pic>
            <p:nvPicPr>
              <p:cNvPr id="22" name="墨迹 21"/>
            </p:nvPicPr>
            <p:blipFill>
              <a:blip r:embed="rId38"/>
            </p:blipFill>
            <p:spPr>
              <a:xfrm>
                <a:off x="535305" y="2428875"/>
                <a:ext cx="142875" cy="18732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838835" y="2294890"/>
              <a:ext cx="36195" cy="339090"/>
            </p14:xfrm>
          </p:contentPart>
        </mc:Choice>
        <mc:Fallback xmlns="">
          <p:pic>
            <p:nvPicPr>
              <p:cNvPr id="23" name="墨迹 22"/>
            </p:nvPicPr>
            <p:blipFill>
              <a:blip r:embed="rId40"/>
            </p:blipFill>
            <p:spPr>
              <a:xfrm>
                <a:off x="838835" y="2294890"/>
                <a:ext cx="36195" cy="33909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1044575" y="2330450"/>
              <a:ext cx="178435" cy="222885"/>
            </p14:xfrm>
          </p:contentPart>
        </mc:Choice>
        <mc:Fallback xmlns="">
          <p:pic>
            <p:nvPicPr>
              <p:cNvPr id="24" name="墨迹 23"/>
            </p:nvPicPr>
            <p:blipFill>
              <a:blip r:embed="rId42"/>
            </p:blipFill>
            <p:spPr>
              <a:xfrm>
                <a:off x="1044575" y="2330450"/>
                <a:ext cx="178435" cy="22288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1267460" y="2312670"/>
              <a:ext cx="45085" cy="276860"/>
            </p14:xfrm>
          </p:contentPart>
        </mc:Choice>
        <mc:Fallback xmlns="">
          <p:pic>
            <p:nvPicPr>
              <p:cNvPr id="25" name="墨迹 24"/>
            </p:nvPicPr>
            <p:blipFill>
              <a:blip r:embed="rId44"/>
            </p:blipFill>
            <p:spPr>
              <a:xfrm>
                <a:off x="1267460" y="2312670"/>
                <a:ext cx="45085" cy="27686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1508760" y="2286000"/>
              <a:ext cx="62865" cy="321310"/>
            </p14:xfrm>
          </p:contentPart>
        </mc:Choice>
        <mc:Fallback xmlns="">
          <p:pic>
            <p:nvPicPr>
              <p:cNvPr id="26" name="墨迹 25"/>
            </p:nvPicPr>
            <p:blipFill>
              <a:blip r:embed="rId46"/>
            </p:blipFill>
            <p:spPr>
              <a:xfrm>
                <a:off x="1508760" y="2286000"/>
                <a:ext cx="62865" cy="32131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1776730" y="2330450"/>
              <a:ext cx="8890" cy="205105"/>
            </p14:xfrm>
          </p:contentPart>
        </mc:Choice>
        <mc:Fallback xmlns="">
          <p:pic>
            <p:nvPicPr>
              <p:cNvPr id="27" name="墨迹 26"/>
            </p:nvPicPr>
            <p:blipFill>
              <a:blip r:embed="rId48"/>
            </p:blipFill>
            <p:spPr>
              <a:xfrm>
                <a:off x="1776730" y="2330450"/>
                <a:ext cx="8890" cy="20510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墨迹 27"/>
              <p14:cNvContentPartPr/>
              <p14:nvPr/>
            </p14:nvContentPartPr>
            <p14:xfrm>
              <a:off x="1955165" y="2321560"/>
              <a:ext cx="8890" cy="151765"/>
            </p14:xfrm>
          </p:contentPart>
        </mc:Choice>
        <mc:Fallback xmlns="">
          <p:pic>
            <p:nvPicPr>
              <p:cNvPr id="28" name="墨迹 27"/>
            </p:nvPicPr>
            <p:blipFill>
              <a:blip r:embed="rId50"/>
            </p:blipFill>
            <p:spPr>
              <a:xfrm>
                <a:off x="1955165" y="2321560"/>
                <a:ext cx="8890" cy="15176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墨迹 28"/>
              <p14:cNvContentPartPr/>
              <p14:nvPr/>
            </p14:nvContentPartPr>
            <p14:xfrm>
              <a:off x="2160905" y="2321560"/>
              <a:ext cx="360" cy="213995"/>
            </p14:xfrm>
          </p:contentPart>
        </mc:Choice>
        <mc:Fallback xmlns="">
          <p:pic>
            <p:nvPicPr>
              <p:cNvPr id="29" name="墨迹 28"/>
            </p:nvPicPr>
            <p:blipFill>
              <a:blip r:embed="rId52"/>
            </p:blipFill>
            <p:spPr>
              <a:xfrm>
                <a:off x="2160905" y="2321560"/>
                <a:ext cx="360" cy="21399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墨迹 29"/>
              <p14:cNvContentPartPr/>
              <p14:nvPr/>
            </p14:nvContentPartPr>
            <p14:xfrm>
              <a:off x="2383790" y="2303780"/>
              <a:ext cx="151765" cy="205105"/>
            </p14:xfrm>
          </p:contentPart>
        </mc:Choice>
        <mc:Fallback xmlns="">
          <p:pic>
            <p:nvPicPr>
              <p:cNvPr id="30" name="墨迹 29"/>
            </p:nvPicPr>
            <p:blipFill>
              <a:blip r:embed="rId54"/>
            </p:blipFill>
            <p:spPr>
              <a:xfrm>
                <a:off x="2383790" y="2303780"/>
                <a:ext cx="151765" cy="20510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墨迹 30"/>
              <p14:cNvContentPartPr/>
              <p14:nvPr/>
            </p14:nvContentPartPr>
            <p14:xfrm>
              <a:off x="2723515" y="2294890"/>
              <a:ext cx="133985" cy="196215"/>
            </p14:xfrm>
          </p:contentPart>
        </mc:Choice>
        <mc:Fallback xmlns="">
          <p:pic>
            <p:nvPicPr>
              <p:cNvPr id="31" name="墨迹 30"/>
            </p:nvPicPr>
            <p:blipFill>
              <a:blip r:embed="rId56"/>
            </p:blipFill>
            <p:spPr>
              <a:xfrm>
                <a:off x="2723515" y="2294890"/>
                <a:ext cx="133985" cy="19621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墨迹 31"/>
              <p14:cNvContentPartPr/>
              <p14:nvPr/>
            </p14:nvContentPartPr>
            <p14:xfrm>
              <a:off x="2919730" y="2294890"/>
              <a:ext cx="17780" cy="231775"/>
            </p14:xfrm>
          </p:contentPart>
        </mc:Choice>
        <mc:Fallback xmlns="">
          <p:pic>
            <p:nvPicPr>
              <p:cNvPr id="32" name="墨迹 31"/>
            </p:nvPicPr>
            <p:blipFill>
              <a:blip r:embed="rId58"/>
            </p:blipFill>
            <p:spPr>
              <a:xfrm>
                <a:off x="2919730" y="2294890"/>
                <a:ext cx="17780" cy="23177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墨迹 32"/>
              <p14:cNvContentPartPr/>
              <p14:nvPr/>
            </p14:nvContentPartPr>
            <p14:xfrm>
              <a:off x="3080385" y="2339340"/>
              <a:ext cx="360" cy="178435"/>
            </p14:xfrm>
          </p:contentPart>
        </mc:Choice>
        <mc:Fallback xmlns="">
          <p:pic>
            <p:nvPicPr>
              <p:cNvPr id="33" name="墨迹 32"/>
            </p:nvPicPr>
            <p:blipFill>
              <a:blip r:embed="rId60"/>
            </p:blipFill>
            <p:spPr>
              <a:xfrm>
                <a:off x="3080385" y="2339340"/>
                <a:ext cx="360" cy="17843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4" name="墨迹 33"/>
              <p14:cNvContentPartPr/>
              <p14:nvPr/>
            </p14:nvContentPartPr>
            <p14:xfrm>
              <a:off x="3214370" y="2321560"/>
              <a:ext cx="26670" cy="285750"/>
            </p14:xfrm>
          </p:contentPart>
        </mc:Choice>
        <mc:Fallback xmlns="">
          <p:pic>
            <p:nvPicPr>
              <p:cNvPr id="34" name="墨迹 33"/>
            </p:nvPicPr>
            <p:blipFill>
              <a:blip r:embed="rId62"/>
            </p:blipFill>
            <p:spPr>
              <a:xfrm>
                <a:off x="3214370" y="2321560"/>
                <a:ext cx="26670" cy="28575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墨迹 34"/>
              <p14:cNvContentPartPr/>
              <p14:nvPr/>
            </p14:nvContentPartPr>
            <p14:xfrm>
              <a:off x="3357245" y="2374900"/>
              <a:ext cx="107315" cy="169545"/>
            </p14:xfrm>
          </p:contentPart>
        </mc:Choice>
        <mc:Fallback xmlns="">
          <p:pic>
            <p:nvPicPr>
              <p:cNvPr id="35" name="墨迹 34"/>
            </p:nvPicPr>
            <p:blipFill>
              <a:blip r:embed="rId64"/>
            </p:blipFill>
            <p:spPr>
              <a:xfrm>
                <a:off x="3357245" y="2374900"/>
                <a:ext cx="107315" cy="16954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墨迹 35"/>
              <p14:cNvContentPartPr/>
              <p14:nvPr/>
            </p14:nvContentPartPr>
            <p14:xfrm>
              <a:off x="187325" y="2812415"/>
              <a:ext cx="3178810" cy="53975"/>
            </p14:xfrm>
          </p:contentPart>
        </mc:Choice>
        <mc:Fallback xmlns="">
          <p:pic>
            <p:nvPicPr>
              <p:cNvPr id="36" name="墨迹 35"/>
            </p:nvPicPr>
            <p:blipFill>
              <a:blip r:embed="rId66"/>
            </p:blipFill>
            <p:spPr>
              <a:xfrm>
                <a:off x="187325" y="2812415"/>
                <a:ext cx="3178810" cy="5397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墨迹 36"/>
              <p14:cNvContentPartPr/>
              <p14:nvPr/>
            </p14:nvContentPartPr>
            <p14:xfrm>
              <a:off x="88900" y="2133600"/>
              <a:ext cx="360" cy="750570"/>
            </p14:xfrm>
          </p:contentPart>
        </mc:Choice>
        <mc:Fallback xmlns="">
          <p:pic>
            <p:nvPicPr>
              <p:cNvPr id="37" name="墨迹 36"/>
            </p:nvPicPr>
            <p:blipFill>
              <a:blip r:embed="rId68"/>
            </p:blipFill>
            <p:spPr>
              <a:xfrm>
                <a:off x="88900" y="2133600"/>
                <a:ext cx="360" cy="75057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墨迹 37"/>
              <p14:cNvContentPartPr/>
              <p14:nvPr/>
            </p14:nvContentPartPr>
            <p14:xfrm>
              <a:off x="151765" y="2115820"/>
              <a:ext cx="3482340" cy="795020"/>
            </p14:xfrm>
          </p:contentPart>
        </mc:Choice>
        <mc:Fallback xmlns="">
          <p:pic>
            <p:nvPicPr>
              <p:cNvPr id="38" name="墨迹 37"/>
            </p:nvPicPr>
            <p:blipFill>
              <a:blip r:embed="rId70"/>
            </p:blipFill>
            <p:spPr>
              <a:xfrm>
                <a:off x="151765" y="2115820"/>
                <a:ext cx="3482340" cy="79502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墨迹 38"/>
              <p14:cNvContentPartPr/>
              <p14:nvPr/>
            </p14:nvContentPartPr>
            <p14:xfrm>
              <a:off x="2812415" y="1750060"/>
              <a:ext cx="500380" cy="303530"/>
            </p14:xfrm>
          </p:contentPart>
        </mc:Choice>
        <mc:Fallback xmlns="">
          <p:pic>
            <p:nvPicPr>
              <p:cNvPr id="39" name="墨迹 38"/>
            </p:nvPicPr>
            <p:blipFill>
              <a:blip r:embed="rId72"/>
            </p:blipFill>
            <p:spPr>
              <a:xfrm>
                <a:off x="2812415" y="1750060"/>
                <a:ext cx="500380" cy="30353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墨迹 39"/>
              <p14:cNvContentPartPr/>
              <p14:nvPr/>
            </p14:nvContentPartPr>
            <p14:xfrm>
              <a:off x="3267710" y="1723390"/>
              <a:ext cx="125095" cy="160655"/>
            </p14:xfrm>
          </p:contentPart>
        </mc:Choice>
        <mc:Fallback xmlns="">
          <p:pic>
            <p:nvPicPr>
              <p:cNvPr id="40" name="墨迹 39"/>
            </p:nvPicPr>
            <p:blipFill>
              <a:blip r:embed="rId74"/>
            </p:blipFill>
            <p:spPr>
              <a:xfrm>
                <a:off x="3267710" y="1723390"/>
                <a:ext cx="125095" cy="16065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墨迹 40"/>
              <p14:cNvContentPartPr/>
              <p14:nvPr/>
            </p14:nvContentPartPr>
            <p14:xfrm>
              <a:off x="4544695" y="1187450"/>
              <a:ext cx="17780" cy="360"/>
            </p14:xfrm>
          </p:contentPart>
        </mc:Choice>
        <mc:Fallback xmlns="">
          <p:pic>
            <p:nvPicPr>
              <p:cNvPr id="41" name="墨迹 40"/>
            </p:nvPicPr>
            <p:blipFill>
              <a:blip r:embed="rId76"/>
            </p:blipFill>
            <p:spPr>
              <a:xfrm>
                <a:off x="4544695" y="1187450"/>
                <a:ext cx="17780" cy="3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墨迹 41"/>
              <p14:cNvContentPartPr/>
              <p14:nvPr/>
            </p14:nvContentPartPr>
            <p14:xfrm>
              <a:off x="3500120" y="1990725"/>
              <a:ext cx="17780" cy="360"/>
            </p14:xfrm>
          </p:contentPart>
        </mc:Choice>
        <mc:Fallback xmlns="">
          <p:pic>
            <p:nvPicPr>
              <p:cNvPr id="42" name="墨迹 41"/>
            </p:nvPicPr>
            <p:blipFill>
              <a:blip r:embed="rId76"/>
            </p:blipFill>
            <p:spPr>
              <a:xfrm>
                <a:off x="3500120" y="1990725"/>
                <a:ext cx="17780" cy="36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3482340" y="2133600"/>
              <a:ext cx="17780" cy="360"/>
            </p14:xfrm>
          </p:contentPart>
        </mc:Choice>
        <mc:Fallback xmlns="">
          <p:pic>
            <p:nvPicPr>
              <p:cNvPr id="43" name="墨迹 42"/>
            </p:nvPicPr>
            <p:blipFill>
              <a:blip r:embed="rId76"/>
            </p:blipFill>
            <p:spPr>
              <a:xfrm>
                <a:off x="3482340" y="2133600"/>
                <a:ext cx="17780" cy="36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4" name="墨迹 43"/>
              <p14:cNvContentPartPr/>
              <p14:nvPr/>
            </p14:nvContentPartPr>
            <p14:xfrm>
              <a:off x="3107055" y="4625340"/>
              <a:ext cx="1419860" cy="53340"/>
            </p14:xfrm>
          </p:contentPart>
        </mc:Choice>
        <mc:Fallback xmlns="">
          <p:pic>
            <p:nvPicPr>
              <p:cNvPr id="44" name="墨迹 43"/>
            </p:nvPicPr>
            <p:blipFill>
              <a:blip r:embed="rId80"/>
            </p:blipFill>
            <p:spPr>
              <a:xfrm>
                <a:off x="3107055" y="4625340"/>
                <a:ext cx="1419860" cy="5334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5" name="墨迹 44"/>
              <p14:cNvContentPartPr/>
              <p14:nvPr/>
            </p14:nvContentPartPr>
            <p14:xfrm>
              <a:off x="5473700" y="6250305"/>
              <a:ext cx="562610" cy="267970"/>
            </p14:xfrm>
          </p:contentPart>
        </mc:Choice>
        <mc:Fallback xmlns="">
          <p:pic>
            <p:nvPicPr>
              <p:cNvPr id="45" name="墨迹 44"/>
            </p:nvPicPr>
            <p:blipFill>
              <a:blip r:embed="rId82"/>
            </p:blipFill>
            <p:spPr>
              <a:xfrm>
                <a:off x="5473700" y="6250305"/>
                <a:ext cx="562610" cy="26797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6" name="墨迹 45"/>
              <p14:cNvContentPartPr/>
              <p14:nvPr/>
            </p14:nvContentPartPr>
            <p14:xfrm>
              <a:off x="3133725" y="4955540"/>
              <a:ext cx="1428750" cy="53975"/>
            </p14:xfrm>
          </p:contentPart>
        </mc:Choice>
        <mc:Fallback xmlns="">
          <p:pic>
            <p:nvPicPr>
              <p:cNvPr id="46" name="墨迹 45"/>
            </p:nvPicPr>
            <p:blipFill>
              <a:blip r:embed="rId84"/>
            </p:blipFill>
            <p:spPr>
              <a:xfrm>
                <a:off x="3133725" y="4955540"/>
                <a:ext cx="1428750" cy="5397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7" name="墨迹 46"/>
              <p14:cNvContentPartPr/>
              <p14:nvPr/>
            </p14:nvContentPartPr>
            <p14:xfrm>
              <a:off x="4384040" y="821055"/>
              <a:ext cx="759460" cy="339725"/>
            </p14:xfrm>
          </p:contentPart>
        </mc:Choice>
        <mc:Fallback xmlns="">
          <p:pic>
            <p:nvPicPr>
              <p:cNvPr id="47" name="墨迹 46"/>
            </p:nvPicPr>
            <p:blipFill>
              <a:blip r:embed="rId86"/>
            </p:blipFill>
            <p:spPr>
              <a:xfrm>
                <a:off x="4384040" y="821055"/>
                <a:ext cx="759460" cy="33972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8" name="墨迹 47"/>
              <p14:cNvContentPartPr/>
              <p14:nvPr/>
            </p14:nvContentPartPr>
            <p14:xfrm>
              <a:off x="4580890" y="4482465"/>
              <a:ext cx="17780" cy="360"/>
            </p14:xfrm>
          </p:contentPart>
        </mc:Choice>
        <mc:Fallback xmlns="">
          <p:pic>
            <p:nvPicPr>
              <p:cNvPr id="48" name="墨迹 47"/>
            </p:nvPicPr>
            <p:blipFill>
              <a:blip r:embed="rId76"/>
            </p:blipFill>
            <p:spPr>
              <a:xfrm>
                <a:off x="4580890" y="4482465"/>
                <a:ext cx="17780" cy="36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9" name="墨迹 48"/>
              <p14:cNvContentPartPr/>
              <p14:nvPr/>
            </p14:nvContentPartPr>
            <p14:xfrm>
              <a:off x="4572000" y="4830445"/>
              <a:ext cx="17780" cy="360"/>
            </p14:xfrm>
          </p:contentPart>
        </mc:Choice>
        <mc:Fallback xmlns="">
          <p:pic>
            <p:nvPicPr>
              <p:cNvPr id="49" name="墨迹 48"/>
            </p:nvPicPr>
            <p:blipFill>
              <a:blip r:embed="rId76"/>
            </p:blipFill>
            <p:spPr>
              <a:xfrm>
                <a:off x="4572000" y="4830445"/>
                <a:ext cx="17780" cy="3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0" name="墨迹 49"/>
              <p14:cNvContentPartPr/>
              <p14:nvPr/>
            </p14:nvContentPartPr>
            <p14:xfrm>
              <a:off x="4562475" y="5267960"/>
              <a:ext cx="18415" cy="360"/>
            </p14:xfrm>
          </p:contentPart>
        </mc:Choice>
        <mc:Fallback xmlns="">
          <p:pic>
            <p:nvPicPr>
              <p:cNvPr id="50" name="墨迹 49"/>
            </p:nvPicPr>
            <p:blipFill>
              <a:blip r:embed="rId90"/>
            </p:blipFill>
            <p:spPr>
              <a:xfrm>
                <a:off x="4562475" y="5267960"/>
                <a:ext cx="18415" cy="36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1" name="墨迹 50"/>
              <p14:cNvContentPartPr/>
              <p14:nvPr/>
            </p14:nvContentPartPr>
            <p14:xfrm>
              <a:off x="3276600" y="4348480"/>
              <a:ext cx="107315" cy="1464310"/>
            </p14:xfrm>
          </p:contentPart>
        </mc:Choice>
        <mc:Fallback xmlns="">
          <p:pic>
            <p:nvPicPr>
              <p:cNvPr id="51" name="墨迹 50"/>
            </p:nvPicPr>
            <p:blipFill>
              <a:blip r:embed="rId92"/>
            </p:blipFill>
            <p:spPr>
              <a:xfrm>
                <a:off x="3276600" y="4348480"/>
                <a:ext cx="107315" cy="146431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2" name="墨迹 51"/>
              <p14:cNvContentPartPr/>
              <p14:nvPr/>
            </p14:nvContentPartPr>
            <p14:xfrm>
              <a:off x="3205480" y="2124710"/>
              <a:ext cx="17780" cy="360"/>
            </p14:xfrm>
          </p:contentPart>
        </mc:Choice>
        <mc:Fallback xmlns="">
          <p:pic>
            <p:nvPicPr>
              <p:cNvPr id="52" name="墨迹 51"/>
            </p:nvPicPr>
            <p:blipFill>
              <a:blip r:embed="rId94"/>
            </p:blipFill>
            <p:spPr>
              <a:xfrm>
                <a:off x="3205480" y="2124710"/>
                <a:ext cx="17780" cy="3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3" name="墨迹 52"/>
              <p14:cNvContentPartPr/>
              <p14:nvPr/>
            </p14:nvContentPartPr>
            <p14:xfrm>
              <a:off x="3196590" y="2276475"/>
              <a:ext cx="17780" cy="360"/>
            </p14:xfrm>
          </p:contentPart>
        </mc:Choice>
        <mc:Fallback xmlns="">
          <p:pic>
            <p:nvPicPr>
              <p:cNvPr id="53" name="墨迹 52"/>
            </p:nvPicPr>
            <p:blipFill>
              <a:blip r:embed="rId94"/>
            </p:blipFill>
            <p:spPr>
              <a:xfrm>
                <a:off x="3196590" y="2276475"/>
                <a:ext cx="17780" cy="36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4" name="墨迹 53"/>
              <p14:cNvContentPartPr/>
              <p14:nvPr/>
            </p14:nvContentPartPr>
            <p14:xfrm>
              <a:off x="2937510" y="4276725"/>
              <a:ext cx="1339215" cy="1196975"/>
            </p14:xfrm>
          </p:contentPart>
        </mc:Choice>
        <mc:Fallback xmlns="">
          <p:pic>
            <p:nvPicPr>
              <p:cNvPr id="54" name="墨迹 53"/>
            </p:nvPicPr>
            <p:blipFill>
              <a:blip r:embed="rId97"/>
            </p:blipFill>
            <p:spPr>
              <a:xfrm>
                <a:off x="2937510" y="4276725"/>
                <a:ext cx="1339215" cy="119697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5" name="墨迹 54"/>
              <p14:cNvContentPartPr/>
              <p14:nvPr/>
            </p14:nvContentPartPr>
            <p14:xfrm>
              <a:off x="4634230" y="4375150"/>
              <a:ext cx="107315" cy="98425"/>
            </p14:xfrm>
          </p:contentPart>
        </mc:Choice>
        <mc:Fallback xmlns="">
          <p:pic>
            <p:nvPicPr>
              <p:cNvPr id="55" name="墨迹 54"/>
            </p:nvPicPr>
            <p:blipFill>
              <a:blip r:embed="rId99"/>
            </p:blipFill>
            <p:spPr>
              <a:xfrm>
                <a:off x="4634230" y="4375150"/>
                <a:ext cx="107315" cy="9842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6" name="墨迹 55"/>
              <p14:cNvContentPartPr/>
              <p14:nvPr/>
            </p14:nvContentPartPr>
            <p14:xfrm>
              <a:off x="2964180" y="5715000"/>
              <a:ext cx="107315" cy="88900"/>
            </p14:xfrm>
          </p:contentPart>
        </mc:Choice>
        <mc:Fallback xmlns="">
          <p:pic>
            <p:nvPicPr>
              <p:cNvPr id="56" name="墨迹 55"/>
            </p:nvPicPr>
            <p:blipFill>
              <a:blip r:embed="rId101"/>
            </p:blipFill>
            <p:spPr>
              <a:xfrm>
                <a:off x="2964180" y="5715000"/>
                <a:ext cx="107315" cy="8890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7" name="墨迹 56"/>
              <p14:cNvContentPartPr/>
              <p14:nvPr/>
            </p14:nvContentPartPr>
            <p14:xfrm>
              <a:off x="3526790" y="4562475"/>
              <a:ext cx="17780" cy="360"/>
            </p14:xfrm>
          </p:contentPart>
        </mc:Choice>
        <mc:Fallback xmlns="">
          <p:pic>
            <p:nvPicPr>
              <p:cNvPr id="57" name="墨迹 56"/>
            </p:nvPicPr>
            <p:blipFill>
              <a:blip r:embed="rId94"/>
            </p:blipFill>
            <p:spPr>
              <a:xfrm>
                <a:off x="3526790" y="4562475"/>
                <a:ext cx="17780" cy="36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8" name="墨迹 57"/>
              <p14:cNvContentPartPr/>
              <p14:nvPr/>
            </p14:nvContentPartPr>
            <p14:xfrm>
              <a:off x="3509010" y="4982210"/>
              <a:ext cx="17780" cy="360"/>
            </p14:xfrm>
          </p:contentPart>
        </mc:Choice>
        <mc:Fallback xmlns="">
          <p:pic>
            <p:nvPicPr>
              <p:cNvPr id="58" name="墨迹 57"/>
            </p:nvPicPr>
            <p:blipFill>
              <a:blip r:embed="rId94"/>
            </p:blipFill>
            <p:spPr>
              <a:xfrm>
                <a:off x="3509010" y="4982210"/>
                <a:ext cx="17780" cy="36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9" name="墨迹 58"/>
              <p14:cNvContentPartPr/>
              <p14:nvPr/>
            </p14:nvContentPartPr>
            <p14:xfrm>
              <a:off x="3526790" y="5304155"/>
              <a:ext cx="17780" cy="360"/>
            </p14:xfrm>
          </p:contentPart>
        </mc:Choice>
        <mc:Fallback xmlns="">
          <p:pic>
            <p:nvPicPr>
              <p:cNvPr id="59" name="墨迹 58"/>
            </p:nvPicPr>
            <p:blipFill>
              <a:blip r:embed="rId94"/>
            </p:blipFill>
            <p:spPr>
              <a:xfrm>
                <a:off x="3526790" y="5304155"/>
                <a:ext cx="17780" cy="36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0" name="墨迹 59"/>
              <p14:cNvContentPartPr/>
              <p14:nvPr/>
            </p14:nvContentPartPr>
            <p14:xfrm>
              <a:off x="3491230" y="5705475"/>
              <a:ext cx="17780" cy="360"/>
            </p14:xfrm>
          </p:contentPart>
        </mc:Choice>
        <mc:Fallback xmlns="">
          <p:pic>
            <p:nvPicPr>
              <p:cNvPr id="60" name="墨迹 59"/>
            </p:nvPicPr>
            <p:blipFill>
              <a:blip r:embed="rId94"/>
            </p:blipFill>
            <p:spPr>
              <a:xfrm>
                <a:off x="3491230" y="5705475"/>
                <a:ext cx="17780" cy="36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61" name="墨迹 60"/>
              <p14:cNvContentPartPr/>
              <p14:nvPr/>
            </p14:nvContentPartPr>
            <p14:xfrm>
              <a:off x="3776980" y="4518025"/>
              <a:ext cx="17780" cy="360"/>
            </p14:xfrm>
          </p:contentPart>
        </mc:Choice>
        <mc:Fallback xmlns="">
          <p:pic>
            <p:nvPicPr>
              <p:cNvPr id="61" name="墨迹 60"/>
            </p:nvPicPr>
            <p:blipFill>
              <a:blip r:embed="rId94"/>
            </p:blipFill>
            <p:spPr>
              <a:xfrm>
                <a:off x="3776980" y="4518025"/>
                <a:ext cx="17780" cy="36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2" name="墨迹 61"/>
              <p14:cNvContentPartPr/>
              <p14:nvPr/>
            </p14:nvContentPartPr>
            <p14:xfrm>
              <a:off x="3732530" y="4973320"/>
              <a:ext cx="17780" cy="360"/>
            </p14:xfrm>
          </p:contentPart>
        </mc:Choice>
        <mc:Fallback xmlns="">
          <p:pic>
            <p:nvPicPr>
              <p:cNvPr id="62" name="墨迹 61"/>
            </p:nvPicPr>
            <p:blipFill>
              <a:blip r:embed="rId94"/>
            </p:blipFill>
            <p:spPr>
              <a:xfrm>
                <a:off x="3732530" y="4973320"/>
                <a:ext cx="17780" cy="36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3" name="墨迹 62"/>
              <p14:cNvContentPartPr/>
              <p14:nvPr/>
            </p14:nvContentPartPr>
            <p14:xfrm>
              <a:off x="3696335" y="5241290"/>
              <a:ext cx="18415" cy="360"/>
            </p14:xfrm>
          </p:contentPart>
        </mc:Choice>
        <mc:Fallback xmlns="">
          <p:pic>
            <p:nvPicPr>
              <p:cNvPr id="63" name="墨迹 62"/>
            </p:nvPicPr>
            <p:blipFill>
              <a:blip r:embed="rId109"/>
            </p:blipFill>
            <p:spPr>
              <a:xfrm>
                <a:off x="3696335" y="5241290"/>
                <a:ext cx="18415" cy="36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4" name="墨迹 63"/>
              <p14:cNvContentPartPr/>
              <p14:nvPr/>
            </p14:nvContentPartPr>
            <p14:xfrm>
              <a:off x="3660775" y="5768340"/>
              <a:ext cx="26670" cy="360"/>
            </p14:xfrm>
          </p:contentPart>
        </mc:Choice>
        <mc:Fallback xmlns="">
          <p:pic>
            <p:nvPicPr>
              <p:cNvPr id="64" name="墨迹 63"/>
            </p:nvPicPr>
            <p:blipFill>
              <a:blip r:embed="rId111"/>
            </p:blipFill>
            <p:spPr>
              <a:xfrm>
                <a:off x="3660775" y="5768340"/>
                <a:ext cx="26670" cy="36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5" name="墨迹 64"/>
              <p14:cNvContentPartPr/>
              <p14:nvPr/>
            </p14:nvContentPartPr>
            <p14:xfrm>
              <a:off x="3660775" y="5795010"/>
              <a:ext cx="80645" cy="8890"/>
            </p14:xfrm>
          </p:contentPart>
        </mc:Choice>
        <mc:Fallback xmlns="">
          <p:pic>
            <p:nvPicPr>
              <p:cNvPr id="65" name="墨迹 64"/>
            </p:nvPicPr>
            <p:blipFill>
              <a:blip r:embed="rId113"/>
            </p:blipFill>
            <p:spPr>
              <a:xfrm>
                <a:off x="3660775" y="5795010"/>
                <a:ext cx="80645" cy="889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6" name="墨迹 65"/>
              <p14:cNvContentPartPr/>
              <p14:nvPr/>
            </p14:nvContentPartPr>
            <p14:xfrm>
              <a:off x="3696335" y="5839460"/>
              <a:ext cx="18415" cy="360"/>
            </p14:xfrm>
          </p:contentPart>
        </mc:Choice>
        <mc:Fallback xmlns="">
          <p:pic>
            <p:nvPicPr>
              <p:cNvPr id="66" name="墨迹 65"/>
            </p:nvPicPr>
            <p:blipFill>
              <a:blip r:embed="rId109"/>
            </p:blipFill>
            <p:spPr>
              <a:xfrm>
                <a:off x="3696335" y="5839460"/>
                <a:ext cx="18415" cy="36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7" name="墨迹 66"/>
              <p14:cNvContentPartPr/>
              <p14:nvPr/>
            </p14:nvContentPartPr>
            <p14:xfrm>
              <a:off x="4062730" y="4473575"/>
              <a:ext cx="26670" cy="1116330"/>
            </p14:xfrm>
          </p:contentPart>
        </mc:Choice>
        <mc:Fallback xmlns="">
          <p:pic>
            <p:nvPicPr>
              <p:cNvPr id="67" name="墨迹 66"/>
            </p:nvPicPr>
            <p:blipFill>
              <a:blip r:embed="rId116"/>
            </p:blipFill>
            <p:spPr>
              <a:xfrm>
                <a:off x="4062730" y="4473575"/>
                <a:ext cx="26670" cy="111633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8" name="墨迹 67"/>
              <p14:cNvContentPartPr/>
              <p14:nvPr/>
            </p14:nvContentPartPr>
            <p14:xfrm>
              <a:off x="4170045" y="5715000"/>
              <a:ext cx="26670" cy="8890"/>
            </p14:xfrm>
          </p:contentPart>
        </mc:Choice>
        <mc:Fallback xmlns="">
          <p:pic>
            <p:nvPicPr>
              <p:cNvPr id="68" name="墨迹 67"/>
            </p:nvPicPr>
            <p:blipFill>
              <a:blip r:embed="rId118"/>
            </p:blipFill>
            <p:spPr>
              <a:xfrm>
                <a:off x="4170045" y="5715000"/>
                <a:ext cx="26670" cy="889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9" name="墨迹 68"/>
              <p14:cNvContentPartPr/>
              <p14:nvPr/>
            </p14:nvContentPartPr>
            <p14:xfrm>
              <a:off x="4170045" y="5786120"/>
              <a:ext cx="26670" cy="360"/>
            </p14:xfrm>
          </p:contentPart>
        </mc:Choice>
        <mc:Fallback xmlns="">
          <p:pic>
            <p:nvPicPr>
              <p:cNvPr id="69" name="墨迹 68"/>
            </p:nvPicPr>
            <p:blipFill>
              <a:blip r:embed="rId111"/>
            </p:blipFill>
            <p:spPr>
              <a:xfrm>
                <a:off x="4170045" y="5786120"/>
                <a:ext cx="26670" cy="36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70" name="墨迹 69"/>
              <p14:cNvContentPartPr/>
              <p14:nvPr/>
            </p14:nvContentPartPr>
            <p14:xfrm>
              <a:off x="4205605" y="5830570"/>
              <a:ext cx="17780" cy="360"/>
            </p14:xfrm>
          </p:contentPart>
        </mc:Choice>
        <mc:Fallback xmlns="">
          <p:pic>
            <p:nvPicPr>
              <p:cNvPr id="70" name="墨迹 69"/>
            </p:nvPicPr>
            <p:blipFill>
              <a:blip r:embed="rId94"/>
            </p:blipFill>
            <p:spPr>
              <a:xfrm>
                <a:off x="4205605" y="5830570"/>
                <a:ext cx="17780" cy="36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1" name="墨迹 70"/>
              <p14:cNvContentPartPr/>
              <p14:nvPr/>
            </p14:nvContentPartPr>
            <p14:xfrm>
              <a:off x="3071495" y="5786120"/>
              <a:ext cx="1143000" cy="26670"/>
            </p14:xfrm>
          </p:contentPart>
        </mc:Choice>
        <mc:Fallback xmlns="">
          <p:pic>
            <p:nvPicPr>
              <p:cNvPr id="71" name="墨迹 70"/>
            </p:nvPicPr>
            <p:blipFill>
              <a:blip r:embed="rId122"/>
            </p:blipFill>
            <p:spPr>
              <a:xfrm>
                <a:off x="3071495" y="5786120"/>
                <a:ext cx="1143000" cy="2667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2" name="墨迹 71"/>
              <p14:cNvContentPartPr/>
              <p14:nvPr/>
            </p14:nvContentPartPr>
            <p14:xfrm>
              <a:off x="4785995" y="4491355"/>
              <a:ext cx="133985" cy="71120"/>
            </p14:xfrm>
          </p:contentPart>
        </mc:Choice>
        <mc:Fallback xmlns="">
          <p:pic>
            <p:nvPicPr>
              <p:cNvPr id="72" name="墨迹 71"/>
            </p:nvPicPr>
            <p:blipFill>
              <a:blip r:embed="rId124"/>
            </p:blipFill>
            <p:spPr>
              <a:xfrm>
                <a:off x="4785995" y="4491355"/>
                <a:ext cx="133985" cy="7112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3" name="墨迹 72"/>
              <p14:cNvContentPartPr/>
              <p14:nvPr/>
            </p14:nvContentPartPr>
            <p14:xfrm>
              <a:off x="4946650" y="4518025"/>
              <a:ext cx="17780" cy="360"/>
            </p14:xfrm>
          </p:contentPart>
        </mc:Choice>
        <mc:Fallback xmlns="">
          <p:pic>
            <p:nvPicPr>
              <p:cNvPr id="73" name="墨迹 72"/>
            </p:nvPicPr>
            <p:blipFill>
              <a:blip r:embed="rId94"/>
            </p:blipFill>
            <p:spPr>
              <a:xfrm>
                <a:off x="4946650" y="4518025"/>
                <a:ext cx="17780" cy="36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74" name="墨迹 73"/>
              <p14:cNvContentPartPr/>
              <p14:nvPr/>
            </p14:nvContentPartPr>
            <p14:xfrm>
              <a:off x="4741545" y="5313045"/>
              <a:ext cx="17780" cy="360"/>
            </p14:xfrm>
          </p:contentPart>
        </mc:Choice>
        <mc:Fallback xmlns="">
          <p:pic>
            <p:nvPicPr>
              <p:cNvPr id="74" name="墨迹 73"/>
            </p:nvPicPr>
            <p:blipFill>
              <a:blip r:embed="rId94"/>
            </p:blipFill>
            <p:spPr>
              <a:xfrm>
                <a:off x="4741545" y="5313045"/>
                <a:ext cx="17780" cy="3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5" name="墨迹 74"/>
              <p14:cNvContentPartPr/>
              <p14:nvPr/>
            </p14:nvContentPartPr>
            <p14:xfrm>
              <a:off x="4366260" y="5500370"/>
              <a:ext cx="151765" cy="241300"/>
            </p14:xfrm>
          </p:contentPart>
        </mc:Choice>
        <mc:Fallback xmlns="">
          <p:pic>
            <p:nvPicPr>
              <p:cNvPr id="75" name="墨迹 74"/>
            </p:nvPicPr>
            <p:blipFill>
              <a:blip r:embed="rId128"/>
            </p:blipFill>
            <p:spPr>
              <a:xfrm>
                <a:off x="4366260" y="5500370"/>
                <a:ext cx="151765" cy="2413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6" name="墨迹 75"/>
              <p14:cNvContentPartPr/>
              <p14:nvPr/>
            </p14:nvContentPartPr>
            <p14:xfrm>
              <a:off x="4669790" y="5741670"/>
              <a:ext cx="17780" cy="360"/>
            </p14:xfrm>
          </p:contentPart>
        </mc:Choice>
        <mc:Fallback xmlns="">
          <p:pic>
            <p:nvPicPr>
              <p:cNvPr id="76" name="墨迹 75"/>
            </p:nvPicPr>
            <p:blipFill>
              <a:blip r:embed="rId94"/>
            </p:blipFill>
            <p:spPr>
              <a:xfrm>
                <a:off x="4669790" y="5741670"/>
                <a:ext cx="17780" cy="36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77" name="墨迹 76"/>
              <p14:cNvContentPartPr/>
              <p14:nvPr/>
            </p14:nvContentPartPr>
            <p14:xfrm>
              <a:off x="5553710" y="3062605"/>
              <a:ext cx="259080" cy="8890"/>
            </p14:xfrm>
          </p:contentPart>
        </mc:Choice>
        <mc:Fallback xmlns="">
          <p:pic>
            <p:nvPicPr>
              <p:cNvPr id="77" name="墨迹 76"/>
            </p:nvPicPr>
            <p:blipFill>
              <a:blip r:embed="rId131"/>
            </p:blipFill>
            <p:spPr>
              <a:xfrm>
                <a:off x="5553710" y="3062605"/>
                <a:ext cx="259080" cy="889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8" name="墨迹 77"/>
              <p14:cNvContentPartPr/>
              <p14:nvPr/>
            </p14:nvContentPartPr>
            <p14:xfrm>
              <a:off x="5866765" y="3089275"/>
              <a:ext cx="17780" cy="360"/>
            </p14:xfrm>
          </p:contentPart>
        </mc:Choice>
        <mc:Fallback xmlns="">
          <p:pic>
            <p:nvPicPr>
              <p:cNvPr id="78" name="墨迹 77"/>
            </p:nvPicPr>
            <p:blipFill>
              <a:blip r:embed="rId94"/>
            </p:blipFill>
            <p:spPr>
              <a:xfrm>
                <a:off x="5866765" y="3089275"/>
                <a:ext cx="17780" cy="36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9" name="墨迹 78"/>
              <p14:cNvContentPartPr/>
              <p14:nvPr/>
            </p14:nvContentPartPr>
            <p14:xfrm>
              <a:off x="5750560" y="3053715"/>
              <a:ext cx="17780" cy="360"/>
            </p14:xfrm>
          </p:contentPart>
        </mc:Choice>
        <mc:Fallback xmlns="">
          <p:pic>
            <p:nvPicPr>
              <p:cNvPr id="79" name="墨迹 78"/>
            </p:nvPicPr>
            <p:blipFill>
              <a:blip r:embed="rId94"/>
            </p:blipFill>
            <p:spPr>
              <a:xfrm>
                <a:off x="5750560" y="3053715"/>
                <a:ext cx="17780" cy="36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80" name="墨迹 79"/>
              <p14:cNvContentPartPr/>
              <p14:nvPr/>
            </p14:nvContentPartPr>
            <p14:xfrm>
              <a:off x="5803900" y="3053715"/>
              <a:ext cx="17780" cy="360"/>
            </p14:xfrm>
          </p:contentPart>
        </mc:Choice>
        <mc:Fallback xmlns="">
          <p:pic>
            <p:nvPicPr>
              <p:cNvPr id="80" name="墨迹 79"/>
            </p:nvPicPr>
            <p:blipFill>
              <a:blip r:embed="rId94"/>
            </p:blipFill>
            <p:spPr>
              <a:xfrm>
                <a:off x="5803900" y="3053715"/>
                <a:ext cx="17780" cy="3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1" name="墨迹 80"/>
              <p14:cNvContentPartPr/>
              <p14:nvPr/>
            </p14:nvContentPartPr>
            <p14:xfrm>
              <a:off x="5920105" y="3071495"/>
              <a:ext cx="17780" cy="360"/>
            </p14:xfrm>
          </p:contentPart>
        </mc:Choice>
        <mc:Fallback xmlns="">
          <p:pic>
            <p:nvPicPr>
              <p:cNvPr id="81" name="墨迹 80"/>
            </p:nvPicPr>
            <p:blipFill>
              <a:blip r:embed="rId94"/>
            </p:blipFill>
            <p:spPr>
              <a:xfrm>
                <a:off x="5920105" y="3071495"/>
                <a:ext cx="17780" cy="36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82" name="墨迹 81"/>
              <p14:cNvContentPartPr/>
              <p14:nvPr/>
            </p14:nvContentPartPr>
            <p14:xfrm>
              <a:off x="5982335" y="3053715"/>
              <a:ext cx="18415" cy="360"/>
            </p14:xfrm>
          </p:contentPart>
        </mc:Choice>
        <mc:Fallback xmlns="">
          <p:pic>
            <p:nvPicPr>
              <p:cNvPr id="82" name="墨迹 81"/>
            </p:nvPicPr>
            <p:blipFill>
              <a:blip r:embed="rId109"/>
            </p:blipFill>
            <p:spPr>
              <a:xfrm>
                <a:off x="5982335" y="3053715"/>
                <a:ext cx="18415" cy="36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3" name="墨迹 82"/>
              <p14:cNvContentPartPr/>
              <p14:nvPr/>
            </p14:nvContentPartPr>
            <p14:xfrm>
              <a:off x="5955665" y="3089275"/>
              <a:ext cx="17780" cy="360"/>
            </p14:xfrm>
          </p:contentPart>
        </mc:Choice>
        <mc:Fallback xmlns="">
          <p:pic>
            <p:nvPicPr>
              <p:cNvPr id="83" name="墨迹 82"/>
            </p:nvPicPr>
            <p:blipFill>
              <a:blip r:embed="rId94"/>
            </p:blipFill>
            <p:spPr>
              <a:xfrm>
                <a:off x="5955665" y="3089275"/>
                <a:ext cx="17780" cy="36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84" name="墨迹 83"/>
              <p14:cNvContentPartPr/>
              <p14:nvPr/>
            </p14:nvContentPartPr>
            <p14:xfrm>
              <a:off x="5991225" y="3080385"/>
              <a:ext cx="18415" cy="360"/>
            </p14:xfrm>
          </p:contentPart>
        </mc:Choice>
        <mc:Fallback xmlns="">
          <p:pic>
            <p:nvPicPr>
              <p:cNvPr id="84" name="墨迹 83"/>
            </p:nvPicPr>
            <p:blipFill>
              <a:blip r:embed="rId109"/>
            </p:blipFill>
            <p:spPr>
              <a:xfrm>
                <a:off x="5991225" y="3080385"/>
                <a:ext cx="18415" cy="36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5" name="墨迹 84"/>
              <p14:cNvContentPartPr/>
              <p14:nvPr/>
            </p14:nvContentPartPr>
            <p14:xfrm>
              <a:off x="4348480" y="5535930"/>
              <a:ext cx="35560" cy="160655"/>
            </p14:xfrm>
          </p:contentPart>
        </mc:Choice>
        <mc:Fallback xmlns="">
          <p:pic>
            <p:nvPicPr>
              <p:cNvPr id="85" name="墨迹 84"/>
            </p:nvPicPr>
            <p:blipFill>
              <a:blip r:embed="rId140"/>
            </p:blipFill>
            <p:spPr>
              <a:xfrm>
                <a:off x="4348480" y="5535930"/>
                <a:ext cx="35560" cy="16065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6" name="墨迹 85"/>
              <p14:cNvContentPartPr/>
              <p14:nvPr/>
            </p14:nvContentPartPr>
            <p14:xfrm>
              <a:off x="4643120" y="5759450"/>
              <a:ext cx="17780" cy="360"/>
            </p14:xfrm>
          </p:contentPart>
        </mc:Choice>
        <mc:Fallback xmlns="">
          <p:pic>
            <p:nvPicPr>
              <p:cNvPr id="86" name="墨迹 85"/>
            </p:nvPicPr>
            <p:blipFill>
              <a:blip r:embed="rId94"/>
            </p:blipFill>
            <p:spPr>
              <a:xfrm>
                <a:off x="4643120" y="5759450"/>
                <a:ext cx="17780" cy="36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87" name="墨迹 86"/>
              <p14:cNvContentPartPr/>
              <p14:nvPr/>
            </p14:nvContentPartPr>
            <p14:xfrm>
              <a:off x="4580890" y="5616575"/>
              <a:ext cx="249555" cy="169545"/>
            </p14:xfrm>
          </p:contentPart>
        </mc:Choice>
        <mc:Fallback xmlns="">
          <p:pic>
            <p:nvPicPr>
              <p:cNvPr id="87" name="墨迹 86"/>
            </p:nvPicPr>
            <p:blipFill>
              <a:blip r:embed="rId143"/>
            </p:blipFill>
            <p:spPr>
              <a:xfrm>
                <a:off x="4580890" y="5616575"/>
                <a:ext cx="249555" cy="169545"/>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88" name="墨迹 87"/>
              <p14:cNvContentPartPr/>
              <p14:nvPr/>
            </p14:nvContentPartPr>
            <p14:xfrm>
              <a:off x="4866640" y="5866765"/>
              <a:ext cx="17780" cy="360"/>
            </p14:xfrm>
          </p:contentPart>
        </mc:Choice>
        <mc:Fallback xmlns="">
          <p:pic>
            <p:nvPicPr>
              <p:cNvPr id="88" name="墨迹 87"/>
            </p:nvPicPr>
            <p:blipFill>
              <a:blip r:embed="rId94"/>
            </p:blipFill>
            <p:spPr>
              <a:xfrm>
                <a:off x="4866640" y="5866765"/>
                <a:ext cx="17780" cy="36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89" name="墨迹 88"/>
              <p14:cNvContentPartPr/>
              <p14:nvPr/>
            </p14:nvContentPartPr>
            <p14:xfrm>
              <a:off x="4884420" y="5527040"/>
              <a:ext cx="17780" cy="360"/>
            </p14:xfrm>
          </p:contentPart>
        </mc:Choice>
        <mc:Fallback xmlns="">
          <p:pic>
            <p:nvPicPr>
              <p:cNvPr id="89" name="墨迹 88"/>
            </p:nvPicPr>
            <p:blipFill>
              <a:blip r:embed="rId94"/>
            </p:blipFill>
            <p:spPr>
              <a:xfrm>
                <a:off x="4884420" y="5527040"/>
                <a:ext cx="17780" cy="36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90" name="墨迹 89"/>
              <p14:cNvContentPartPr/>
              <p14:nvPr/>
            </p14:nvContentPartPr>
            <p14:xfrm>
              <a:off x="4785995" y="5759450"/>
              <a:ext cx="17780" cy="360"/>
            </p14:xfrm>
          </p:contentPart>
        </mc:Choice>
        <mc:Fallback xmlns="">
          <p:pic>
            <p:nvPicPr>
              <p:cNvPr id="90" name="墨迹 89"/>
            </p:nvPicPr>
            <p:blipFill>
              <a:blip r:embed="rId94"/>
            </p:blipFill>
            <p:spPr>
              <a:xfrm>
                <a:off x="4785995" y="5759450"/>
                <a:ext cx="17780" cy="36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91" name="墨迹 90"/>
              <p14:cNvContentPartPr/>
              <p14:nvPr/>
            </p14:nvContentPartPr>
            <p14:xfrm>
              <a:off x="4330700" y="4401820"/>
              <a:ext cx="312420" cy="1027430"/>
            </p14:xfrm>
          </p:contentPart>
        </mc:Choice>
        <mc:Fallback xmlns="">
          <p:pic>
            <p:nvPicPr>
              <p:cNvPr id="91" name="墨迹 90"/>
            </p:nvPicPr>
            <p:blipFill>
              <a:blip r:embed="rId148"/>
            </p:blipFill>
            <p:spPr>
              <a:xfrm>
                <a:off x="4330700" y="4401820"/>
                <a:ext cx="312420" cy="102743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92" name="墨迹 91"/>
              <p14:cNvContentPartPr/>
              <p14:nvPr/>
            </p14:nvContentPartPr>
            <p14:xfrm>
              <a:off x="4643120" y="4589780"/>
              <a:ext cx="17780" cy="360"/>
            </p14:xfrm>
          </p:contentPart>
        </mc:Choice>
        <mc:Fallback xmlns="">
          <p:pic>
            <p:nvPicPr>
              <p:cNvPr id="92" name="墨迹 91"/>
            </p:nvPicPr>
            <p:blipFill>
              <a:blip r:embed="rId94"/>
            </p:blipFill>
            <p:spPr>
              <a:xfrm>
                <a:off x="4643120" y="4589780"/>
                <a:ext cx="17780" cy="36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93" name="墨迹 92"/>
              <p14:cNvContentPartPr/>
              <p14:nvPr/>
            </p14:nvContentPartPr>
            <p14:xfrm>
              <a:off x="4455795" y="4607560"/>
              <a:ext cx="17780" cy="360"/>
            </p14:xfrm>
          </p:contentPart>
        </mc:Choice>
        <mc:Fallback xmlns="">
          <p:pic>
            <p:nvPicPr>
              <p:cNvPr id="93" name="墨迹 92"/>
            </p:nvPicPr>
            <p:blipFill>
              <a:blip r:embed="rId94"/>
            </p:blipFill>
            <p:spPr>
              <a:xfrm>
                <a:off x="4455795" y="4607560"/>
                <a:ext cx="17780" cy="36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94" name="墨迹 93"/>
              <p14:cNvContentPartPr/>
              <p14:nvPr/>
            </p14:nvContentPartPr>
            <p14:xfrm>
              <a:off x="3107055" y="5464810"/>
              <a:ext cx="1134110" cy="383540"/>
            </p14:xfrm>
          </p:contentPart>
        </mc:Choice>
        <mc:Fallback xmlns="">
          <p:pic>
            <p:nvPicPr>
              <p:cNvPr id="94" name="墨迹 93"/>
            </p:nvPicPr>
            <p:blipFill>
              <a:blip r:embed="rId152"/>
            </p:blipFill>
            <p:spPr>
              <a:xfrm>
                <a:off x="3107055" y="5464810"/>
                <a:ext cx="1134110" cy="38354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95" name="墨迹 94"/>
              <p14:cNvContentPartPr/>
              <p14:nvPr/>
            </p14:nvContentPartPr>
            <p14:xfrm>
              <a:off x="4321810" y="5839460"/>
              <a:ext cx="17780" cy="360"/>
            </p14:xfrm>
          </p:contentPart>
        </mc:Choice>
        <mc:Fallback xmlns="">
          <p:pic>
            <p:nvPicPr>
              <p:cNvPr id="95" name="墨迹 94"/>
            </p:nvPicPr>
            <p:blipFill>
              <a:blip r:embed="rId94"/>
            </p:blipFill>
            <p:spPr>
              <a:xfrm>
                <a:off x="4321810" y="5839460"/>
                <a:ext cx="17780" cy="36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96" name="墨迹 95"/>
              <p14:cNvContentPartPr/>
              <p14:nvPr/>
            </p14:nvContentPartPr>
            <p14:xfrm>
              <a:off x="4598670" y="4518025"/>
              <a:ext cx="17780" cy="360"/>
            </p14:xfrm>
          </p:contentPart>
        </mc:Choice>
        <mc:Fallback xmlns="">
          <p:pic>
            <p:nvPicPr>
              <p:cNvPr id="96" name="墨迹 95"/>
            </p:nvPicPr>
            <p:blipFill>
              <a:blip r:embed="rId94"/>
            </p:blipFill>
            <p:spPr>
              <a:xfrm>
                <a:off x="4598670" y="4518025"/>
                <a:ext cx="17780" cy="36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97" name="墨迹 96"/>
              <p14:cNvContentPartPr/>
              <p14:nvPr/>
            </p14:nvContentPartPr>
            <p14:xfrm>
              <a:off x="4572000" y="4964430"/>
              <a:ext cx="17780" cy="360"/>
            </p14:xfrm>
          </p:contentPart>
        </mc:Choice>
        <mc:Fallback xmlns="">
          <p:pic>
            <p:nvPicPr>
              <p:cNvPr id="97" name="墨迹 96"/>
            </p:nvPicPr>
            <p:blipFill>
              <a:blip r:embed="rId94"/>
            </p:blipFill>
            <p:spPr>
              <a:xfrm>
                <a:off x="4572000" y="4964430"/>
                <a:ext cx="17780" cy="36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98" name="墨迹 97"/>
              <p14:cNvContentPartPr/>
              <p14:nvPr/>
            </p14:nvContentPartPr>
            <p14:xfrm>
              <a:off x="4544695" y="5276850"/>
              <a:ext cx="17780" cy="360"/>
            </p14:xfrm>
          </p:contentPart>
        </mc:Choice>
        <mc:Fallback xmlns="">
          <p:pic>
            <p:nvPicPr>
              <p:cNvPr id="98" name="墨迹 97"/>
            </p:nvPicPr>
            <p:blipFill>
              <a:blip r:embed="rId94"/>
            </p:blipFill>
            <p:spPr>
              <a:xfrm>
                <a:off x="4544695" y="5276850"/>
                <a:ext cx="17780" cy="36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99" name="墨迹 98"/>
              <p14:cNvContentPartPr/>
              <p14:nvPr/>
            </p14:nvContentPartPr>
            <p14:xfrm>
              <a:off x="3214370" y="5723890"/>
              <a:ext cx="17780" cy="360"/>
            </p14:xfrm>
          </p:contentPart>
        </mc:Choice>
        <mc:Fallback xmlns="">
          <p:pic>
            <p:nvPicPr>
              <p:cNvPr id="99" name="墨迹 98"/>
            </p:nvPicPr>
            <p:blipFill>
              <a:blip r:embed="rId94"/>
            </p:blipFill>
            <p:spPr>
              <a:xfrm>
                <a:off x="3214370" y="5723890"/>
                <a:ext cx="17780" cy="36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00" name="墨迹 99"/>
              <p14:cNvContentPartPr/>
              <p14:nvPr/>
            </p14:nvContentPartPr>
            <p14:xfrm>
              <a:off x="3410585" y="5715000"/>
              <a:ext cx="53975" cy="360"/>
            </p14:xfrm>
          </p:contentPart>
        </mc:Choice>
        <mc:Fallback xmlns="">
          <p:pic>
            <p:nvPicPr>
              <p:cNvPr id="100" name="墨迹 99"/>
            </p:nvPicPr>
            <p:blipFill>
              <a:blip r:embed="rId159"/>
            </p:blipFill>
            <p:spPr>
              <a:xfrm>
                <a:off x="3410585" y="5715000"/>
                <a:ext cx="53975" cy="36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01" name="墨迹 100"/>
              <p14:cNvContentPartPr/>
              <p14:nvPr/>
            </p14:nvContentPartPr>
            <p14:xfrm>
              <a:off x="3776980" y="5715000"/>
              <a:ext cx="17780" cy="360"/>
            </p14:xfrm>
          </p:contentPart>
        </mc:Choice>
        <mc:Fallback xmlns="">
          <p:pic>
            <p:nvPicPr>
              <p:cNvPr id="101" name="墨迹 100"/>
            </p:nvPicPr>
            <p:blipFill>
              <a:blip r:embed="rId94"/>
            </p:blipFill>
            <p:spPr>
              <a:xfrm>
                <a:off x="3776980" y="5715000"/>
                <a:ext cx="17780" cy="36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02" name="墨迹 101"/>
              <p14:cNvContentPartPr/>
              <p14:nvPr/>
            </p14:nvContentPartPr>
            <p14:xfrm>
              <a:off x="3803650" y="5705475"/>
              <a:ext cx="17780" cy="360"/>
            </p14:xfrm>
          </p:contentPart>
        </mc:Choice>
        <mc:Fallback xmlns="">
          <p:pic>
            <p:nvPicPr>
              <p:cNvPr id="102" name="墨迹 101"/>
            </p:nvPicPr>
            <p:blipFill>
              <a:blip r:embed="rId94"/>
            </p:blipFill>
            <p:spPr>
              <a:xfrm>
                <a:off x="3803650" y="5705475"/>
                <a:ext cx="17780" cy="36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03" name="墨迹 102"/>
              <p14:cNvContentPartPr/>
              <p14:nvPr/>
            </p14:nvContentPartPr>
            <p14:xfrm>
              <a:off x="4482465" y="5678805"/>
              <a:ext cx="17780" cy="360"/>
            </p14:xfrm>
          </p:contentPart>
        </mc:Choice>
        <mc:Fallback xmlns="">
          <p:pic>
            <p:nvPicPr>
              <p:cNvPr id="103" name="墨迹 102"/>
            </p:nvPicPr>
            <p:blipFill>
              <a:blip r:embed="rId94"/>
            </p:blipFill>
            <p:spPr>
              <a:xfrm>
                <a:off x="4482465" y="5678805"/>
                <a:ext cx="17780" cy="36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04" name="墨迹 103"/>
              <p14:cNvContentPartPr/>
              <p14:nvPr/>
            </p14:nvContentPartPr>
            <p14:xfrm>
              <a:off x="4446905" y="5803900"/>
              <a:ext cx="17780" cy="360"/>
            </p14:xfrm>
          </p:contentPart>
        </mc:Choice>
        <mc:Fallback xmlns="">
          <p:pic>
            <p:nvPicPr>
              <p:cNvPr id="104" name="墨迹 103"/>
            </p:nvPicPr>
            <p:blipFill>
              <a:blip r:embed="rId94"/>
            </p:blipFill>
            <p:spPr>
              <a:xfrm>
                <a:off x="4446905" y="5803900"/>
                <a:ext cx="17780" cy="36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05" name="墨迹 104"/>
              <p14:cNvContentPartPr/>
              <p14:nvPr/>
            </p14:nvContentPartPr>
            <p14:xfrm>
              <a:off x="4446905" y="5830570"/>
              <a:ext cx="17780" cy="360"/>
            </p14:xfrm>
          </p:contentPart>
        </mc:Choice>
        <mc:Fallback xmlns="">
          <p:pic>
            <p:nvPicPr>
              <p:cNvPr id="105" name="墨迹 104"/>
            </p:nvPicPr>
            <p:blipFill>
              <a:blip r:embed="rId94"/>
            </p:blipFill>
            <p:spPr>
              <a:xfrm>
                <a:off x="4446905" y="5830570"/>
                <a:ext cx="17780" cy="36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06" name="墨迹 105"/>
              <p14:cNvContentPartPr/>
              <p14:nvPr/>
            </p14:nvContentPartPr>
            <p14:xfrm>
              <a:off x="4473575" y="5866765"/>
              <a:ext cx="17780" cy="360"/>
            </p14:xfrm>
          </p:contentPart>
        </mc:Choice>
        <mc:Fallback xmlns="">
          <p:pic>
            <p:nvPicPr>
              <p:cNvPr id="106" name="墨迹 105"/>
            </p:nvPicPr>
            <p:blipFill>
              <a:blip r:embed="rId94"/>
            </p:blipFill>
            <p:spPr>
              <a:xfrm>
                <a:off x="4473575" y="5866765"/>
                <a:ext cx="17780" cy="36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07" name="墨迹 106"/>
              <p14:cNvContentPartPr/>
              <p14:nvPr/>
            </p14:nvContentPartPr>
            <p14:xfrm>
              <a:off x="4482465" y="5875655"/>
              <a:ext cx="17780" cy="360"/>
            </p14:xfrm>
          </p:contentPart>
        </mc:Choice>
        <mc:Fallback xmlns="">
          <p:pic>
            <p:nvPicPr>
              <p:cNvPr id="107" name="墨迹 106"/>
            </p:nvPicPr>
            <p:blipFill>
              <a:blip r:embed="rId94"/>
            </p:blipFill>
            <p:spPr>
              <a:xfrm>
                <a:off x="4482465" y="5875655"/>
                <a:ext cx="17780" cy="36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08" name="墨迹 107"/>
              <p14:cNvContentPartPr/>
              <p14:nvPr/>
            </p14:nvContentPartPr>
            <p14:xfrm>
              <a:off x="4777105" y="4714875"/>
              <a:ext cx="17780" cy="360"/>
            </p14:xfrm>
          </p:contentPart>
        </mc:Choice>
        <mc:Fallback xmlns="">
          <p:pic>
            <p:nvPicPr>
              <p:cNvPr id="108" name="墨迹 107"/>
            </p:nvPicPr>
            <p:blipFill>
              <a:blip r:embed="rId94"/>
            </p:blipFill>
            <p:spPr>
              <a:xfrm>
                <a:off x="4777105" y="4714875"/>
                <a:ext cx="17780" cy="36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09" name="墨迹 108"/>
              <p14:cNvContentPartPr/>
              <p14:nvPr/>
            </p14:nvContentPartPr>
            <p14:xfrm>
              <a:off x="3535680" y="5884545"/>
              <a:ext cx="17780" cy="360"/>
            </p14:xfrm>
          </p:contentPart>
        </mc:Choice>
        <mc:Fallback xmlns="">
          <p:pic>
            <p:nvPicPr>
              <p:cNvPr id="109" name="墨迹 108"/>
            </p:nvPicPr>
            <p:blipFill>
              <a:blip r:embed="rId94"/>
            </p:blipFill>
            <p:spPr>
              <a:xfrm>
                <a:off x="3535680" y="5884545"/>
                <a:ext cx="17780" cy="36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10" name="墨迹 109"/>
              <p14:cNvContentPartPr/>
              <p14:nvPr/>
            </p14:nvContentPartPr>
            <p14:xfrm>
              <a:off x="3884295" y="5830570"/>
              <a:ext cx="17780" cy="360"/>
            </p14:xfrm>
          </p:contentPart>
        </mc:Choice>
        <mc:Fallback xmlns="">
          <p:pic>
            <p:nvPicPr>
              <p:cNvPr id="110" name="墨迹 109"/>
            </p:nvPicPr>
            <p:blipFill>
              <a:blip r:embed="rId94"/>
            </p:blipFill>
            <p:spPr>
              <a:xfrm>
                <a:off x="3884295" y="5830570"/>
                <a:ext cx="17780" cy="36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11" name="墨迹 110"/>
              <p14:cNvContentPartPr/>
              <p14:nvPr/>
            </p14:nvContentPartPr>
            <p14:xfrm>
              <a:off x="4027170" y="5795010"/>
              <a:ext cx="17780" cy="360"/>
            </p14:xfrm>
          </p:contentPart>
        </mc:Choice>
        <mc:Fallback xmlns="">
          <p:pic>
            <p:nvPicPr>
              <p:cNvPr id="111" name="墨迹 110"/>
            </p:nvPicPr>
            <p:blipFill>
              <a:blip r:embed="rId94"/>
            </p:blipFill>
            <p:spPr>
              <a:xfrm>
                <a:off x="4027170" y="5795010"/>
                <a:ext cx="17780" cy="36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12" name="墨迹 111"/>
              <p14:cNvContentPartPr/>
              <p14:nvPr/>
            </p14:nvContentPartPr>
            <p14:xfrm>
              <a:off x="4187825" y="5777230"/>
              <a:ext cx="17780" cy="360"/>
            </p14:xfrm>
          </p:contentPart>
        </mc:Choice>
        <mc:Fallback xmlns="">
          <p:pic>
            <p:nvPicPr>
              <p:cNvPr id="112" name="墨迹 111"/>
            </p:nvPicPr>
            <p:blipFill>
              <a:blip r:embed="rId94"/>
            </p:blipFill>
            <p:spPr>
              <a:xfrm>
                <a:off x="4187825" y="5777230"/>
                <a:ext cx="17780" cy="36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13" name="墨迹 112"/>
              <p14:cNvContentPartPr/>
              <p14:nvPr/>
            </p14:nvContentPartPr>
            <p14:xfrm>
              <a:off x="4572000" y="5652135"/>
              <a:ext cx="17780" cy="360"/>
            </p14:xfrm>
          </p:contentPart>
        </mc:Choice>
        <mc:Fallback xmlns="">
          <p:pic>
            <p:nvPicPr>
              <p:cNvPr id="113" name="墨迹 112"/>
            </p:nvPicPr>
            <p:blipFill>
              <a:blip r:embed="rId94"/>
            </p:blipFill>
            <p:spPr>
              <a:xfrm>
                <a:off x="4572000" y="5652135"/>
                <a:ext cx="17780" cy="36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14" name="墨迹 113"/>
              <p14:cNvContentPartPr/>
              <p14:nvPr/>
            </p14:nvContentPartPr>
            <p14:xfrm>
              <a:off x="4438015" y="5732780"/>
              <a:ext cx="17780" cy="360"/>
            </p14:xfrm>
          </p:contentPart>
        </mc:Choice>
        <mc:Fallback xmlns="">
          <p:pic>
            <p:nvPicPr>
              <p:cNvPr id="114" name="墨迹 113"/>
            </p:nvPicPr>
            <p:blipFill>
              <a:blip r:embed="rId94"/>
            </p:blipFill>
            <p:spPr>
              <a:xfrm>
                <a:off x="4438015" y="5732780"/>
                <a:ext cx="17780" cy="36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15" name="墨迹 114"/>
              <p14:cNvContentPartPr/>
              <p14:nvPr/>
            </p14:nvContentPartPr>
            <p14:xfrm>
              <a:off x="4384040" y="5509260"/>
              <a:ext cx="116205" cy="187325"/>
            </p14:xfrm>
          </p:contentPart>
        </mc:Choice>
        <mc:Fallback xmlns="">
          <p:pic>
            <p:nvPicPr>
              <p:cNvPr id="115" name="墨迹 114"/>
            </p:nvPicPr>
            <p:blipFill>
              <a:blip r:embed="rId175"/>
            </p:blipFill>
            <p:spPr>
              <a:xfrm>
                <a:off x="4384040" y="5509260"/>
                <a:ext cx="116205" cy="187325"/>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16" name="墨迹 115"/>
              <p14:cNvContentPartPr/>
              <p14:nvPr/>
            </p14:nvContentPartPr>
            <p14:xfrm>
              <a:off x="5276850" y="928370"/>
              <a:ext cx="295275" cy="196215"/>
            </p14:xfrm>
          </p:contentPart>
        </mc:Choice>
        <mc:Fallback xmlns="">
          <p:pic>
            <p:nvPicPr>
              <p:cNvPr id="116" name="墨迹 115"/>
            </p:nvPicPr>
            <p:blipFill>
              <a:blip r:embed="rId177"/>
            </p:blipFill>
            <p:spPr>
              <a:xfrm>
                <a:off x="5276850" y="928370"/>
                <a:ext cx="295275" cy="196215"/>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17" name="墨迹 116"/>
              <p14:cNvContentPartPr/>
              <p14:nvPr/>
            </p14:nvContentPartPr>
            <p14:xfrm>
              <a:off x="3098165" y="1455420"/>
              <a:ext cx="196850" cy="231775"/>
            </p14:xfrm>
          </p:contentPart>
        </mc:Choice>
        <mc:Fallback xmlns="">
          <p:pic>
            <p:nvPicPr>
              <p:cNvPr id="117" name="墨迹 116"/>
            </p:nvPicPr>
            <p:blipFill>
              <a:blip r:embed="rId179"/>
            </p:blipFill>
            <p:spPr>
              <a:xfrm>
                <a:off x="3098165" y="1455420"/>
                <a:ext cx="196850" cy="231775"/>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18" name="墨迹 117"/>
              <p14:cNvContentPartPr/>
              <p14:nvPr/>
            </p14:nvContentPartPr>
            <p14:xfrm>
              <a:off x="3473450" y="4044950"/>
              <a:ext cx="276860" cy="17780"/>
            </p14:xfrm>
          </p:contentPart>
        </mc:Choice>
        <mc:Fallback xmlns="">
          <p:pic>
            <p:nvPicPr>
              <p:cNvPr id="118" name="墨迹 117"/>
            </p:nvPicPr>
            <p:blipFill>
              <a:blip r:embed="rId181"/>
            </p:blipFill>
            <p:spPr>
              <a:xfrm>
                <a:off x="3473450" y="4044950"/>
                <a:ext cx="276860" cy="1778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19" name="墨迹 118"/>
              <p14:cNvContentPartPr/>
              <p14:nvPr/>
            </p14:nvContentPartPr>
            <p14:xfrm>
              <a:off x="3526790" y="4124960"/>
              <a:ext cx="303530" cy="360"/>
            </p14:xfrm>
          </p:contentPart>
        </mc:Choice>
        <mc:Fallback xmlns="">
          <p:pic>
            <p:nvPicPr>
              <p:cNvPr id="119" name="墨迹 118"/>
            </p:nvPicPr>
            <p:blipFill>
              <a:blip r:embed="rId183"/>
            </p:blipFill>
            <p:spPr>
              <a:xfrm>
                <a:off x="3526790" y="4124960"/>
                <a:ext cx="303530" cy="36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20" name="墨迹 119"/>
              <p14:cNvContentPartPr/>
              <p14:nvPr/>
            </p14:nvContentPartPr>
            <p14:xfrm>
              <a:off x="2115820" y="3678555"/>
              <a:ext cx="17780" cy="360"/>
            </p14:xfrm>
          </p:contentPart>
        </mc:Choice>
        <mc:Fallback xmlns="">
          <p:pic>
            <p:nvPicPr>
              <p:cNvPr id="120" name="墨迹 119"/>
            </p:nvPicPr>
            <p:blipFill>
              <a:blip r:embed="rId94"/>
            </p:blipFill>
            <p:spPr>
              <a:xfrm>
                <a:off x="2115820" y="3678555"/>
                <a:ext cx="17780" cy="36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21" name="墨迹 120"/>
              <p14:cNvContentPartPr/>
              <p14:nvPr/>
            </p14:nvContentPartPr>
            <p14:xfrm>
              <a:off x="4464685" y="4161155"/>
              <a:ext cx="687705" cy="35560"/>
            </p14:xfrm>
          </p:contentPart>
        </mc:Choice>
        <mc:Fallback xmlns="">
          <p:pic>
            <p:nvPicPr>
              <p:cNvPr id="121" name="墨迹 120"/>
            </p:nvPicPr>
            <p:blipFill>
              <a:blip r:embed="rId186"/>
            </p:blipFill>
            <p:spPr>
              <a:xfrm>
                <a:off x="4464685" y="4161155"/>
                <a:ext cx="687705" cy="3556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22" name="墨迹 121"/>
              <p14:cNvContentPartPr/>
              <p14:nvPr/>
            </p14:nvContentPartPr>
            <p14:xfrm>
              <a:off x="5161280" y="4089400"/>
              <a:ext cx="178435" cy="214630"/>
            </p14:xfrm>
          </p:contentPart>
        </mc:Choice>
        <mc:Fallback xmlns="">
          <p:pic>
            <p:nvPicPr>
              <p:cNvPr id="122" name="墨迹 121"/>
            </p:nvPicPr>
            <p:blipFill>
              <a:blip r:embed="rId188"/>
            </p:blipFill>
            <p:spPr>
              <a:xfrm>
                <a:off x="5161280" y="4089400"/>
                <a:ext cx="178435" cy="21463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23" name="墨迹 122"/>
              <p14:cNvContentPartPr/>
              <p14:nvPr/>
            </p14:nvContentPartPr>
            <p14:xfrm>
              <a:off x="5214620" y="4312920"/>
              <a:ext cx="17780" cy="360"/>
            </p14:xfrm>
          </p:contentPart>
        </mc:Choice>
        <mc:Fallback xmlns="">
          <p:pic>
            <p:nvPicPr>
              <p:cNvPr id="123" name="墨迹 122"/>
            </p:nvPicPr>
            <p:blipFill>
              <a:blip r:embed="rId94"/>
            </p:blipFill>
            <p:spPr>
              <a:xfrm>
                <a:off x="5214620" y="4312920"/>
                <a:ext cx="17780" cy="36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24" name="墨迹 123"/>
              <p14:cNvContentPartPr/>
              <p14:nvPr/>
            </p14:nvContentPartPr>
            <p14:xfrm>
              <a:off x="5509260" y="5009515"/>
              <a:ext cx="107315" cy="360"/>
            </p14:xfrm>
          </p:contentPart>
        </mc:Choice>
        <mc:Fallback xmlns="">
          <p:pic>
            <p:nvPicPr>
              <p:cNvPr id="124" name="墨迹 123"/>
            </p:nvPicPr>
            <p:blipFill>
              <a:blip r:embed="rId191"/>
            </p:blipFill>
            <p:spPr>
              <a:xfrm>
                <a:off x="5509260" y="5009515"/>
                <a:ext cx="107315" cy="36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25" name="墨迹 124"/>
              <p14:cNvContentPartPr/>
              <p14:nvPr/>
            </p14:nvContentPartPr>
            <p14:xfrm>
              <a:off x="5527040" y="5045075"/>
              <a:ext cx="160655" cy="8890"/>
            </p14:xfrm>
          </p:contentPart>
        </mc:Choice>
        <mc:Fallback xmlns="">
          <p:pic>
            <p:nvPicPr>
              <p:cNvPr id="125" name="墨迹 124"/>
            </p:nvPicPr>
            <p:blipFill>
              <a:blip r:embed="rId193"/>
            </p:blipFill>
            <p:spPr>
              <a:xfrm>
                <a:off x="5527040" y="5045075"/>
                <a:ext cx="160655" cy="889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26" name="墨迹 125"/>
              <p14:cNvContentPartPr/>
              <p14:nvPr/>
            </p14:nvContentPartPr>
            <p14:xfrm>
              <a:off x="3383915" y="4794885"/>
              <a:ext cx="151765" cy="223520"/>
            </p14:xfrm>
          </p:contentPart>
        </mc:Choice>
        <mc:Fallback xmlns="">
          <p:pic>
            <p:nvPicPr>
              <p:cNvPr id="126" name="墨迹 125"/>
            </p:nvPicPr>
            <p:blipFill>
              <a:blip r:embed="rId195"/>
            </p:blipFill>
            <p:spPr>
              <a:xfrm>
                <a:off x="3383915" y="4794885"/>
                <a:ext cx="151765" cy="223520"/>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27" name="墨迹 126"/>
              <p14:cNvContentPartPr/>
              <p14:nvPr/>
            </p14:nvContentPartPr>
            <p14:xfrm>
              <a:off x="5518150" y="5348605"/>
              <a:ext cx="133985" cy="17780"/>
            </p14:xfrm>
          </p:contentPart>
        </mc:Choice>
        <mc:Fallback xmlns="">
          <p:pic>
            <p:nvPicPr>
              <p:cNvPr id="127" name="墨迹 126"/>
            </p:nvPicPr>
            <p:blipFill>
              <a:blip r:embed="rId197"/>
            </p:blipFill>
            <p:spPr>
              <a:xfrm>
                <a:off x="5518150" y="5348605"/>
                <a:ext cx="133985" cy="17780"/>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28" name="墨迹 127"/>
              <p14:cNvContentPartPr/>
              <p14:nvPr/>
            </p14:nvContentPartPr>
            <p14:xfrm>
              <a:off x="5464810" y="4741545"/>
              <a:ext cx="213995" cy="303530"/>
            </p14:xfrm>
          </p:contentPart>
        </mc:Choice>
        <mc:Fallback xmlns="">
          <p:pic>
            <p:nvPicPr>
              <p:cNvPr id="128" name="墨迹 127"/>
            </p:nvPicPr>
            <p:blipFill>
              <a:blip r:embed="rId199"/>
            </p:blipFill>
            <p:spPr>
              <a:xfrm>
                <a:off x="5464810" y="4741545"/>
                <a:ext cx="213995" cy="303530"/>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29" name="墨迹 128"/>
              <p14:cNvContentPartPr/>
              <p14:nvPr/>
            </p14:nvContentPartPr>
            <p14:xfrm>
              <a:off x="7205980" y="4419600"/>
              <a:ext cx="17780" cy="360"/>
            </p14:xfrm>
          </p:contentPart>
        </mc:Choice>
        <mc:Fallback xmlns="">
          <p:pic>
            <p:nvPicPr>
              <p:cNvPr id="129" name="墨迹 128"/>
            </p:nvPicPr>
            <p:blipFill>
              <a:blip r:embed="rId7"/>
            </p:blipFill>
            <p:spPr>
              <a:xfrm>
                <a:off x="7205980" y="4419600"/>
                <a:ext cx="17780" cy="36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30" name="墨迹 129"/>
              <p14:cNvContentPartPr/>
              <p14:nvPr/>
            </p14:nvContentPartPr>
            <p14:xfrm>
              <a:off x="4893310" y="1133475"/>
              <a:ext cx="17780" cy="360"/>
            </p14:xfrm>
          </p:contentPart>
        </mc:Choice>
        <mc:Fallback xmlns="">
          <p:pic>
            <p:nvPicPr>
              <p:cNvPr id="130" name="墨迹 129"/>
            </p:nvPicPr>
            <p:blipFill>
              <a:blip r:embed="rId7"/>
            </p:blipFill>
            <p:spPr>
              <a:xfrm>
                <a:off x="4893310" y="1133475"/>
                <a:ext cx="17780" cy="360"/>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31" name="墨迹 130"/>
              <p14:cNvContentPartPr/>
              <p14:nvPr/>
            </p14:nvContentPartPr>
            <p14:xfrm>
              <a:off x="3196590" y="2598420"/>
              <a:ext cx="17780" cy="360"/>
            </p14:xfrm>
          </p:contentPart>
        </mc:Choice>
        <mc:Fallback xmlns="">
          <p:pic>
            <p:nvPicPr>
              <p:cNvPr id="131" name="墨迹 130"/>
            </p:nvPicPr>
            <p:blipFill>
              <a:blip r:embed="rId7"/>
            </p:blipFill>
            <p:spPr>
              <a:xfrm>
                <a:off x="3196590" y="2598420"/>
                <a:ext cx="17780" cy="36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32" name="墨迹 131"/>
              <p14:cNvContentPartPr/>
              <p14:nvPr/>
            </p14:nvContentPartPr>
            <p14:xfrm>
              <a:off x="3232150" y="2678430"/>
              <a:ext cx="17780" cy="360"/>
            </p14:xfrm>
          </p:contentPart>
        </mc:Choice>
        <mc:Fallback xmlns="">
          <p:pic>
            <p:nvPicPr>
              <p:cNvPr id="132" name="墨迹 131"/>
            </p:nvPicPr>
            <p:blipFill>
              <a:blip r:embed="rId7"/>
            </p:blipFill>
            <p:spPr>
              <a:xfrm>
                <a:off x="3232150" y="2678430"/>
                <a:ext cx="17780" cy="36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33" name="墨迹 132"/>
              <p14:cNvContentPartPr/>
              <p14:nvPr/>
            </p14:nvContentPartPr>
            <p14:xfrm>
              <a:off x="6741795" y="4232275"/>
              <a:ext cx="80010" cy="214630"/>
            </p14:xfrm>
          </p:contentPart>
        </mc:Choice>
        <mc:Fallback xmlns="">
          <p:pic>
            <p:nvPicPr>
              <p:cNvPr id="133" name="墨迹 132"/>
            </p:nvPicPr>
            <p:blipFill>
              <a:blip r:embed="rId205"/>
            </p:blipFill>
            <p:spPr>
              <a:xfrm>
                <a:off x="6741795" y="4232275"/>
                <a:ext cx="80010" cy="21463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34" name="墨迹 133"/>
              <p14:cNvContentPartPr/>
              <p14:nvPr/>
            </p14:nvContentPartPr>
            <p14:xfrm>
              <a:off x="6715125" y="4348480"/>
              <a:ext cx="196215" cy="142875"/>
            </p14:xfrm>
          </p:contentPart>
        </mc:Choice>
        <mc:Fallback xmlns="">
          <p:pic>
            <p:nvPicPr>
              <p:cNvPr id="134" name="墨迹 133"/>
            </p:nvPicPr>
            <p:blipFill>
              <a:blip r:embed="rId207"/>
            </p:blipFill>
            <p:spPr>
              <a:xfrm>
                <a:off x="6715125" y="4348480"/>
                <a:ext cx="196215" cy="142875"/>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35" name="墨迹 134"/>
              <p14:cNvContentPartPr/>
              <p14:nvPr/>
            </p14:nvContentPartPr>
            <p14:xfrm>
              <a:off x="7080885" y="4410710"/>
              <a:ext cx="17780" cy="360"/>
            </p14:xfrm>
          </p:contentPart>
        </mc:Choice>
        <mc:Fallback xmlns="">
          <p:pic>
            <p:nvPicPr>
              <p:cNvPr id="135" name="墨迹 134"/>
            </p:nvPicPr>
            <p:blipFill>
              <a:blip r:embed="rId7"/>
            </p:blipFill>
            <p:spPr>
              <a:xfrm>
                <a:off x="7080885" y="4410710"/>
                <a:ext cx="17780" cy="36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36" name="墨迹 135"/>
              <p14:cNvContentPartPr/>
              <p14:nvPr/>
            </p14:nvContentPartPr>
            <p14:xfrm>
              <a:off x="5348605" y="5705475"/>
              <a:ext cx="1134110" cy="53975"/>
            </p14:xfrm>
          </p:contentPart>
        </mc:Choice>
        <mc:Fallback xmlns="">
          <p:pic>
            <p:nvPicPr>
              <p:cNvPr id="136" name="墨迹 135"/>
            </p:nvPicPr>
            <p:blipFill>
              <a:blip r:embed="rId210"/>
            </p:blipFill>
            <p:spPr>
              <a:xfrm>
                <a:off x="5348605" y="5705475"/>
                <a:ext cx="1134110" cy="53975"/>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37" name="墨迹 136"/>
              <p14:cNvContentPartPr/>
              <p14:nvPr/>
            </p14:nvContentPartPr>
            <p14:xfrm>
              <a:off x="6419850" y="4392930"/>
              <a:ext cx="321945" cy="1366520"/>
            </p14:xfrm>
          </p:contentPart>
        </mc:Choice>
        <mc:Fallback xmlns="">
          <p:pic>
            <p:nvPicPr>
              <p:cNvPr id="137" name="墨迹 136"/>
            </p:nvPicPr>
            <p:blipFill>
              <a:blip r:embed="rId212"/>
            </p:blipFill>
            <p:spPr>
              <a:xfrm>
                <a:off x="6419850" y="4392930"/>
                <a:ext cx="321945" cy="136652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38" name="墨迹 137"/>
              <p14:cNvContentPartPr/>
              <p14:nvPr/>
            </p14:nvContentPartPr>
            <p14:xfrm>
              <a:off x="5214620" y="5491480"/>
              <a:ext cx="1393190" cy="312420"/>
            </p14:xfrm>
          </p:contentPart>
        </mc:Choice>
        <mc:Fallback xmlns="">
          <p:pic>
            <p:nvPicPr>
              <p:cNvPr id="138" name="墨迹 137"/>
            </p:nvPicPr>
            <p:blipFill>
              <a:blip r:embed="rId214"/>
            </p:blipFill>
            <p:spPr>
              <a:xfrm>
                <a:off x="5214620" y="5491480"/>
                <a:ext cx="1393190" cy="31242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39" name="墨迹 138"/>
              <p14:cNvContentPartPr/>
              <p14:nvPr/>
            </p14:nvContentPartPr>
            <p14:xfrm>
              <a:off x="7134225" y="4848225"/>
              <a:ext cx="18415" cy="360"/>
            </p14:xfrm>
          </p:contentPart>
        </mc:Choice>
        <mc:Fallback xmlns="">
          <p:pic>
            <p:nvPicPr>
              <p:cNvPr id="139" name="墨迹 138"/>
            </p:nvPicPr>
            <p:blipFill>
              <a:blip r:embed="rId216"/>
            </p:blipFill>
            <p:spPr>
              <a:xfrm>
                <a:off x="7134225" y="4848225"/>
                <a:ext cx="18415" cy="36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40" name="墨迹 139"/>
              <p14:cNvContentPartPr/>
              <p14:nvPr/>
            </p14:nvContentPartPr>
            <p14:xfrm>
              <a:off x="7393305" y="4875530"/>
              <a:ext cx="17780" cy="360"/>
            </p14:xfrm>
          </p:contentPart>
        </mc:Choice>
        <mc:Fallback xmlns="">
          <p:pic>
            <p:nvPicPr>
              <p:cNvPr id="140" name="墨迹 139"/>
            </p:nvPicPr>
            <p:blipFill>
              <a:blip r:embed="rId7"/>
            </p:blipFill>
            <p:spPr>
              <a:xfrm>
                <a:off x="7393305" y="4875530"/>
                <a:ext cx="17780" cy="360"/>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41" name="墨迹 140"/>
              <p14:cNvContentPartPr/>
              <p14:nvPr/>
            </p14:nvContentPartPr>
            <p14:xfrm>
              <a:off x="7553960" y="4714875"/>
              <a:ext cx="321945" cy="240665"/>
            </p14:xfrm>
          </p:contentPart>
        </mc:Choice>
        <mc:Fallback xmlns="">
          <p:pic>
            <p:nvPicPr>
              <p:cNvPr id="141" name="墨迹 140"/>
            </p:nvPicPr>
            <p:blipFill>
              <a:blip r:embed="rId219"/>
            </p:blipFill>
            <p:spPr>
              <a:xfrm>
                <a:off x="7553960" y="4714875"/>
                <a:ext cx="321945" cy="240665"/>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42" name="墨迹 141"/>
              <p14:cNvContentPartPr/>
              <p14:nvPr/>
            </p14:nvContentPartPr>
            <p14:xfrm>
              <a:off x="7322185" y="5089525"/>
              <a:ext cx="17780" cy="360"/>
            </p14:xfrm>
          </p:contentPart>
        </mc:Choice>
        <mc:Fallback xmlns="">
          <p:pic>
            <p:nvPicPr>
              <p:cNvPr id="142" name="墨迹 141"/>
            </p:nvPicPr>
            <p:blipFill>
              <a:blip r:embed="rId7"/>
            </p:blipFill>
            <p:spPr>
              <a:xfrm>
                <a:off x="7322185" y="5089525"/>
                <a:ext cx="17780" cy="36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43" name="墨迹 142"/>
              <p14:cNvContentPartPr/>
              <p14:nvPr/>
            </p14:nvContentPartPr>
            <p14:xfrm>
              <a:off x="5893435" y="1303655"/>
              <a:ext cx="17780" cy="360"/>
            </p14:xfrm>
          </p:contentPart>
        </mc:Choice>
        <mc:Fallback xmlns="">
          <p:pic>
            <p:nvPicPr>
              <p:cNvPr id="143" name="墨迹 142"/>
            </p:nvPicPr>
            <p:blipFill>
              <a:blip r:embed="rId7"/>
            </p:blipFill>
            <p:spPr>
              <a:xfrm>
                <a:off x="5893435" y="1303655"/>
                <a:ext cx="17780" cy="36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44" name="墨迹 143"/>
              <p14:cNvContentPartPr/>
              <p14:nvPr/>
            </p14:nvContentPartPr>
            <p14:xfrm>
              <a:off x="8214995" y="4875530"/>
              <a:ext cx="17780" cy="360"/>
            </p14:xfrm>
          </p:contentPart>
        </mc:Choice>
        <mc:Fallback xmlns="">
          <p:pic>
            <p:nvPicPr>
              <p:cNvPr id="144" name="墨迹 143"/>
            </p:nvPicPr>
            <p:blipFill>
              <a:blip r:embed="rId7"/>
            </p:blipFill>
            <p:spPr>
              <a:xfrm>
                <a:off x="8214995" y="4875530"/>
                <a:ext cx="17780" cy="36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45" name="墨迹 144"/>
              <p14:cNvContentPartPr/>
              <p14:nvPr/>
            </p14:nvContentPartPr>
            <p14:xfrm>
              <a:off x="7813040" y="5000625"/>
              <a:ext cx="17780" cy="360"/>
            </p14:xfrm>
          </p:contentPart>
        </mc:Choice>
        <mc:Fallback xmlns="">
          <p:pic>
            <p:nvPicPr>
              <p:cNvPr id="145" name="墨迹 144"/>
            </p:nvPicPr>
            <p:blipFill>
              <a:blip r:embed="rId7"/>
            </p:blipFill>
            <p:spPr>
              <a:xfrm>
                <a:off x="7813040" y="5000625"/>
                <a:ext cx="17780" cy="360"/>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46" name="墨迹 145"/>
              <p14:cNvContentPartPr/>
              <p14:nvPr/>
            </p14:nvContentPartPr>
            <p14:xfrm>
              <a:off x="6955790" y="5009515"/>
              <a:ext cx="17780" cy="360"/>
            </p14:xfrm>
          </p:contentPart>
        </mc:Choice>
        <mc:Fallback xmlns="">
          <p:pic>
            <p:nvPicPr>
              <p:cNvPr id="146" name="墨迹 145"/>
            </p:nvPicPr>
            <p:blipFill>
              <a:blip r:embed="rId7"/>
            </p:blipFill>
            <p:spPr>
              <a:xfrm>
                <a:off x="6955790" y="5009515"/>
                <a:ext cx="17780" cy="36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47" name="墨迹 146"/>
              <p14:cNvContentPartPr/>
              <p14:nvPr/>
            </p14:nvContentPartPr>
            <p14:xfrm>
              <a:off x="7134225" y="5036185"/>
              <a:ext cx="18415" cy="360"/>
            </p14:xfrm>
          </p:contentPart>
        </mc:Choice>
        <mc:Fallback xmlns="">
          <p:pic>
            <p:nvPicPr>
              <p:cNvPr id="147" name="墨迹 146"/>
            </p:nvPicPr>
            <p:blipFill>
              <a:blip r:embed="rId216"/>
            </p:blipFill>
            <p:spPr>
              <a:xfrm>
                <a:off x="7134225" y="5036185"/>
                <a:ext cx="18415" cy="360"/>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48" name="墨迹 147"/>
              <p14:cNvContentPartPr/>
              <p14:nvPr/>
            </p14:nvContentPartPr>
            <p14:xfrm>
              <a:off x="5410835" y="6116320"/>
              <a:ext cx="419735" cy="45085"/>
            </p14:xfrm>
          </p:contentPart>
        </mc:Choice>
        <mc:Fallback xmlns="">
          <p:pic>
            <p:nvPicPr>
              <p:cNvPr id="148" name="墨迹 147"/>
            </p:nvPicPr>
            <p:blipFill>
              <a:blip r:embed="rId227"/>
            </p:blipFill>
            <p:spPr>
              <a:xfrm>
                <a:off x="5410835" y="6116320"/>
                <a:ext cx="419735" cy="45085"/>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49" name="墨迹 148"/>
              <p14:cNvContentPartPr/>
              <p14:nvPr/>
            </p14:nvContentPartPr>
            <p14:xfrm>
              <a:off x="5661025" y="4526915"/>
              <a:ext cx="17780" cy="360"/>
            </p14:xfrm>
          </p:contentPart>
        </mc:Choice>
        <mc:Fallback xmlns="">
          <p:pic>
            <p:nvPicPr>
              <p:cNvPr id="149" name="墨迹 148"/>
            </p:nvPicPr>
            <p:blipFill>
              <a:blip r:embed="rId7"/>
            </p:blipFill>
            <p:spPr>
              <a:xfrm>
                <a:off x="5661025" y="4526915"/>
                <a:ext cx="17780" cy="36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50" name="墨迹 149"/>
              <p14:cNvContentPartPr/>
              <p14:nvPr/>
            </p14:nvContentPartPr>
            <p14:xfrm>
              <a:off x="5768340" y="4777105"/>
              <a:ext cx="17780" cy="360"/>
            </p14:xfrm>
          </p:contentPart>
        </mc:Choice>
        <mc:Fallback xmlns="">
          <p:pic>
            <p:nvPicPr>
              <p:cNvPr id="150" name="墨迹 149"/>
            </p:nvPicPr>
            <p:blipFill>
              <a:blip r:embed="rId7"/>
            </p:blipFill>
            <p:spPr>
              <a:xfrm>
                <a:off x="5768340" y="4777105"/>
                <a:ext cx="17780" cy="360"/>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51" name="墨迹 150"/>
              <p14:cNvContentPartPr/>
              <p14:nvPr/>
            </p14:nvContentPartPr>
            <p14:xfrm>
              <a:off x="5696585" y="5295265"/>
              <a:ext cx="18415" cy="360"/>
            </p14:xfrm>
          </p:contentPart>
        </mc:Choice>
        <mc:Fallback xmlns="">
          <p:pic>
            <p:nvPicPr>
              <p:cNvPr id="151" name="墨迹 150"/>
            </p:nvPicPr>
            <p:blipFill>
              <a:blip r:embed="rId216"/>
            </p:blipFill>
            <p:spPr>
              <a:xfrm>
                <a:off x="5696585" y="5295265"/>
                <a:ext cx="18415" cy="36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52" name="墨迹 151"/>
              <p14:cNvContentPartPr/>
              <p14:nvPr/>
            </p14:nvContentPartPr>
            <p14:xfrm>
              <a:off x="5687695" y="5634355"/>
              <a:ext cx="17780" cy="360"/>
            </p14:xfrm>
          </p:contentPart>
        </mc:Choice>
        <mc:Fallback xmlns="">
          <p:pic>
            <p:nvPicPr>
              <p:cNvPr id="152" name="墨迹 151"/>
            </p:nvPicPr>
            <p:blipFill>
              <a:blip r:embed="rId7"/>
            </p:blipFill>
            <p:spPr>
              <a:xfrm>
                <a:off x="5687695" y="5634355"/>
                <a:ext cx="17780" cy="360"/>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53" name="墨迹 152"/>
              <p14:cNvContentPartPr/>
              <p14:nvPr/>
            </p14:nvContentPartPr>
            <p14:xfrm>
              <a:off x="5634355" y="5902325"/>
              <a:ext cx="17780" cy="360"/>
            </p14:xfrm>
          </p:contentPart>
        </mc:Choice>
        <mc:Fallback xmlns="">
          <p:pic>
            <p:nvPicPr>
              <p:cNvPr id="153" name="墨迹 152"/>
            </p:nvPicPr>
            <p:blipFill>
              <a:blip r:embed="rId7"/>
            </p:blipFill>
            <p:spPr>
              <a:xfrm>
                <a:off x="5634355" y="5902325"/>
                <a:ext cx="17780" cy="36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54" name="墨迹 153"/>
              <p14:cNvContentPartPr/>
              <p14:nvPr/>
            </p14:nvContentPartPr>
            <p14:xfrm>
              <a:off x="5598795" y="4893310"/>
              <a:ext cx="17780" cy="360"/>
            </p14:xfrm>
          </p:contentPart>
        </mc:Choice>
        <mc:Fallback xmlns="">
          <p:pic>
            <p:nvPicPr>
              <p:cNvPr id="154" name="墨迹 153"/>
            </p:nvPicPr>
            <p:blipFill>
              <a:blip r:embed="rId7"/>
            </p:blipFill>
            <p:spPr>
              <a:xfrm>
                <a:off x="5598795" y="4893310"/>
                <a:ext cx="17780" cy="360"/>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55" name="墨迹 154"/>
              <p14:cNvContentPartPr/>
              <p14:nvPr/>
            </p14:nvContentPartPr>
            <p14:xfrm>
              <a:off x="7884795" y="4964430"/>
              <a:ext cx="17780" cy="360"/>
            </p14:xfrm>
          </p:contentPart>
        </mc:Choice>
        <mc:Fallback xmlns="">
          <p:pic>
            <p:nvPicPr>
              <p:cNvPr id="155" name="墨迹 154"/>
            </p:nvPicPr>
            <p:blipFill>
              <a:blip r:embed="rId7"/>
            </p:blipFill>
            <p:spPr>
              <a:xfrm>
                <a:off x="7884795" y="4964430"/>
                <a:ext cx="17780" cy="36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56" name="墨迹 155"/>
              <p14:cNvContentPartPr/>
              <p14:nvPr/>
            </p14:nvContentPartPr>
            <p14:xfrm>
              <a:off x="7188200" y="2419350"/>
              <a:ext cx="535940" cy="107315"/>
            </p14:xfrm>
          </p:contentPart>
        </mc:Choice>
        <mc:Fallback xmlns="">
          <p:pic>
            <p:nvPicPr>
              <p:cNvPr id="156" name="墨迹 155"/>
            </p:nvPicPr>
            <p:blipFill>
              <a:blip r:embed="rId236"/>
            </p:blipFill>
            <p:spPr>
              <a:xfrm>
                <a:off x="7188200" y="2419350"/>
                <a:ext cx="535940" cy="107315"/>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57" name="墨迹 156"/>
              <p14:cNvContentPartPr/>
              <p14:nvPr/>
            </p14:nvContentPartPr>
            <p14:xfrm>
              <a:off x="7509510" y="2294890"/>
              <a:ext cx="35560" cy="356870"/>
            </p14:xfrm>
          </p:contentPart>
        </mc:Choice>
        <mc:Fallback xmlns="">
          <p:pic>
            <p:nvPicPr>
              <p:cNvPr id="157" name="墨迹 156"/>
            </p:nvPicPr>
            <p:blipFill>
              <a:blip r:embed="rId238"/>
            </p:blipFill>
            <p:spPr>
              <a:xfrm>
                <a:off x="7509510" y="2294890"/>
                <a:ext cx="35560" cy="35687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58" name="墨迹 157"/>
              <p14:cNvContentPartPr/>
              <p14:nvPr/>
            </p14:nvContentPartPr>
            <p14:xfrm>
              <a:off x="6973570" y="2589530"/>
              <a:ext cx="71755" cy="231775"/>
            </p14:xfrm>
          </p:contentPart>
        </mc:Choice>
        <mc:Fallback xmlns="">
          <p:pic>
            <p:nvPicPr>
              <p:cNvPr id="158" name="墨迹 157"/>
            </p:nvPicPr>
            <p:blipFill>
              <a:blip r:embed="rId240"/>
            </p:blipFill>
            <p:spPr>
              <a:xfrm>
                <a:off x="6973570" y="2589530"/>
                <a:ext cx="71755" cy="231775"/>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59" name="墨迹 158"/>
              <p14:cNvContentPartPr/>
              <p14:nvPr/>
            </p14:nvContentPartPr>
            <p14:xfrm>
              <a:off x="7071995" y="2544445"/>
              <a:ext cx="678815" cy="214630"/>
            </p14:xfrm>
          </p:contentPart>
        </mc:Choice>
        <mc:Fallback xmlns="">
          <p:pic>
            <p:nvPicPr>
              <p:cNvPr id="159" name="墨迹 158"/>
            </p:nvPicPr>
            <p:blipFill>
              <a:blip r:embed="rId242"/>
            </p:blipFill>
            <p:spPr>
              <a:xfrm>
                <a:off x="7071995" y="2544445"/>
                <a:ext cx="678815" cy="21463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60" name="墨迹 159"/>
              <p14:cNvContentPartPr/>
              <p14:nvPr/>
            </p14:nvContentPartPr>
            <p14:xfrm>
              <a:off x="7268210" y="2669540"/>
              <a:ext cx="214630" cy="116205"/>
            </p14:xfrm>
          </p:contentPart>
        </mc:Choice>
        <mc:Fallback xmlns="">
          <p:pic>
            <p:nvPicPr>
              <p:cNvPr id="160" name="墨迹 159"/>
            </p:nvPicPr>
            <p:blipFill>
              <a:blip r:embed="rId244"/>
            </p:blipFill>
            <p:spPr>
              <a:xfrm>
                <a:off x="7268210" y="2669540"/>
                <a:ext cx="214630" cy="116205"/>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61" name="墨迹 160"/>
              <p14:cNvContentPartPr/>
              <p14:nvPr/>
            </p14:nvContentPartPr>
            <p14:xfrm>
              <a:off x="7438390" y="2705100"/>
              <a:ext cx="80010" cy="62865"/>
            </p14:xfrm>
          </p:contentPart>
        </mc:Choice>
        <mc:Fallback xmlns="">
          <p:pic>
            <p:nvPicPr>
              <p:cNvPr id="161" name="墨迹 160"/>
            </p:nvPicPr>
            <p:blipFill>
              <a:blip r:embed="rId246"/>
            </p:blipFill>
            <p:spPr>
              <a:xfrm>
                <a:off x="7438390" y="2705100"/>
                <a:ext cx="80010" cy="62865"/>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62" name="墨迹 161"/>
              <p14:cNvContentPartPr/>
              <p14:nvPr/>
            </p14:nvContentPartPr>
            <p14:xfrm>
              <a:off x="7331075" y="2812415"/>
              <a:ext cx="125095" cy="17780"/>
            </p14:xfrm>
          </p:contentPart>
        </mc:Choice>
        <mc:Fallback xmlns="">
          <p:pic>
            <p:nvPicPr>
              <p:cNvPr id="162" name="墨迹 161"/>
            </p:nvPicPr>
            <p:blipFill>
              <a:blip r:embed="rId248"/>
            </p:blipFill>
            <p:spPr>
              <a:xfrm>
                <a:off x="7331075" y="2812415"/>
                <a:ext cx="125095" cy="1778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63" name="墨迹 162"/>
              <p14:cNvContentPartPr/>
              <p14:nvPr/>
            </p14:nvContentPartPr>
            <p14:xfrm>
              <a:off x="7509510" y="2785745"/>
              <a:ext cx="26670" cy="360"/>
            </p14:xfrm>
          </p:contentPart>
        </mc:Choice>
        <mc:Fallback xmlns="">
          <p:pic>
            <p:nvPicPr>
              <p:cNvPr id="163" name="墨迹 162"/>
            </p:nvPicPr>
            <p:blipFill>
              <a:blip r:embed="rId250"/>
            </p:blipFill>
            <p:spPr>
              <a:xfrm>
                <a:off x="7509510" y="2785745"/>
                <a:ext cx="26670" cy="36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64" name="墨迹 163"/>
              <p14:cNvContentPartPr/>
              <p14:nvPr/>
            </p14:nvContentPartPr>
            <p14:xfrm>
              <a:off x="7411085" y="2812415"/>
              <a:ext cx="80645" cy="410845"/>
            </p14:xfrm>
          </p:contentPart>
        </mc:Choice>
        <mc:Fallback xmlns="">
          <p:pic>
            <p:nvPicPr>
              <p:cNvPr id="164" name="墨迹 163"/>
            </p:nvPicPr>
            <p:blipFill>
              <a:blip r:embed="rId252"/>
            </p:blipFill>
            <p:spPr>
              <a:xfrm>
                <a:off x="7411085" y="2812415"/>
                <a:ext cx="80645" cy="410845"/>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65" name="墨迹 164"/>
              <p14:cNvContentPartPr/>
              <p14:nvPr/>
            </p14:nvContentPartPr>
            <p14:xfrm>
              <a:off x="7304405" y="2981960"/>
              <a:ext cx="35560" cy="71755"/>
            </p14:xfrm>
          </p:contentPart>
        </mc:Choice>
        <mc:Fallback xmlns="">
          <p:pic>
            <p:nvPicPr>
              <p:cNvPr id="165" name="墨迹 164"/>
            </p:nvPicPr>
            <p:blipFill>
              <a:blip r:embed="rId254"/>
            </p:blipFill>
            <p:spPr>
              <a:xfrm>
                <a:off x="7304405" y="2981960"/>
                <a:ext cx="35560" cy="71755"/>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66" name="墨迹 165"/>
              <p14:cNvContentPartPr/>
              <p14:nvPr/>
            </p14:nvContentPartPr>
            <p14:xfrm>
              <a:off x="7581265" y="3000375"/>
              <a:ext cx="88900" cy="44450"/>
            </p14:xfrm>
          </p:contentPart>
        </mc:Choice>
        <mc:Fallback xmlns="">
          <p:pic>
            <p:nvPicPr>
              <p:cNvPr id="166" name="墨迹 165"/>
            </p:nvPicPr>
            <p:blipFill>
              <a:blip r:embed="rId256"/>
            </p:blipFill>
            <p:spPr>
              <a:xfrm>
                <a:off x="7581265" y="3000375"/>
                <a:ext cx="88900" cy="4445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67" name="墨迹 166"/>
              <p14:cNvContentPartPr/>
              <p14:nvPr/>
            </p14:nvContentPartPr>
            <p14:xfrm>
              <a:off x="7724140" y="2625090"/>
              <a:ext cx="133985" cy="428625"/>
            </p14:xfrm>
          </p:contentPart>
        </mc:Choice>
        <mc:Fallback xmlns="">
          <p:pic>
            <p:nvPicPr>
              <p:cNvPr id="167" name="墨迹 166"/>
            </p:nvPicPr>
            <p:blipFill>
              <a:blip r:embed="rId258"/>
            </p:blipFill>
            <p:spPr>
              <a:xfrm>
                <a:off x="7724140" y="2625090"/>
                <a:ext cx="133985" cy="428625"/>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68" name="墨迹 167"/>
              <p14:cNvContentPartPr/>
              <p14:nvPr/>
            </p14:nvContentPartPr>
            <p14:xfrm>
              <a:off x="8081010" y="2589530"/>
              <a:ext cx="26670" cy="517525"/>
            </p14:xfrm>
          </p:contentPart>
        </mc:Choice>
        <mc:Fallback xmlns="">
          <p:pic>
            <p:nvPicPr>
              <p:cNvPr id="168" name="墨迹 167"/>
            </p:nvPicPr>
            <p:blipFill>
              <a:blip r:embed="rId260"/>
            </p:blipFill>
            <p:spPr>
              <a:xfrm>
                <a:off x="8081010" y="2589530"/>
                <a:ext cx="26670" cy="517525"/>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69" name="墨迹 168"/>
              <p14:cNvContentPartPr/>
              <p14:nvPr/>
            </p14:nvContentPartPr>
            <p14:xfrm>
              <a:off x="7634605" y="3276600"/>
              <a:ext cx="17780" cy="360"/>
            </p14:xfrm>
          </p:contentPart>
        </mc:Choice>
        <mc:Fallback xmlns="">
          <p:pic>
            <p:nvPicPr>
              <p:cNvPr id="169" name="墨迹 168"/>
            </p:nvPicPr>
            <p:blipFill>
              <a:blip r:embed="rId7"/>
            </p:blipFill>
            <p:spPr>
              <a:xfrm>
                <a:off x="7634605" y="3276600"/>
                <a:ext cx="17780" cy="360"/>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70" name="墨迹 169"/>
              <p14:cNvContentPartPr/>
              <p14:nvPr/>
            </p14:nvContentPartPr>
            <p14:xfrm>
              <a:off x="7188200" y="3169920"/>
              <a:ext cx="982345" cy="53340"/>
            </p14:xfrm>
          </p:contentPart>
        </mc:Choice>
        <mc:Fallback xmlns="">
          <p:pic>
            <p:nvPicPr>
              <p:cNvPr id="170" name="墨迹 169"/>
            </p:nvPicPr>
            <p:blipFill>
              <a:blip r:embed="rId263"/>
            </p:blipFill>
            <p:spPr>
              <a:xfrm>
                <a:off x="7188200" y="3169920"/>
                <a:ext cx="982345" cy="53340"/>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71" name="墨迹 170"/>
              <p14:cNvContentPartPr/>
              <p14:nvPr/>
            </p14:nvContentPartPr>
            <p14:xfrm>
              <a:off x="7402195" y="3348355"/>
              <a:ext cx="259080" cy="1151890"/>
            </p14:xfrm>
          </p:contentPart>
        </mc:Choice>
        <mc:Fallback xmlns="">
          <p:pic>
            <p:nvPicPr>
              <p:cNvPr id="171" name="墨迹 170"/>
            </p:nvPicPr>
            <p:blipFill>
              <a:blip r:embed="rId265"/>
            </p:blipFill>
            <p:spPr>
              <a:xfrm>
                <a:off x="7402195" y="3348355"/>
                <a:ext cx="259080" cy="1151890"/>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72" name="墨迹 171"/>
              <p14:cNvContentPartPr/>
              <p14:nvPr/>
            </p14:nvContentPartPr>
            <p14:xfrm>
              <a:off x="7322185" y="4438015"/>
              <a:ext cx="26670" cy="151765"/>
            </p14:xfrm>
          </p:contentPart>
        </mc:Choice>
        <mc:Fallback xmlns="">
          <p:pic>
            <p:nvPicPr>
              <p:cNvPr id="172" name="墨迹 171"/>
            </p:nvPicPr>
            <p:blipFill>
              <a:blip r:embed="rId267"/>
            </p:blipFill>
            <p:spPr>
              <a:xfrm>
                <a:off x="7322185" y="4438015"/>
                <a:ext cx="26670" cy="151765"/>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73" name="墨迹 172"/>
              <p14:cNvContentPartPr/>
              <p14:nvPr/>
            </p14:nvContentPartPr>
            <p14:xfrm>
              <a:off x="5419725" y="4705350"/>
              <a:ext cx="313055" cy="321945"/>
            </p14:xfrm>
          </p:contentPart>
        </mc:Choice>
        <mc:Fallback xmlns="">
          <p:pic>
            <p:nvPicPr>
              <p:cNvPr id="173" name="墨迹 172"/>
            </p:nvPicPr>
            <p:blipFill>
              <a:blip r:embed="rId269"/>
            </p:blipFill>
            <p:spPr>
              <a:xfrm>
                <a:off x="5419725" y="4705350"/>
                <a:ext cx="313055" cy="321945"/>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74" name="墨迹 173"/>
              <p14:cNvContentPartPr/>
              <p14:nvPr/>
            </p14:nvContentPartPr>
            <p14:xfrm>
              <a:off x="5803900" y="5018405"/>
              <a:ext cx="17780" cy="360"/>
            </p14:xfrm>
          </p:contentPart>
        </mc:Choice>
        <mc:Fallback xmlns="">
          <p:pic>
            <p:nvPicPr>
              <p:cNvPr id="174" name="墨迹 173"/>
            </p:nvPicPr>
            <p:blipFill>
              <a:blip r:embed="rId7"/>
            </p:blipFill>
            <p:spPr>
              <a:xfrm>
                <a:off x="5803900" y="5018405"/>
                <a:ext cx="17780" cy="36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75" name="墨迹 174"/>
              <p14:cNvContentPartPr/>
              <p14:nvPr/>
            </p14:nvContentPartPr>
            <p14:xfrm>
              <a:off x="5598795" y="5036185"/>
              <a:ext cx="17780" cy="360"/>
            </p14:xfrm>
          </p:contentPart>
        </mc:Choice>
        <mc:Fallback xmlns="">
          <p:pic>
            <p:nvPicPr>
              <p:cNvPr id="175" name="墨迹 174"/>
            </p:nvPicPr>
            <p:blipFill>
              <a:blip r:embed="rId7"/>
            </p:blipFill>
            <p:spPr>
              <a:xfrm>
                <a:off x="5598795" y="5036185"/>
                <a:ext cx="17780" cy="360"/>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76" name="墨迹 175"/>
              <p14:cNvContentPartPr/>
              <p14:nvPr/>
            </p14:nvContentPartPr>
            <p14:xfrm>
              <a:off x="7009765" y="5045075"/>
              <a:ext cx="339090" cy="35560"/>
            </p14:xfrm>
          </p:contentPart>
        </mc:Choice>
        <mc:Fallback xmlns="">
          <p:pic>
            <p:nvPicPr>
              <p:cNvPr id="176" name="墨迹 175"/>
            </p:nvPicPr>
            <p:blipFill>
              <a:blip r:embed="rId273"/>
            </p:blipFill>
            <p:spPr>
              <a:xfrm>
                <a:off x="7009765" y="5045075"/>
                <a:ext cx="339090" cy="35560"/>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77" name="墨迹 176"/>
              <p14:cNvContentPartPr/>
              <p14:nvPr/>
            </p14:nvContentPartPr>
            <p14:xfrm>
              <a:off x="6482715" y="1143000"/>
              <a:ext cx="17780" cy="360"/>
            </p14:xfrm>
          </p:contentPart>
        </mc:Choice>
        <mc:Fallback xmlns="">
          <p:pic>
            <p:nvPicPr>
              <p:cNvPr id="177" name="墨迹 176"/>
            </p:nvPicPr>
            <p:blipFill>
              <a:blip r:embed="rId7"/>
            </p:blipFill>
            <p:spPr>
              <a:xfrm>
                <a:off x="6482715" y="1143000"/>
                <a:ext cx="17780" cy="36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78" name="墨迹 177"/>
              <p14:cNvContentPartPr/>
              <p14:nvPr/>
            </p14:nvContentPartPr>
            <p14:xfrm>
              <a:off x="5669915" y="4375150"/>
              <a:ext cx="53975" cy="330200"/>
            </p14:xfrm>
          </p:contentPart>
        </mc:Choice>
        <mc:Fallback xmlns="">
          <p:pic>
            <p:nvPicPr>
              <p:cNvPr id="178" name="墨迹 177"/>
            </p:nvPicPr>
            <p:blipFill>
              <a:blip r:embed="rId276"/>
            </p:blipFill>
            <p:spPr>
              <a:xfrm>
                <a:off x="5669915" y="4375150"/>
                <a:ext cx="53975" cy="33020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79" name="墨迹 178"/>
              <p14:cNvContentPartPr/>
              <p14:nvPr/>
            </p14:nvContentPartPr>
            <p14:xfrm>
              <a:off x="5625465" y="4572000"/>
              <a:ext cx="107315" cy="124460"/>
            </p14:xfrm>
          </p:contentPart>
        </mc:Choice>
        <mc:Fallback xmlns="">
          <p:pic>
            <p:nvPicPr>
              <p:cNvPr id="179" name="墨迹 178"/>
            </p:nvPicPr>
            <p:blipFill>
              <a:blip r:embed="rId278"/>
            </p:blipFill>
            <p:spPr>
              <a:xfrm>
                <a:off x="5625465" y="4572000"/>
                <a:ext cx="107315" cy="12446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80" name="墨迹 179"/>
              <p14:cNvContentPartPr/>
              <p14:nvPr/>
            </p14:nvContentPartPr>
            <p14:xfrm>
              <a:off x="5857875" y="4562475"/>
              <a:ext cx="17780" cy="360"/>
            </p14:xfrm>
          </p:contentPart>
        </mc:Choice>
        <mc:Fallback xmlns="">
          <p:pic>
            <p:nvPicPr>
              <p:cNvPr id="180" name="墨迹 179"/>
            </p:nvPicPr>
            <p:blipFill>
              <a:blip r:embed="rId7"/>
            </p:blipFill>
            <p:spPr>
              <a:xfrm>
                <a:off x="5857875" y="4562475"/>
                <a:ext cx="17780" cy="360"/>
              </a:xfrm>
              <a:prstGeom prst="rect"/>
            </p:spPr>
          </p:pic>
        </mc:Fallback>
      </mc:AlternateContent>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5.2.1 奇偶校验</a:t>
            </a:r>
            <a:endParaRPr lang="zh-CN" altLang="en-US" sz="3200">
              <a:sym typeface="+mn-ea"/>
            </a:endParaRPr>
          </a:p>
        </p:txBody>
      </p:sp>
      <p:sp>
        <p:nvSpPr>
          <p:cNvPr id="3" name="内容占位符 2"/>
          <p:cNvSpPr/>
          <p:nvPr>
            <p:ph idx="1"/>
          </p:nvPr>
        </p:nvSpPr>
        <p:spPr/>
        <p:txBody>
          <a:bodyPr/>
          <a:p>
            <a:r>
              <a:rPr lang="zh-CN" altLang="en-US" sz="2400"/>
              <a:t>现在假设在初始d比特信息中出现了单个比特差错。使用这种</a:t>
            </a:r>
            <a:r>
              <a:rPr lang="zh-CN" altLang="en-US" sz="2400">
                <a:solidFill>
                  <a:srgbClr val="FF0000"/>
                </a:solidFill>
              </a:rPr>
              <a:t>二维奇偶校验</a:t>
            </a:r>
            <a:r>
              <a:rPr lang="zh-CN" altLang="en-US" sz="2400"/>
              <a:t>(two-dimensional parity) 方案， 包含比特值改变的列和行的校验值都将会出现差错。因此接收方不仅可以检测到出现了单个比特差错的事实，而且还可以利用存在奇偶校验差错的列和行的索引来实际识别发生差错的比特并纠正它!图5-5显示了一个例子，其中位于(2，2)的值为1的比特损坏了，变成了0，该差错就是一个在接收方可检测并可纠正的差错。尽管我们的讨论是针对初始d比特信息的，但校验比特本身的单个比特差错也是可检测和可纠正的。二维奇偶校验也能够检测(但不能纠正!)一个分组中两个比特差错的任何组合。二维奇偶校验方案的其他特性将在本章后面的习题中进行探讨。</a:t>
            </a:r>
            <a:endParaRPr lang="zh-CN" altLang="en-US" sz="240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6705600" y="6009640"/>
              <a:ext cx="18415" cy="360"/>
            </p14:xfrm>
          </p:contentPart>
        </mc:Choice>
        <mc:Fallback xmlns="">
          <p:pic>
            <p:nvPicPr>
              <p:cNvPr id="4" name="墨迹 3"/>
            </p:nvPicPr>
            <p:blipFill>
              <a:blip r:embed="rId2"/>
            </p:blipFill>
            <p:spPr>
              <a:xfrm>
                <a:off x="6705600" y="6009640"/>
                <a:ext cx="18415" cy="360"/>
              </a:xfrm>
              <a:prstGeom prst="rect"/>
            </p:spPr>
          </p:pic>
        </mc:Fallback>
      </mc:AlternateContent>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5.2.1 奇偶校验</a:t>
            </a:r>
            <a:endParaRPr lang="zh-CN" altLang="en-US" sz="3200">
              <a:sym typeface="+mn-ea"/>
            </a:endParaRPr>
          </a:p>
        </p:txBody>
      </p:sp>
      <p:sp>
        <p:nvSpPr>
          <p:cNvPr id="3" name="内容占位符 2"/>
          <p:cNvSpPr/>
          <p:nvPr>
            <p:ph idx="1"/>
          </p:nvPr>
        </p:nvSpPr>
        <p:spPr>
          <a:xfrm>
            <a:off x="457200" y="1231900"/>
            <a:ext cx="8229600" cy="4894580"/>
          </a:xfrm>
        </p:spPr>
        <p:txBody>
          <a:bodyPr/>
          <a:p>
            <a:r>
              <a:rPr lang="zh-CN" altLang="en-US" sz="2400"/>
              <a:t>接收方检测和纠正差错的能力被称为</a:t>
            </a:r>
            <a:r>
              <a:rPr lang="zh-CN" altLang="en-US" sz="2400">
                <a:solidFill>
                  <a:srgbClr val="FF0000"/>
                </a:solidFill>
              </a:rPr>
              <a:t>前向纠错</a:t>
            </a:r>
            <a:r>
              <a:rPr lang="zh-CN" altLang="en-US" sz="2400"/>
              <a:t>(Forward Error Correction， </a:t>
            </a:r>
            <a:r>
              <a:rPr lang="zh-CN" altLang="en-US" sz="2400">
                <a:solidFill>
                  <a:srgbClr val="FF0000"/>
                </a:solidFill>
              </a:rPr>
              <a:t>FEC</a:t>
            </a:r>
            <a:r>
              <a:rPr lang="zh-CN" altLang="en-US" sz="2400"/>
              <a:t>) 。这些技术通常用于如</a:t>
            </a:r>
            <a:r>
              <a:rPr lang="zh-CN" altLang="en-US" sz="2400">
                <a:solidFill>
                  <a:srgbClr val="FF0000"/>
                </a:solidFill>
              </a:rPr>
              <a:t>音频</a:t>
            </a:r>
            <a:r>
              <a:rPr lang="zh-CN" altLang="en-US" sz="2400"/>
              <a:t>CD这样的音频存储和回放设备中。在网络环境中， FEC技术可以单独应用， 或与链路层ARQ技术一起应用， ARQ技术与我们在第3章研究的协议类似。FEC技术很有价值， 因为它们可以</a:t>
            </a:r>
            <a:r>
              <a:rPr lang="zh-CN" altLang="en-US" sz="2400">
                <a:solidFill>
                  <a:srgbClr val="FF0000"/>
                </a:solidFill>
              </a:rPr>
              <a:t>减少所需的发送方重发的次数</a:t>
            </a:r>
            <a:r>
              <a:rPr lang="zh-CN" altLang="en-US" sz="2400"/>
              <a:t>。也许更为重要的是， 它们允许在</a:t>
            </a:r>
            <a:r>
              <a:rPr lang="zh-CN" altLang="en-US" sz="2400">
                <a:solidFill>
                  <a:srgbClr val="FF0000"/>
                </a:solidFill>
              </a:rPr>
              <a:t>接收方立即纠正差错</a:t>
            </a:r>
            <a:r>
              <a:rPr lang="zh-CN" altLang="en-US" sz="2400"/>
              <a:t>。FEC避免了不得不等待的往返时延， 而这些时延是发送方收到NAK分组并向接收方重传分组所需要的， 这对于实时网络应用或者具有长传播时延的链路(如深空间链路)可能是一种非常重要的优点。</a:t>
            </a:r>
            <a:endParaRPr lang="zh-CN" altLang="en-US" sz="240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4785995" y="1651635"/>
              <a:ext cx="17780" cy="360"/>
            </p14:xfrm>
          </p:contentPart>
        </mc:Choice>
        <mc:Fallback xmlns="">
          <p:pic>
            <p:nvPicPr>
              <p:cNvPr id="4" name="墨迹 3"/>
            </p:nvPicPr>
            <p:blipFill>
              <a:blip r:embed="rId2"/>
            </p:blipFill>
            <p:spPr>
              <a:xfrm>
                <a:off x="4785995" y="1651635"/>
                <a:ext cx="17780" cy="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5893435" y="1589405"/>
              <a:ext cx="17780" cy="360"/>
            </p14:xfrm>
          </p:contentPart>
        </mc:Choice>
        <mc:Fallback xmlns="">
          <p:pic>
            <p:nvPicPr>
              <p:cNvPr id="6" name="墨迹 5"/>
            </p:nvPicPr>
            <p:blipFill>
              <a:blip r:embed="rId2"/>
            </p:blipFill>
            <p:spPr>
              <a:xfrm>
                <a:off x="5893435" y="1589405"/>
                <a:ext cx="17780" cy="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8" name="墨迹 7"/>
              <p14:cNvContentPartPr/>
              <p14:nvPr/>
            </p14:nvContentPartPr>
            <p14:xfrm>
              <a:off x="7357745" y="1972945"/>
              <a:ext cx="687705" cy="53975"/>
            </p14:xfrm>
          </p:contentPart>
        </mc:Choice>
        <mc:Fallback xmlns="">
          <p:pic>
            <p:nvPicPr>
              <p:cNvPr id="8" name="墨迹 7"/>
            </p:nvPicPr>
            <p:blipFill>
              <a:blip r:embed="rId5"/>
            </p:blipFill>
            <p:spPr>
              <a:xfrm>
                <a:off x="7357745" y="1972945"/>
                <a:ext cx="687705" cy="539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墨迹 8"/>
              <p14:cNvContentPartPr/>
              <p14:nvPr/>
            </p14:nvContentPartPr>
            <p14:xfrm>
              <a:off x="7715250" y="2035810"/>
              <a:ext cx="17780" cy="360"/>
            </p14:xfrm>
          </p:contentPart>
        </mc:Choice>
        <mc:Fallback xmlns="">
          <p:pic>
            <p:nvPicPr>
              <p:cNvPr id="9" name="墨迹 8"/>
            </p:nvPicPr>
            <p:blipFill>
              <a:blip r:embed="rId2"/>
            </p:blipFill>
            <p:spPr>
              <a:xfrm>
                <a:off x="7715250" y="2035810"/>
                <a:ext cx="1778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墨迹 9"/>
              <p14:cNvContentPartPr/>
              <p14:nvPr/>
            </p14:nvContentPartPr>
            <p14:xfrm>
              <a:off x="3571875" y="2312670"/>
              <a:ext cx="17780" cy="360"/>
            </p14:xfrm>
          </p:contentPart>
        </mc:Choice>
        <mc:Fallback xmlns="">
          <p:pic>
            <p:nvPicPr>
              <p:cNvPr id="10" name="墨迹 9"/>
            </p:nvPicPr>
            <p:blipFill>
              <a:blip r:embed="rId2"/>
            </p:blipFill>
            <p:spPr>
              <a:xfrm>
                <a:off x="3571875" y="2312670"/>
                <a:ext cx="1778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墨迹 10"/>
              <p14:cNvContentPartPr/>
              <p14:nvPr/>
            </p14:nvContentPartPr>
            <p14:xfrm>
              <a:off x="3392805" y="2312670"/>
              <a:ext cx="17780" cy="360"/>
            </p14:xfrm>
          </p:contentPart>
        </mc:Choice>
        <mc:Fallback xmlns="">
          <p:pic>
            <p:nvPicPr>
              <p:cNvPr id="11" name="墨迹 10"/>
            </p:nvPicPr>
            <p:blipFill>
              <a:blip r:embed="rId2"/>
            </p:blipFill>
            <p:spPr>
              <a:xfrm>
                <a:off x="3392805" y="2312670"/>
                <a:ext cx="1778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墨迹 11"/>
              <p14:cNvContentPartPr/>
              <p14:nvPr/>
            </p14:nvContentPartPr>
            <p14:xfrm>
              <a:off x="3249930" y="2366010"/>
              <a:ext cx="17780" cy="360"/>
            </p14:xfrm>
          </p:contentPart>
        </mc:Choice>
        <mc:Fallback xmlns="">
          <p:pic>
            <p:nvPicPr>
              <p:cNvPr id="12" name="墨迹 11"/>
            </p:nvPicPr>
            <p:blipFill>
              <a:blip r:embed="rId2"/>
            </p:blipFill>
            <p:spPr>
              <a:xfrm>
                <a:off x="3249930" y="2366010"/>
                <a:ext cx="1778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5" name="墨迹 14"/>
              <p14:cNvContentPartPr/>
              <p14:nvPr/>
            </p14:nvContentPartPr>
            <p14:xfrm>
              <a:off x="5991225" y="1356995"/>
              <a:ext cx="18415" cy="360"/>
            </p14:xfrm>
          </p:contentPart>
        </mc:Choice>
        <mc:Fallback xmlns="">
          <p:pic>
            <p:nvPicPr>
              <p:cNvPr id="15" name="墨迹 14"/>
            </p:nvPicPr>
            <p:blipFill>
              <a:blip r:embed="rId11"/>
            </p:blipFill>
            <p:spPr>
              <a:xfrm>
                <a:off x="5991225" y="1356995"/>
                <a:ext cx="18415" cy="3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墨迹 15"/>
              <p14:cNvContentPartPr/>
              <p14:nvPr/>
            </p14:nvContentPartPr>
            <p14:xfrm>
              <a:off x="7473950" y="2321560"/>
              <a:ext cx="17780" cy="360"/>
            </p14:xfrm>
          </p:contentPart>
        </mc:Choice>
        <mc:Fallback xmlns="">
          <p:pic>
            <p:nvPicPr>
              <p:cNvPr id="16" name="墨迹 15"/>
            </p:nvPicPr>
            <p:blipFill>
              <a:blip r:embed="rId2"/>
            </p:blipFill>
            <p:spPr>
              <a:xfrm>
                <a:off x="7473950" y="2321560"/>
                <a:ext cx="1778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7" name="墨迹 16"/>
              <p14:cNvContentPartPr/>
              <p14:nvPr/>
            </p14:nvContentPartPr>
            <p14:xfrm>
              <a:off x="6000750" y="1517650"/>
              <a:ext cx="17780" cy="360"/>
            </p14:xfrm>
          </p:contentPart>
        </mc:Choice>
        <mc:Fallback xmlns="">
          <p:pic>
            <p:nvPicPr>
              <p:cNvPr id="17" name="墨迹 16"/>
            </p:nvPicPr>
            <p:blipFill>
              <a:blip r:embed="rId2"/>
            </p:blipFill>
            <p:spPr>
              <a:xfrm>
                <a:off x="6000750" y="1517650"/>
                <a:ext cx="1778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8" name="墨迹 17"/>
              <p14:cNvContentPartPr/>
              <p14:nvPr/>
            </p14:nvContentPartPr>
            <p14:xfrm>
              <a:off x="6759575" y="1633855"/>
              <a:ext cx="17780" cy="360"/>
            </p14:xfrm>
          </p:contentPart>
        </mc:Choice>
        <mc:Fallback xmlns="">
          <p:pic>
            <p:nvPicPr>
              <p:cNvPr id="18" name="墨迹 17"/>
            </p:nvPicPr>
            <p:blipFill>
              <a:blip r:embed="rId2"/>
            </p:blipFill>
            <p:spPr>
              <a:xfrm>
                <a:off x="6759575" y="1633855"/>
                <a:ext cx="17780" cy="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9" name="墨迹 18"/>
              <p14:cNvContentPartPr/>
              <p14:nvPr/>
            </p14:nvContentPartPr>
            <p14:xfrm>
              <a:off x="2071370" y="2714625"/>
              <a:ext cx="553720" cy="26670"/>
            </p14:xfrm>
          </p:contentPart>
        </mc:Choice>
        <mc:Fallback xmlns="">
          <p:pic>
            <p:nvPicPr>
              <p:cNvPr id="19" name="墨迹 18"/>
            </p:nvPicPr>
            <p:blipFill>
              <a:blip r:embed="rId16"/>
            </p:blipFill>
            <p:spPr>
              <a:xfrm>
                <a:off x="2071370" y="2714625"/>
                <a:ext cx="553720" cy="2667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0" name="墨迹 19"/>
              <p14:cNvContentPartPr/>
              <p14:nvPr/>
            </p14:nvContentPartPr>
            <p14:xfrm>
              <a:off x="3803650" y="2741295"/>
              <a:ext cx="17780" cy="360"/>
            </p14:xfrm>
          </p:contentPart>
        </mc:Choice>
        <mc:Fallback xmlns="">
          <p:pic>
            <p:nvPicPr>
              <p:cNvPr id="20" name="墨迹 19"/>
            </p:nvPicPr>
            <p:blipFill>
              <a:blip r:embed="rId2"/>
            </p:blipFill>
            <p:spPr>
              <a:xfrm>
                <a:off x="3803650" y="2741295"/>
                <a:ext cx="17780" cy="36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1" name="墨迹 20"/>
              <p14:cNvContentPartPr/>
              <p14:nvPr/>
            </p14:nvContentPartPr>
            <p14:xfrm>
              <a:off x="4919980" y="2669540"/>
              <a:ext cx="669925" cy="53975"/>
            </p14:xfrm>
          </p:contentPart>
        </mc:Choice>
        <mc:Fallback xmlns="">
          <p:pic>
            <p:nvPicPr>
              <p:cNvPr id="21" name="墨迹 20"/>
            </p:nvPicPr>
            <p:blipFill>
              <a:blip r:embed="rId19"/>
            </p:blipFill>
            <p:spPr>
              <a:xfrm>
                <a:off x="4919980" y="2669540"/>
                <a:ext cx="669925" cy="5397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2" name="墨迹 21"/>
              <p14:cNvContentPartPr/>
              <p14:nvPr/>
            </p14:nvContentPartPr>
            <p14:xfrm>
              <a:off x="6670040" y="2759075"/>
              <a:ext cx="17780" cy="360"/>
            </p14:xfrm>
          </p:contentPart>
        </mc:Choice>
        <mc:Fallback xmlns="">
          <p:pic>
            <p:nvPicPr>
              <p:cNvPr id="22" name="墨迹 21"/>
            </p:nvPicPr>
            <p:blipFill>
              <a:blip r:embed="rId2"/>
            </p:blipFill>
            <p:spPr>
              <a:xfrm>
                <a:off x="6670040" y="2759075"/>
                <a:ext cx="1778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3" name="墨迹 22"/>
              <p14:cNvContentPartPr/>
              <p14:nvPr/>
            </p14:nvContentPartPr>
            <p14:xfrm>
              <a:off x="7179310" y="2741295"/>
              <a:ext cx="17780" cy="360"/>
            </p14:xfrm>
          </p:contentPart>
        </mc:Choice>
        <mc:Fallback xmlns="">
          <p:pic>
            <p:nvPicPr>
              <p:cNvPr id="23" name="墨迹 22"/>
            </p:nvPicPr>
            <p:blipFill>
              <a:blip r:embed="rId2"/>
            </p:blipFill>
            <p:spPr>
              <a:xfrm>
                <a:off x="7179310" y="2741295"/>
                <a:ext cx="17780"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4" name="墨迹 23"/>
              <p14:cNvContentPartPr/>
              <p14:nvPr/>
            </p14:nvContentPartPr>
            <p14:xfrm>
              <a:off x="4732655" y="3035935"/>
              <a:ext cx="517525" cy="17780"/>
            </p14:xfrm>
          </p:contentPart>
        </mc:Choice>
        <mc:Fallback xmlns="">
          <p:pic>
            <p:nvPicPr>
              <p:cNvPr id="24" name="墨迹 23"/>
            </p:nvPicPr>
            <p:blipFill>
              <a:blip r:embed="rId23"/>
            </p:blipFill>
            <p:spPr>
              <a:xfrm>
                <a:off x="4732655" y="3035935"/>
                <a:ext cx="517525" cy="1778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墨迹 24"/>
              <p14:cNvContentPartPr/>
              <p14:nvPr/>
            </p14:nvContentPartPr>
            <p14:xfrm>
              <a:off x="8554085" y="2303780"/>
              <a:ext cx="259080" cy="321310"/>
            </p14:xfrm>
          </p:contentPart>
        </mc:Choice>
        <mc:Fallback xmlns="">
          <p:pic>
            <p:nvPicPr>
              <p:cNvPr id="25" name="墨迹 24"/>
            </p:nvPicPr>
            <p:blipFill>
              <a:blip r:embed="rId25"/>
            </p:blipFill>
            <p:spPr>
              <a:xfrm>
                <a:off x="8554085" y="2303780"/>
                <a:ext cx="259080" cy="32131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6" name="墨迹 25"/>
              <p14:cNvContentPartPr/>
              <p14:nvPr/>
            </p14:nvContentPartPr>
            <p14:xfrm>
              <a:off x="8572500" y="2419350"/>
              <a:ext cx="106680" cy="205740"/>
            </p14:xfrm>
          </p:contentPart>
        </mc:Choice>
        <mc:Fallback xmlns="">
          <p:pic>
            <p:nvPicPr>
              <p:cNvPr id="26" name="墨迹 25"/>
            </p:nvPicPr>
            <p:blipFill>
              <a:blip r:embed="rId27"/>
            </p:blipFill>
            <p:spPr>
              <a:xfrm>
                <a:off x="8572500" y="2419350"/>
                <a:ext cx="106680" cy="20574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7" name="墨迹 26"/>
              <p14:cNvContentPartPr/>
              <p14:nvPr/>
            </p14:nvContentPartPr>
            <p14:xfrm>
              <a:off x="6062980" y="1616075"/>
              <a:ext cx="17780" cy="360"/>
            </p14:xfrm>
          </p:contentPart>
        </mc:Choice>
        <mc:Fallback xmlns="">
          <p:pic>
            <p:nvPicPr>
              <p:cNvPr id="27" name="墨迹 26"/>
            </p:nvPicPr>
            <p:blipFill>
              <a:blip r:embed="rId2"/>
            </p:blipFill>
            <p:spPr>
              <a:xfrm>
                <a:off x="6062980" y="1616075"/>
                <a:ext cx="17780" cy="36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8" name="墨迹 27"/>
              <p14:cNvContentPartPr/>
              <p14:nvPr/>
            </p14:nvContentPartPr>
            <p14:xfrm>
              <a:off x="6581140" y="1598295"/>
              <a:ext cx="17780" cy="360"/>
            </p14:xfrm>
          </p:contentPart>
        </mc:Choice>
        <mc:Fallback xmlns="">
          <p:pic>
            <p:nvPicPr>
              <p:cNvPr id="28" name="墨迹 27"/>
            </p:nvPicPr>
            <p:blipFill>
              <a:blip r:embed="rId2"/>
            </p:blipFill>
            <p:spPr>
              <a:xfrm>
                <a:off x="6581140" y="1598295"/>
                <a:ext cx="1778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9" name="墨迹 28"/>
              <p14:cNvContentPartPr/>
              <p14:nvPr/>
            </p14:nvContentPartPr>
            <p14:xfrm>
              <a:off x="6652260" y="1678305"/>
              <a:ext cx="17780" cy="360"/>
            </p14:xfrm>
          </p:contentPart>
        </mc:Choice>
        <mc:Fallback xmlns="">
          <p:pic>
            <p:nvPicPr>
              <p:cNvPr id="29" name="墨迹 28"/>
            </p:nvPicPr>
            <p:blipFill>
              <a:blip r:embed="rId2"/>
            </p:blipFill>
            <p:spPr>
              <a:xfrm>
                <a:off x="6652260" y="1678305"/>
                <a:ext cx="17780" cy="36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0" name="墨迹 29"/>
              <p14:cNvContentPartPr/>
              <p14:nvPr/>
            </p14:nvContentPartPr>
            <p14:xfrm>
              <a:off x="6678930" y="1687195"/>
              <a:ext cx="17780" cy="360"/>
            </p14:xfrm>
          </p:contentPart>
        </mc:Choice>
        <mc:Fallback xmlns="">
          <p:pic>
            <p:nvPicPr>
              <p:cNvPr id="30" name="墨迹 29"/>
            </p:nvPicPr>
            <p:blipFill>
              <a:blip r:embed="rId2"/>
            </p:blipFill>
            <p:spPr>
              <a:xfrm>
                <a:off x="6678930" y="1687195"/>
                <a:ext cx="17780" cy="36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1" name="墨迹 30"/>
              <p14:cNvContentPartPr/>
              <p14:nvPr/>
            </p14:nvContentPartPr>
            <p14:xfrm>
              <a:off x="5973445" y="3009265"/>
              <a:ext cx="571500" cy="35560"/>
            </p14:xfrm>
          </p:contentPart>
        </mc:Choice>
        <mc:Fallback xmlns="">
          <p:pic>
            <p:nvPicPr>
              <p:cNvPr id="31" name="墨迹 30"/>
            </p:nvPicPr>
            <p:blipFill>
              <a:blip r:embed="rId33"/>
            </p:blipFill>
            <p:spPr>
              <a:xfrm>
                <a:off x="5973445" y="3009265"/>
                <a:ext cx="571500" cy="355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2" name="墨迹 31"/>
              <p14:cNvContentPartPr/>
              <p14:nvPr/>
            </p14:nvContentPartPr>
            <p14:xfrm>
              <a:off x="3839210" y="3535680"/>
              <a:ext cx="18415" cy="360"/>
            </p14:xfrm>
          </p:contentPart>
        </mc:Choice>
        <mc:Fallback xmlns="">
          <p:pic>
            <p:nvPicPr>
              <p:cNvPr id="32" name="墨迹 31"/>
            </p:nvPicPr>
            <p:blipFill>
              <a:blip r:embed="rId11"/>
            </p:blipFill>
            <p:spPr>
              <a:xfrm>
                <a:off x="3839210" y="3535680"/>
                <a:ext cx="18415" cy="3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3" name="墨迹 32"/>
              <p14:cNvContentPartPr/>
              <p14:nvPr/>
            </p14:nvContentPartPr>
            <p14:xfrm>
              <a:off x="4321810" y="3419475"/>
              <a:ext cx="955040" cy="36195"/>
            </p14:xfrm>
          </p:contentPart>
        </mc:Choice>
        <mc:Fallback xmlns="">
          <p:pic>
            <p:nvPicPr>
              <p:cNvPr id="33" name="墨迹 32"/>
            </p:nvPicPr>
            <p:blipFill>
              <a:blip r:embed="rId36"/>
            </p:blipFill>
            <p:spPr>
              <a:xfrm>
                <a:off x="4321810" y="3419475"/>
                <a:ext cx="955040" cy="3619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4" name="墨迹 33"/>
              <p14:cNvContentPartPr/>
              <p14:nvPr/>
            </p14:nvContentPartPr>
            <p14:xfrm>
              <a:off x="5464810" y="3446780"/>
              <a:ext cx="964565" cy="360"/>
            </p14:xfrm>
          </p:contentPart>
        </mc:Choice>
        <mc:Fallback xmlns="">
          <p:pic>
            <p:nvPicPr>
              <p:cNvPr id="34" name="墨迹 33"/>
            </p:nvPicPr>
            <p:blipFill>
              <a:blip r:embed="rId38"/>
            </p:blipFill>
            <p:spPr>
              <a:xfrm>
                <a:off x="5464810" y="3446780"/>
                <a:ext cx="964565" cy="3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5" name="墨迹 34"/>
              <p14:cNvContentPartPr/>
              <p14:nvPr/>
            </p14:nvContentPartPr>
            <p14:xfrm>
              <a:off x="1589405" y="732155"/>
              <a:ext cx="17780" cy="360"/>
            </p14:xfrm>
          </p:contentPart>
        </mc:Choice>
        <mc:Fallback xmlns="">
          <p:pic>
            <p:nvPicPr>
              <p:cNvPr id="35" name="墨迹 34"/>
            </p:nvPicPr>
            <p:blipFill>
              <a:blip r:embed="rId2"/>
            </p:blipFill>
            <p:spPr>
              <a:xfrm>
                <a:off x="1589405" y="732155"/>
                <a:ext cx="17780" cy="36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6" name="墨迹 35"/>
              <p14:cNvContentPartPr/>
              <p14:nvPr/>
            </p14:nvContentPartPr>
            <p14:xfrm>
              <a:off x="6724015" y="3115945"/>
              <a:ext cx="151765" cy="214630"/>
            </p14:xfrm>
          </p:contentPart>
        </mc:Choice>
        <mc:Fallback xmlns="">
          <p:pic>
            <p:nvPicPr>
              <p:cNvPr id="36" name="墨迹 35"/>
            </p:nvPicPr>
            <p:blipFill>
              <a:blip r:embed="rId41"/>
            </p:blipFill>
            <p:spPr>
              <a:xfrm>
                <a:off x="6724015" y="3115945"/>
                <a:ext cx="151765" cy="21463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7" name="墨迹 36"/>
              <p14:cNvContentPartPr/>
              <p14:nvPr/>
            </p14:nvContentPartPr>
            <p14:xfrm>
              <a:off x="6920230" y="3214370"/>
              <a:ext cx="17780" cy="360"/>
            </p14:xfrm>
          </p:contentPart>
        </mc:Choice>
        <mc:Fallback xmlns="">
          <p:pic>
            <p:nvPicPr>
              <p:cNvPr id="37" name="墨迹 36"/>
            </p:nvPicPr>
            <p:blipFill>
              <a:blip r:embed="rId2"/>
            </p:blipFill>
            <p:spPr>
              <a:xfrm>
                <a:off x="6920230" y="3214370"/>
                <a:ext cx="17780" cy="3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8" name="墨迹 37"/>
              <p14:cNvContentPartPr/>
              <p14:nvPr/>
            </p14:nvContentPartPr>
            <p14:xfrm>
              <a:off x="3776980" y="3830320"/>
              <a:ext cx="901700" cy="17780"/>
            </p14:xfrm>
          </p:contentPart>
        </mc:Choice>
        <mc:Fallback xmlns="">
          <p:pic>
            <p:nvPicPr>
              <p:cNvPr id="38" name="墨迹 37"/>
            </p:nvPicPr>
            <p:blipFill>
              <a:blip r:embed="rId44"/>
            </p:blipFill>
            <p:spPr>
              <a:xfrm>
                <a:off x="3776980" y="3830320"/>
                <a:ext cx="901700" cy="1778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9" name="墨迹 38"/>
              <p14:cNvContentPartPr/>
              <p14:nvPr/>
            </p14:nvContentPartPr>
            <p14:xfrm>
              <a:off x="5161280" y="3482340"/>
              <a:ext cx="1303655" cy="356870"/>
            </p14:xfrm>
          </p:contentPart>
        </mc:Choice>
        <mc:Fallback xmlns="">
          <p:pic>
            <p:nvPicPr>
              <p:cNvPr id="39" name="墨迹 38"/>
            </p:nvPicPr>
            <p:blipFill>
              <a:blip r:embed="rId46"/>
            </p:blipFill>
            <p:spPr>
              <a:xfrm>
                <a:off x="5161280" y="3482340"/>
                <a:ext cx="1303655" cy="35687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0" name="墨迹 39"/>
              <p14:cNvContentPartPr/>
              <p14:nvPr/>
            </p14:nvContentPartPr>
            <p14:xfrm>
              <a:off x="6223635" y="3866515"/>
              <a:ext cx="17780" cy="360"/>
            </p14:xfrm>
          </p:contentPart>
        </mc:Choice>
        <mc:Fallback xmlns="">
          <p:pic>
            <p:nvPicPr>
              <p:cNvPr id="40" name="墨迹 39"/>
            </p:nvPicPr>
            <p:blipFill>
              <a:blip r:embed="rId2"/>
            </p:blipFill>
            <p:spPr>
              <a:xfrm>
                <a:off x="6223635" y="3866515"/>
                <a:ext cx="17780" cy="36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1" name="墨迹 40"/>
              <p14:cNvContentPartPr/>
              <p14:nvPr/>
            </p14:nvContentPartPr>
            <p14:xfrm>
              <a:off x="1750060" y="4178935"/>
              <a:ext cx="991235" cy="17780"/>
            </p14:xfrm>
          </p:contentPart>
        </mc:Choice>
        <mc:Fallback xmlns="">
          <p:pic>
            <p:nvPicPr>
              <p:cNvPr id="41" name="墨迹 40"/>
            </p:nvPicPr>
            <p:blipFill>
              <a:blip r:embed="rId49"/>
            </p:blipFill>
            <p:spPr>
              <a:xfrm>
                <a:off x="1750060" y="4178935"/>
                <a:ext cx="991235" cy="1778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2" name="墨迹 41"/>
              <p14:cNvContentPartPr/>
              <p14:nvPr/>
            </p14:nvContentPartPr>
            <p14:xfrm>
              <a:off x="2875280" y="4178935"/>
              <a:ext cx="473075" cy="17780"/>
            </p14:xfrm>
          </p:contentPart>
        </mc:Choice>
        <mc:Fallback xmlns="">
          <p:pic>
            <p:nvPicPr>
              <p:cNvPr id="42" name="墨迹 41"/>
            </p:nvPicPr>
            <p:blipFill>
              <a:blip r:embed="rId51"/>
            </p:blipFill>
            <p:spPr>
              <a:xfrm>
                <a:off x="2875280" y="4178935"/>
                <a:ext cx="473075" cy="1778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3" name="墨迹 42"/>
              <p14:cNvContentPartPr/>
              <p14:nvPr/>
            </p14:nvContentPartPr>
            <p14:xfrm>
              <a:off x="3607435" y="4187825"/>
              <a:ext cx="17780" cy="360"/>
            </p14:xfrm>
          </p:contentPart>
        </mc:Choice>
        <mc:Fallback xmlns="">
          <p:pic>
            <p:nvPicPr>
              <p:cNvPr id="43" name="墨迹 42"/>
            </p:nvPicPr>
            <p:blipFill>
              <a:blip r:embed="rId2"/>
            </p:blipFill>
            <p:spPr>
              <a:xfrm>
                <a:off x="3607435" y="4187825"/>
                <a:ext cx="17780" cy="36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4" name="墨迹 43"/>
              <p14:cNvContentPartPr/>
              <p14:nvPr/>
            </p14:nvContentPartPr>
            <p14:xfrm>
              <a:off x="4526915" y="4473575"/>
              <a:ext cx="17780" cy="360"/>
            </p14:xfrm>
          </p:contentPart>
        </mc:Choice>
        <mc:Fallback xmlns="">
          <p:pic>
            <p:nvPicPr>
              <p:cNvPr id="44" name="墨迹 43"/>
            </p:nvPicPr>
            <p:blipFill>
              <a:blip r:embed="rId2"/>
            </p:blipFill>
            <p:spPr>
              <a:xfrm>
                <a:off x="4526915" y="4473575"/>
                <a:ext cx="17780" cy="36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5" name="墨迹 44"/>
              <p14:cNvContentPartPr/>
              <p14:nvPr/>
            </p14:nvContentPartPr>
            <p14:xfrm>
              <a:off x="1616075" y="5357495"/>
              <a:ext cx="624840" cy="8890"/>
            </p14:xfrm>
          </p:contentPart>
        </mc:Choice>
        <mc:Fallback xmlns="">
          <p:pic>
            <p:nvPicPr>
              <p:cNvPr id="45" name="墨迹 44"/>
            </p:nvPicPr>
            <p:blipFill>
              <a:blip r:embed="rId55"/>
            </p:blipFill>
            <p:spPr>
              <a:xfrm>
                <a:off x="1616075" y="5357495"/>
                <a:ext cx="624840" cy="8890"/>
              </a:xfrm>
              <a:prstGeom prst="rect"/>
            </p:spPr>
          </p:pic>
        </mc:Fallback>
      </mc:AlternateContent>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5.2.2 检验和方法</a:t>
            </a:r>
            <a:endParaRPr lang="zh-CN" altLang="en-US" sz="3200">
              <a:sym typeface="+mn-ea"/>
            </a:endParaRPr>
          </a:p>
        </p:txBody>
      </p:sp>
      <p:sp>
        <p:nvSpPr>
          <p:cNvPr id="3" name="内容占位符 2"/>
          <p:cNvSpPr/>
          <p:nvPr>
            <p:ph idx="1"/>
          </p:nvPr>
        </p:nvSpPr>
        <p:spPr>
          <a:xfrm>
            <a:off x="457200" y="1231900"/>
            <a:ext cx="8229600" cy="4894580"/>
          </a:xfrm>
        </p:spPr>
        <p:txBody>
          <a:bodyPr/>
          <a:p>
            <a:r>
              <a:rPr lang="zh-CN" altLang="en-US" sz="2400"/>
              <a:t>在检验和技术中，图5-4中的d比特数据被作为一个k比特整数的序列处理。一个简单检验和方法就是</a:t>
            </a:r>
            <a:r>
              <a:rPr lang="zh-CN" altLang="en-US" sz="2400">
                <a:solidFill>
                  <a:srgbClr val="FF0000"/>
                </a:solidFill>
              </a:rPr>
              <a:t>将这k比特整数加起来，并且用得到的和作为差错检测比特</a:t>
            </a:r>
            <a:r>
              <a:rPr lang="zh-CN" altLang="en-US" sz="2400"/>
              <a:t>。因特网检验和(Internet checksum)就基于这种方法，即数据的字节作为16比特的整数对待并求和。这个和的反码形成了携带在报文段首部的因特网检验和。如在3.3节讨论的那样，接收方通过对接收的数据(包括检验和)的和</a:t>
            </a:r>
            <a:r>
              <a:rPr lang="zh-CN" altLang="en-US" sz="2400">
                <a:solidFill>
                  <a:srgbClr val="FF0000"/>
                </a:solidFill>
              </a:rPr>
              <a:t>取反码</a:t>
            </a:r>
            <a:r>
              <a:rPr lang="zh-CN" altLang="en-US" sz="2400"/>
              <a:t>，并且检测其结果是否为全1比特来检测检验和。如果这些比特中有任何比特是0， 就可以指示出差错。在TCP和UDP协议中， 对所有字段(包括首部和数据字段)都计算因特网检验和。</a:t>
            </a:r>
            <a:endParaRPr lang="zh-CN" altLang="en-US" sz="2400"/>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5.2.2 检验和方法</a:t>
            </a:r>
            <a:endParaRPr lang="zh-CN" altLang="en-US" sz="3200">
              <a:sym typeface="+mn-ea"/>
            </a:endParaRPr>
          </a:p>
        </p:txBody>
      </p:sp>
      <p:sp>
        <p:nvSpPr>
          <p:cNvPr id="3" name="内容占位符 2"/>
          <p:cNvSpPr/>
          <p:nvPr>
            <p:ph idx="1"/>
          </p:nvPr>
        </p:nvSpPr>
        <p:spPr>
          <a:xfrm>
            <a:off x="457200" y="1231900"/>
            <a:ext cx="8229600" cy="4894580"/>
          </a:xfrm>
        </p:spPr>
        <p:txBody>
          <a:bodyPr/>
          <a:p>
            <a:r>
              <a:rPr lang="zh-CN" altLang="en-US" sz="2400"/>
              <a:t>检验和方法需要相对小的分组开销。例如， TCP和UDP中的检验和只用了16比特。然而， 与后面要讨论的常用于链路层的</a:t>
            </a:r>
            <a:r>
              <a:rPr lang="zh-CN" altLang="en-US" sz="2400">
                <a:solidFill>
                  <a:srgbClr val="FF0000"/>
                </a:solidFill>
              </a:rPr>
              <a:t>CRC</a:t>
            </a:r>
            <a:r>
              <a:rPr lang="zh-CN" altLang="en-US" sz="2400"/>
              <a:t>相比， 它们提供</a:t>
            </a:r>
            <a:r>
              <a:rPr lang="zh-CN" altLang="en-US" sz="2400">
                <a:solidFill>
                  <a:srgbClr val="FF0000"/>
                </a:solidFill>
              </a:rPr>
              <a:t>相对弱的差错保护</a:t>
            </a:r>
            <a:r>
              <a:rPr lang="zh-CN" altLang="en-US" sz="2400"/>
              <a:t>。这时，一个很自然的问题是：为什么运输层使用检验和而链路层使用CRC呢?前面讲过运输层通常是在主机中作为用户操作系统的一部分用软件实现的。因为运输层差错检测用软件实现，采用简单而快速如检验和这样的差错检测方案是重要的。在另一方面，链路层的差错检测在适配器中用专用的硬件实现， 它能够快速执行更复杂的CRC操作。</a:t>
            </a:r>
            <a:endParaRPr lang="zh-CN" altLang="en-US" sz="2400"/>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5.2.3 循环冗余检测</a:t>
            </a:r>
            <a:endParaRPr lang="zh-CN" altLang="en-US" sz="3200">
              <a:sym typeface="+mn-ea"/>
            </a:endParaRPr>
          </a:p>
        </p:txBody>
      </p:sp>
      <p:sp>
        <p:nvSpPr>
          <p:cNvPr id="3" name="内容占位符 2"/>
          <p:cNvSpPr/>
          <p:nvPr>
            <p:ph idx="1"/>
          </p:nvPr>
        </p:nvSpPr>
        <p:spPr>
          <a:xfrm>
            <a:off x="457200" y="1231900"/>
            <a:ext cx="8229600" cy="4894580"/>
          </a:xfrm>
        </p:spPr>
        <p:txBody>
          <a:bodyPr/>
          <a:p>
            <a:r>
              <a:rPr lang="zh-CN" altLang="en-US" sz="2400"/>
              <a:t>现今的计算机网络中广泛应用的差错检测技术基于</a:t>
            </a:r>
            <a:r>
              <a:rPr lang="zh-CN" altLang="en-US" sz="2400">
                <a:solidFill>
                  <a:srgbClr val="FF0000"/>
                </a:solidFill>
              </a:rPr>
              <a:t>循环冗余检测</a:t>
            </a:r>
            <a:r>
              <a:rPr lang="zh-CN" altLang="en-US" sz="2400"/>
              <a:t>(Cyclic Redundancy</a:t>
            </a:r>
            <a:r>
              <a:rPr lang="en-US" altLang="zh-CN" sz="2400"/>
              <a:t> </a:t>
            </a:r>
            <a:r>
              <a:rPr lang="zh-CN" altLang="en-US" sz="2400"/>
              <a:t>Check，</a:t>
            </a:r>
            <a:r>
              <a:rPr lang="zh-CN" altLang="en-US" sz="2400">
                <a:solidFill>
                  <a:srgbClr val="FF0000"/>
                </a:solidFill>
              </a:rPr>
              <a:t> CRC</a:t>
            </a:r>
            <a:r>
              <a:rPr lang="zh-CN" altLang="en-US" sz="2400"/>
              <a:t>) </a:t>
            </a:r>
            <a:r>
              <a:rPr lang="zh-CN" altLang="en-US" sz="2400">
                <a:solidFill>
                  <a:srgbClr val="FF0000"/>
                </a:solidFill>
              </a:rPr>
              <a:t>编码</a:t>
            </a:r>
            <a:r>
              <a:rPr lang="zh-CN" altLang="en-US" sz="2400"/>
              <a:t>。</a:t>
            </a:r>
            <a:endParaRPr lang="zh-CN" altLang="en-US" sz="2400"/>
          </a:p>
          <a:p>
            <a:endParaRPr lang="zh-CN" altLang="en-US" sz="2400"/>
          </a:p>
          <a:p>
            <a:r>
              <a:rPr lang="zh-CN" altLang="en-US" sz="2400"/>
              <a:t>CRC编码也称为</a:t>
            </a:r>
            <a:r>
              <a:rPr lang="zh-CN" altLang="en-US" sz="2400">
                <a:solidFill>
                  <a:srgbClr val="FF0000"/>
                </a:solidFill>
              </a:rPr>
              <a:t>多项式编码</a:t>
            </a:r>
            <a:r>
              <a:rPr lang="zh-CN" altLang="en-US" sz="2400"/>
              <a:t>(polynomial code) ， 因为该编码能够将要发送的比特串看作为系数是0和1一个多项式，对比特串的操作被解释为多项式算术。</a:t>
            </a:r>
            <a:endParaRPr lang="zh-CN" altLang="en-US" sz="2400"/>
          </a:p>
        </p:txBody>
      </p:sp>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5.2.3 循环冗余检测</a:t>
            </a:r>
            <a:endParaRPr lang="zh-CN" altLang="en-US" sz="3200">
              <a:sym typeface="+mn-ea"/>
            </a:endParaRPr>
          </a:p>
        </p:txBody>
      </p:sp>
      <p:sp>
        <p:nvSpPr>
          <p:cNvPr id="3" name="内容占位符 2"/>
          <p:cNvSpPr/>
          <p:nvPr>
            <p:ph idx="1"/>
          </p:nvPr>
        </p:nvSpPr>
        <p:spPr>
          <a:xfrm>
            <a:off x="457200" y="983615"/>
            <a:ext cx="8229600" cy="5142865"/>
          </a:xfrm>
        </p:spPr>
        <p:txBody>
          <a:bodyPr/>
          <a:p>
            <a:r>
              <a:rPr lang="zh-CN" altLang="en-US" sz="2400"/>
              <a:t>CRC编码操作如下。考虑d比特的数据D， 发送结点要将它发送给接收结点。发送方和接收方首先必须协商一个</a:t>
            </a:r>
            <a:r>
              <a:rPr lang="zh-CN" altLang="en-US" sz="2400">
                <a:solidFill>
                  <a:srgbClr val="FF0000"/>
                </a:solidFill>
              </a:rPr>
              <a:t>r+1比特模式</a:t>
            </a:r>
            <a:r>
              <a:rPr lang="zh-CN" altLang="en-US" sz="2400"/>
              <a:t>， 称为</a:t>
            </a:r>
            <a:r>
              <a:rPr lang="zh-CN" altLang="en-US" sz="2400">
                <a:solidFill>
                  <a:srgbClr val="FF0000"/>
                </a:solidFill>
              </a:rPr>
              <a:t>生成多项式</a:t>
            </a:r>
            <a:r>
              <a:rPr lang="zh-CN" altLang="en-US" sz="2400"/>
              <a:t>(generator) ， 我们将其表示为</a:t>
            </a:r>
            <a:r>
              <a:rPr lang="zh-CN" altLang="en-US" sz="2400">
                <a:solidFill>
                  <a:srgbClr val="FF0000"/>
                </a:solidFill>
              </a:rPr>
              <a:t>G</a:t>
            </a:r>
            <a:r>
              <a:rPr lang="zh-CN" altLang="en-US" sz="2400"/>
              <a:t>。我们将要求G的最高有效位的比特(最左边) 是1。</a:t>
            </a:r>
            <a:endParaRPr lang="zh-CN" altLang="en-US" sz="2400"/>
          </a:p>
          <a:p>
            <a:endParaRPr lang="zh-CN" altLang="en-US" sz="2400"/>
          </a:p>
          <a:p>
            <a:r>
              <a:rPr lang="zh-CN" altLang="en-US" sz="2400"/>
              <a:t>CRC编码的关键思想如图5-6所示。对于一个给定的数据段D，发送方要选择r个附加比特R，并将它们附加到D上，使得得到的</a:t>
            </a:r>
            <a:r>
              <a:rPr lang="zh-CN" altLang="en-US" sz="2400">
                <a:solidFill>
                  <a:srgbClr val="FF0000"/>
                </a:solidFill>
              </a:rPr>
              <a:t>d+r比特模式</a:t>
            </a:r>
            <a:r>
              <a:rPr lang="zh-CN" altLang="en-US" sz="2400"/>
              <a:t>(被解释为一个二进制数)用</a:t>
            </a:r>
            <a:r>
              <a:rPr lang="zh-CN" altLang="en-US" sz="2400">
                <a:solidFill>
                  <a:srgbClr val="FF0000"/>
                </a:solidFill>
              </a:rPr>
              <a:t>模2算术</a:t>
            </a:r>
            <a:r>
              <a:rPr lang="zh-CN" altLang="en-US" sz="2400"/>
              <a:t>恰好能被G整除(即没有余数) 。</a:t>
            </a:r>
            <a:endParaRPr lang="zh-CN" altLang="en-US" sz="2400"/>
          </a:p>
          <a:p>
            <a:endParaRPr lang="zh-CN" altLang="en-US" sz="2400"/>
          </a:p>
          <a:p>
            <a:r>
              <a:rPr lang="zh-CN" altLang="en-US" sz="2400"/>
              <a:t>用CRC进行差错检测的过程因此很简单：接收方用G去除接收到的d+r比特。如果</a:t>
            </a:r>
            <a:r>
              <a:rPr lang="zh-CN" altLang="en-US" sz="2400">
                <a:solidFill>
                  <a:srgbClr val="FF0000"/>
                </a:solidFill>
              </a:rPr>
              <a:t>余数为非零</a:t>
            </a:r>
            <a:r>
              <a:rPr lang="zh-CN" altLang="en-US" sz="2400"/>
              <a:t>，接收方知道出现了</a:t>
            </a:r>
            <a:r>
              <a:rPr lang="zh-CN" altLang="en-US" sz="2400">
                <a:solidFill>
                  <a:srgbClr val="FF0000"/>
                </a:solidFill>
              </a:rPr>
              <a:t>差错</a:t>
            </a:r>
            <a:r>
              <a:rPr lang="zh-CN" altLang="en-US" sz="2400"/>
              <a:t>；否则认为数据正确而被接收。</a:t>
            </a:r>
            <a:endParaRPr lang="zh-CN" altLang="en-US" sz="2400"/>
          </a:p>
        </p:txBody>
      </p:sp>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5.2.3 循环冗余检测</a:t>
            </a:r>
            <a:endParaRPr lang="zh-CN" altLang="en-US" sz="3200">
              <a:sym typeface="+mn-ea"/>
            </a:endParaRPr>
          </a:p>
        </p:txBody>
      </p:sp>
      <p:pic>
        <p:nvPicPr>
          <p:cNvPr id="4" name="内容占位符 3"/>
          <p:cNvPicPr>
            <a:picLocks noChangeAspect="1"/>
          </p:cNvPicPr>
          <p:nvPr>
            <p:ph idx="1"/>
          </p:nvPr>
        </p:nvPicPr>
        <p:blipFill>
          <a:blip r:embed="rId1"/>
          <a:stretch>
            <a:fillRect/>
          </a:stretch>
        </p:blipFill>
        <p:spPr>
          <a:xfrm>
            <a:off x="2124075" y="2780665"/>
            <a:ext cx="4895850" cy="1838325"/>
          </a:xfrm>
          <a:prstGeom prst="rect">
            <a:avLst/>
          </a:prstGeom>
        </p:spPr>
      </p:pic>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5.2.3 循环冗余检测</a:t>
            </a:r>
            <a:endParaRPr lang="zh-CN" altLang="en-US" sz="3200">
              <a:sym typeface="+mn-ea"/>
            </a:endParaRPr>
          </a:p>
        </p:txBody>
      </p:sp>
      <p:sp>
        <p:nvSpPr>
          <p:cNvPr id="3" name="内容占位符 2"/>
          <p:cNvSpPr/>
          <p:nvPr>
            <p:ph idx="1"/>
          </p:nvPr>
        </p:nvSpPr>
        <p:spPr/>
        <p:txBody>
          <a:bodyPr/>
          <a:p>
            <a:r>
              <a:rPr lang="zh-CN" altLang="en-US" sz="2400"/>
              <a:t>所有CRC计算采用</a:t>
            </a:r>
            <a:r>
              <a:rPr lang="zh-CN" altLang="en-US" sz="2400">
                <a:solidFill>
                  <a:srgbClr val="FF0000"/>
                </a:solidFill>
              </a:rPr>
              <a:t>模2算术</a:t>
            </a:r>
            <a:r>
              <a:rPr lang="zh-CN" altLang="en-US" sz="2400"/>
              <a:t>来做， 在</a:t>
            </a:r>
            <a:r>
              <a:rPr lang="zh-CN" altLang="en-US" sz="2400">
                <a:solidFill>
                  <a:srgbClr val="FF0000"/>
                </a:solidFill>
              </a:rPr>
              <a:t>加法中不进位， 在减法中不借位</a:t>
            </a:r>
            <a:r>
              <a:rPr lang="zh-CN" altLang="en-US" sz="2400"/>
              <a:t>。这意味着加法和减法是相同的，而且这两种操作等价于操作数的按位</a:t>
            </a:r>
            <a:r>
              <a:rPr lang="zh-CN" altLang="en-US" sz="2400">
                <a:solidFill>
                  <a:srgbClr val="FF0000"/>
                </a:solidFill>
              </a:rPr>
              <a:t>异或(XOR)。</a:t>
            </a:r>
            <a:endParaRPr lang="zh-CN" altLang="en-US" sz="2400">
              <a:solidFill>
                <a:srgbClr val="FF0000"/>
              </a:solidFill>
            </a:endParaRPr>
          </a:p>
          <a:p>
            <a:endParaRPr lang="zh-CN" altLang="en-US" sz="2400">
              <a:solidFill>
                <a:srgbClr val="FF0000"/>
              </a:solidFill>
            </a:endParaRPr>
          </a:p>
          <a:p>
            <a:pPr marL="0" indent="0">
              <a:buNone/>
            </a:pPr>
            <a:r>
              <a:rPr lang="zh-CN" altLang="en-US" sz="2400"/>
              <a:t>因此， 举例来说：</a:t>
            </a:r>
            <a:endParaRPr lang="zh-CN" altLang="en-US" sz="2400"/>
          </a:p>
          <a:p>
            <a:pPr marL="0" indent="0">
              <a:buNone/>
            </a:pPr>
            <a:r>
              <a:rPr lang="en-US" altLang="zh-CN" sz="2400"/>
              <a:t>		</a:t>
            </a:r>
            <a:r>
              <a:rPr lang="zh-CN" altLang="en-US" sz="2400"/>
              <a:t>1011</a:t>
            </a:r>
            <a:r>
              <a:rPr lang="en-US" altLang="zh-CN" sz="2400"/>
              <a:t> </a:t>
            </a:r>
            <a:r>
              <a:rPr lang="zh-CN" altLang="en-US" sz="2400"/>
              <a:t>XOR 0101= 1110</a:t>
            </a:r>
            <a:endParaRPr lang="zh-CN" altLang="en-US" sz="2400"/>
          </a:p>
          <a:p>
            <a:pPr marL="0" indent="0">
              <a:buNone/>
            </a:pPr>
            <a:r>
              <a:rPr lang="en-US" altLang="zh-CN" sz="2400"/>
              <a:t>		</a:t>
            </a:r>
            <a:r>
              <a:rPr lang="zh-CN" altLang="en-US" sz="2400"/>
              <a:t>1001</a:t>
            </a:r>
            <a:r>
              <a:rPr lang="en-US" altLang="zh-CN" sz="2400"/>
              <a:t> </a:t>
            </a:r>
            <a:r>
              <a:rPr lang="zh-CN" altLang="en-US" sz="2400"/>
              <a:t>XOR 1101= 0100</a:t>
            </a:r>
            <a:endParaRPr lang="zh-CN" altLang="en-US" sz="2400"/>
          </a:p>
          <a:p>
            <a:pPr marL="0" indent="0">
              <a:buNone/>
            </a:pPr>
            <a:r>
              <a:rPr lang="zh-CN" altLang="en-US" sz="2400"/>
              <a:t>类似的，我们还会有：</a:t>
            </a:r>
            <a:endParaRPr lang="zh-CN" altLang="en-US" sz="2400"/>
          </a:p>
          <a:p>
            <a:pPr marL="0" indent="0">
              <a:buNone/>
            </a:pPr>
            <a:r>
              <a:rPr lang="en-US" altLang="zh-CN" sz="2400"/>
              <a:t>		</a:t>
            </a:r>
            <a:r>
              <a:rPr lang="zh-CN" altLang="en-US" sz="2400"/>
              <a:t>1011-</a:t>
            </a:r>
            <a:r>
              <a:rPr lang="en-US" altLang="zh-CN" sz="2400"/>
              <a:t> </a:t>
            </a:r>
            <a:r>
              <a:rPr lang="zh-CN" altLang="en-US" sz="2400"/>
              <a:t>0101=1110</a:t>
            </a:r>
            <a:endParaRPr lang="zh-CN" altLang="en-US" sz="2400"/>
          </a:p>
          <a:p>
            <a:pPr marL="0" indent="0">
              <a:buNone/>
            </a:pPr>
            <a:r>
              <a:rPr lang="en-US" altLang="zh-CN" sz="2400"/>
              <a:t>		</a:t>
            </a:r>
            <a:r>
              <a:rPr lang="zh-CN" altLang="en-US" sz="2400"/>
              <a:t>1001-1101=0100</a:t>
            </a:r>
            <a:endParaRPr lang="zh-CN" altLang="en-US" sz="2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1.客户和服务器进程</a:t>
            </a:r>
            <a:endParaRPr sz="4000"/>
          </a:p>
        </p:txBody>
      </p:sp>
      <p:sp>
        <p:nvSpPr>
          <p:cNvPr id="3" name="内容占位符 2"/>
          <p:cNvSpPr/>
          <p:nvPr>
            <p:ph idx="1"/>
          </p:nvPr>
        </p:nvSpPr>
        <p:spPr/>
        <p:txBody>
          <a:bodyPr/>
          <a:p>
            <a:r>
              <a:rPr lang="zh-CN" altLang="en-US" sz="2400"/>
              <a:t>网络应用程序由</a:t>
            </a:r>
            <a:r>
              <a:rPr lang="zh-CN" altLang="en-US" sz="2400">
                <a:solidFill>
                  <a:srgbClr val="FF0000"/>
                </a:solidFill>
              </a:rPr>
              <a:t>成对的进程</a:t>
            </a:r>
            <a:r>
              <a:rPr lang="zh-CN" altLang="en-US" sz="2400"/>
              <a:t>组成， 这些进程通过网络相互发送报文。例如， 在Web应用程序中， 一个客户浏览器进程与一台Web服务器进程交换报文。在一个P2P文件共享系统中，文件从一个对等方中的进程传输到另一个对等方中的进程。</a:t>
            </a:r>
            <a:endParaRPr lang="zh-CN" altLang="en-US" sz="2400"/>
          </a:p>
          <a:p>
            <a:endParaRPr lang="zh-CN" altLang="en-US" sz="2400"/>
          </a:p>
          <a:p>
            <a:r>
              <a:rPr lang="zh-CN" altLang="en-US" sz="2400"/>
              <a:t>对每对通信进程，我们通常将这两个进程之一标识为</a:t>
            </a:r>
            <a:r>
              <a:rPr lang="zh-CN" altLang="en-US" sz="2400">
                <a:solidFill>
                  <a:srgbClr val="FF0000"/>
                </a:solidFill>
              </a:rPr>
              <a:t>客户(client) </a:t>
            </a:r>
            <a:r>
              <a:rPr lang="zh-CN" altLang="en-US" sz="2400"/>
              <a:t>， 而另一个进程标识为</a:t>
            </a:r>
            <a:r>
              <a:rPr lang="zh-CN" altLang="en-US" sz="2400">
                <a:solidFill>
                  <a:srgbClr val="FF0000"/>
                </a:solidFill>
              </a:rPr>
              <a:t>服务器(server)</a:t>
            </a:r>
            <a:r>
              <a:rPr lang="zh-CN" altLang="en-US" sz="2400"/>
              <a:t> 。</a:t>
            </a:r>
            <a:endParaRPr lang="zh-CN" altLang="en-US" sz="2400"/>
          </a:p>
        </p:txBody>
      </p:sp>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5.2.3 循环冗余检测</a:t>
            </a:r>
            <a:endParaRPr lang="zh-CN" altLang="en-US" sz="3200">
              <a:sym typeface="+mn-ea"/>
            </a:endParaRPr>
          </a:p>
        </p:txBody>
      </p:sp>
      <p:sp>
        <p:nvSpPr>
          <p:cNvPr id="3" name="内容占位符 2"/>
          <p:cNvSpPr/>
          <p:nvPr>
            <p:ph idx="1"/>
          </p:nvPr>
        </p:nvSpPr>
        <p:spPr/>
        <p:txBody>
          <a:bodyPr/>
          <a:p>
            <a:r>
              <a:rPr lang="zh-CN" altLang="en-US" sz="2400"/>
              <a:t>除了所需的加法或减法操作没有进位或借位外，乘法和除法与在二进制算术中是相同的。如在通常的二进制算术中那样，乘以2</a:t>
            </a:r>
            <a:r>
              <a:rPr lang="en-US" altLang="zh-CN" sz="2400" baseline="30000"/>
              <a:t>k</a:t>
            </a:r>
            <a:r>
              <a:rPr lang="zh-CN" altLang="en-US" sz="2400"/>
              <a:t>就是以一种比特模式左移k个位置。这样，给定D和R， D·2</a:t>
            </a:r>
            <a:r>
              <a:rPr lang="en-US" altLang="zh-CN" sz="2400" baseline="30000"/>
              <a:t>r   </a:t>
            </a:r>
            <a:r>
              <a:rPr lang="zh-CN" altLang="en-US" sz="2400"/>
              <a:t>XOR</a:t>
            </a:r>
            <a:r>
              <a:rPr lang="en-US" altLang="zh-CN" sz="2400"/>
              <a:t>  </a:t>
            </a:r>
            <a:r>
              <a:rPr lang="zh-CN" altLang="en-US" sz="2400"/>
              <a:t>R产生如图5-6所示的d+r比特模式。</a:t>
            </a:r>
            <a:endParaRPr lang="zh-CN" altLang="en-US" sz="2400"/>
          </a:p>
          <a:p>
            <a:endParaRPr lang="zh-CN" altLang="en-US" sz="2400"/>
          </a:p>
          <a:p>
            <a:r>
              <a:rPr lang="zh-CN" altLang="en-US" sz="2400"/>
              <a:t>在下面的讨论中， 我们将利用图5-6中这种d+r比特模式的代数特性。</a:t>
            </a:r>
            <a:endParaRPr lang="zh-CN" altLang="en-US" sz="2400"/>
          </a:p>
        </p:txBody>
      </p:sp>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5.2.3 循环冗余检测</a:t>
            </a:r>
            <a:endParaRPr lang="zh-CN" altLang="en-US" sz="3200">
              <a:sym typeface="+mn-ea"/>
            </a:endParaRPr>
          </a:p>
        </p:txBody>
      </p:sp>
      <p:sp>
        <p:nvSpPr>
          <p:cNvPr id="3" name="内容占位符 2"/>
          <p:cNvSpPr/>
          <p:nvPr>
            <p:ph idx="1"/>
          </p:nvPr>
        </p:nvSpPr>
        <p:spPr>
          <a:xfrm>
            <a:off x="457200" y="1231900"/>
            <a:ext cx="8229600" cy="4894580"/>
          </a:xfrm>
        </p:spPr>
        <p:txBody>
          <a:bodyPr/>
          <a:p>
            <a:r>
              <a:rPr lang="zh-CN" altLang="en-US" sz="2400"/>
              <a:t>现在我们回到发送方</a:t>
            </a:r>
            <a:r>
              <a:rPr lang="zh-CN" altLang="en-US" sz="2400">
                <a:solidFill>
                  <a:srgbClr val="FF0000"/>
                </a:solidFill>
              </a:rPr>
              <a:t>怎样计算R</a:t>
            </a:r>
            <a:r>
              <a:rPr lang="zh-CN" altLang="en-US" sz="2400"/>
              <a:t>这个关键问题上来。前面讲过，我们要求出R使得对于n有：</a:t>
            </a:r>
            <a:endParaRPr lang="zh-CN" altLang="en-US" sz="2400"/>
          </a:p>
          <a:p>
            <a:pPr marL="0" indent="0">
              <a:buNone/>
            </a:pPr>
            <a:r>
              <a:rPr lang="en-US" altLang="zh-CN" sz="2400"/>
              <a:t> 			</a:t>
            </a:r>
            <a:r>
              <a:rPr lang="zh-CN" altLang="en-US" sz="2400"/>
              <a:t>D·2</a:t>
            </a:r>
            <a:r>
              <a:rPr lang="en-US" altLang="zh-CN" sz="2400" baseline="30000"/>
              <a:t>r</a:t>
            </a:r>
            <a:r>
              <a:rPr lang="en-US" altLang="zh-CN" sz="2400"/>
              <a:t>  </a:t>
            </a:r>
            <a:r>
              <a:rPr lang="zh-CN" altLang="en-US" sz="2400"/>
              <a:t>XOR</a:t>
            </a:r>
            <a:r>
              <a:rPr lang="en-US" altLang="zh-CN" sz="2400"/>
              <a:t>  </a:t>
            </a:r>
            <a:r>
              <a:rPr lang="zh-CN" altLang="en-US" sz="2400"/>
              <a:t>R</a:t>
            </a:r>
            <a:r>
              <a:rPr lang="en-US" altLang="zh-CN" sz="2400"/>
              <a:t> </a:t>
            </a:r>
            <a:r>
              <a:rPr lang="zh-CN" altLang="en-US" sz="2400"/>
              <a:t>=</a:t>
            </a:r>
            <a:r>
              <a:rPr lang="en-US" altLang="zh-CN" sz="2400"/>
              <a:t> </a:t>
            </a:r>
            <a:r>
              <a:rPr lang="zh-CN" altLang="en-US" sz="2400"/>
              <a:t>nG</a:t>
            </a:r>
            <a:r>
              <a:rPr lang="en-US" altLang="zh-CN" sz="2400"/>
              <a:t> </a:t>
            </a:r>
            <a:endParaRPr lang="zh-CN" altLang="en-US" sz="2400"/>
          </a:p>
          <a:p>
            <a:r>
              <a:rPr lang="zh-CN" altLang="en-US" sz="2400"/>
              <a:t>也就是说， 我们要选择R使得G能够除以Dx2</a:t>
            </a:r>
            <a:r>
              <a:rPr lang="en-US" altLang="zh-CN" sz="2400" baseline="30000"/>
              <a:t>r</a:t>
            </a:r>
            <a:r>
              <a:rPr lang="en-US" altLang="zh-CN" sz="2400"/>
              <a:t> </a:t>
            </a:r>
            <a:r>
              <a:rPr lang="zh-CN" altLang="en-US" sz="2400"/>
              <a:t>XOR</a:t>
            </a:r>
            <a:r>
              <a:rPr lang="en-US" altLang="zh-CN" sz="2400"/>
              <a:t> </a:t>
            </a:r>
            <a:r>
              <a:rPr lang="zh-CN" altLang="en-US" sz="2400"/>
              <a:t>R而没有余数。如果我们对上述等式的两边都用R异或(即用模2，而没有进位)，我们得到：</a:t>
            </a:r>
            <a:endParaRPr lang="zh-CN" altLang="en-US" sz="2400"/>
          </a:p>
          <a:p>
            <a:pPr marL="0" indent="0">
              <a:buNone/>
            </a:pPr>
            <a:r>
              <a:rPr lang="en-US" altLang="zh-CN" sz="2100"/>
              <a:t>			</a:t>
            </a:r>
            <a:r>
              <a:rPr lang="zh-CN" altLang="en-US" sz="2400"/>
              <a:t>D·2</a:t>
            </a:r>
            <a:r>
              <a:rPr lang="en-US" altLang="zh-CN" sz="2400" baseline="30000"/>
              <a:t>r </a:t>
            </a:r>
            <a:r>
              <a:rPr lang="zh-CN" altLang="en-US" sz="2400"/>
              <a:t>=</a:t>
            </a:r>
            <a:r>
              <a:rPr lang="en-US" altLang="zh-CN" sz="2400"/>
              <a:t> </a:t>
            </a:r>
            <a:r>
              <a:rPr lang="zh-CN" altLang="en-US" sz="2400"/>
              <a:t>nG</a:t>
            </a:r>
            <a:r>
              <a:rPr lang="en-US" altLang="zh-CN" sz="2400"/>
              <a:t>  </a:t>
            </a:r>
            <a:r>
              <a:rPr lang="zh-CN" altLang="en-US" sz="2400"/>
              <a:t>XOR</a:t>
            </a:r>
            <a:r>
              <a:rPr lang="en-US" altLang="zh-CN" sz="2400"/>
              <a:t>  </a:t>
            </a:r>
            <a:r>
              <a:rPr lang="zh-CN" altLang="en-US" sz="2400"/>
              <a:t>R</a:t>
            </a:r>
            <a:endParaRPr lang="zh-CN" altLang="en-US" sz="2400"/>
          </a:p>
          <a:p>
            <a:r>
              <a:rPr lang="zh-CN" altLang="en-US" sz="2400"/>
              <a:t>这个等式告诉我们，如果我们用G来除D·2</a:t>
            </a:r>
            <a:r>
              <a:rPr lang="en-US" altLang="zh-CN" sz="2400" baseline="30000"/>
              <a:t>r</a:t>
            </a:r>
            <a:r>
              <a:rPr lang="zh-CN" altLang="en-US" sz="2400"/>
              <a:t>，余数值刚好是R。换句话说，我们可以这样计算R：</a:t>
            </a:r>
            <a:endParaRPr lang="zh-CN" altLang="en-US" sz="2400"/>
          </a:p>
          <a:p>
            <a:endParaRPr lang="zh-CN" altLang="en-US" sz="2400"/>
          </a:p>
        </p:txBody>
      </p:sp>
      <p:pic>
        <p:nvPicPr>
          <p:cNvPr id="4" name="图片 3"/>
          <p:cNvPicPr>
            <a:picLocks noChangeAspect="1"/>
          </p:cNvPicPr>
          <p:nvPr/>
        </p:nvPicPr>
        <p:blipFill>
          <a:blip r:embed="rId1"/>
          <a:stretch>
            <a:fillRect/>
          </a:stretch>
        </p:blipFill>
        <p:spPr>
          <a:xfrm>
            <a:off x="2988310" y="5085080"/>
            <a:ext cx="3421380" cy="973455"/>
          </a:xfrm>
          <a:prstGeom prst="rect">
            <a:avLst/>
          </a:prstGeom>
        </p:spPr>
      </p:pic>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5.2.3 循环冗余检测</a:t>
            </a:r>
            <a:endParaRPr lang="zh-CN" altLang="en-US" sz="3200">
              <a:sym typeface="+mn-ea"/>
            </a:endParaRPr>
          </a:p>
        </p:txBody>
      </p:sp>
      <p:sp>
        <p:nvSpPr>
          <p:cNvPr id="3" name="内容占位符 2"/>
          <p:cNvSpPr/>
          <p:nvPr>
            <p:ph idx="1"/>
          </p:nvPr>
        </p:nvSpPr>
        <p:spPr>
          <a:xfrm>
            <a:off x="457200" y="1231900"/>
            <a:ext cx="8229600" cy="4894580"/>
          </a:xfrm>
        </p:spPr>
        <p:txBody>
          <a:bodyPr/>
          <a:p>
            <a:r>
              <a:rPr lang="zh-CN" altLang="en-US" sz="2400"/>
              <a:t>图5-7举例说明了在Ｄ=</a:t>
            </a:r>
            <a:r>
              <a:rPr lang="zh-CN" altLang="en-US" sz="2400">
                <a:solidFill>
                  <a:srgbClr val="FF0000"/>
                </a:solidFill>
              </a:rPr>
              <a:t>101110</a:t>
            </a:r>
            <a:r>
              <a:rPr lang="zh-CN" altLang="en-US" sz="2400"/>
              <a:t>，d=6，G=1001和r=3的情况下的计算过程。在这种情况下传输的9个比特是</a:t>
            </a:r>
            <a:r>
              <a:rPr lang="zh-CN" altLang="en-US" sz="2400">
                <a:solidFill>
                  <a:srgbClr val="FF0000"/>
                </a:solidFill>
              </a:rPr>
              <a:t>101110</a:t>
            </a:r>
            <a:r>
              <a:rPr lang="zh-CN" altLang="en-US" sz="2400">
                <a:gradFill>
                  <a:gsLst>
                    <a:gs pos="0">
                      <a:srgbClr val="14CD68"/>
                    </a:gs>
                    <a:gs pos="100000">
                      <a:srgbClr val="0B6E38"/>
                    </a:gs>
                  </a:gsLst>
                  <a:lin scaled="0"/>
                </a:gradFill>
              </a:rPr>
              <a:t>011</a:t>
            </a:r>
            <a:r>
              <a:rPr lang="zh-CN" altLang="en-US" sz="2400"/>
              <a:t>。你应该自行检查一下这些计算，并核对一下D·2</a:t>
            </a:r>
            <a:r>
              <a:rPr lang="en-US" altLang="zh-CN" sz="2400" baseline="30000"/>
              <a:t>r </a:t>
            </a:r>
            <a:r>
              <a:rPr lang="zh-CN" altLang="en-US" sz="2400"/>
              <a:t>=</a:t>
            </a:r>
            <a:r>
              <a:rPr lang="en-US" altLang="zh-CN" sz="2400"/>
              <a:t> </a:t>
            </a:r>
            <a:r>
              <a:rPr lang="zh-CN" altLang="en-US" sz="2400"/>
              <a:t>101011·G</a:t>
            </a:r>
            <a:r>
              <a:rPr lang="en-US" altLang="zh-CN" sz="2400"/>
              <a:t>  </a:t>
            </a:r>
            <a:r>
              <a:rPr lang="zh-CN" altLang="en-US" sz="2400"/>
              <a:t>XOR</a:t>
            </a:r>
            <a:r>
              <a:rPr lang="en-US" altLang="zh-CN" sz="2400"/>
              <a:t>  </a:t>
            </a:r>
            <a:r>
              <a:rPr lang="zh-CN" altLang="en-US" sz="2400"/>
              <a:t>R的确成立。</a:t>
            </a:r>
            <a:endParaRPr lang="zh-CN" altLang="en-US" sz="2400"/>
          </a:p>
        </p:txBody>
      </p:sp>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5.2.3 循环冗余检测</a:t>
            </a:r>
            <a:endParaRPr lang="zh-CN" altLang="en-US" sz="3200">
              <a:sym typeface="+mn-ea"/>
            </a:endParaRPr>
          </a:p>
        </p:txBody>
      </p:sp>
      <p:pic>
        <p:nvPicPr>
          <p:cNvPr id="4" name="内容占位符 3"/>
          <p:cNvPicPr>
            <a:picLocks noChangeAspect="1"/>
          </p:cNvPicPr>
          <p:nvPr>
            <p:ph idx="1"/>
          </p:nvPr>
        </p:nvPicPr>
        <p:blipFill>
          <a:blip r:embed="rId1"/>
          <a:stretch>
            <a:fillRect/>
          </a:stretch>
        </p:blipFill>
        <p:spPr>
          <a:xfrm>
            <a:off x="3060065" y="1112520"/>
            <a:ext cx="3437890" cy="5042535"/>
          </a:xfrm>
          <a:prstGeom prst="rect">
            <a:avLst/>
          </a:prstGeom>
        </p:spPr>
      </p:pic>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5.2.3 循环冗余检测</a:t>
            </a:r>
            <a:endParaRPr lang="zh-CN" altLang="en-US" sz="3200">
              <a:sym typeface="+mn-ea"/>
            </a:endParaRPr>
          </a:p>
        </p:txBody>
      </p:sp>
      <p:sp>
        <p:nvSpPr>
          <p:cNvPr id="3" name="内容占位符 2"/>
          <p:cNvSpPr/>
          <p:nvPr>
            <p:ph idx="1"/>
          </p:nvPr>
        </p:nvSpPr>
        <p:spPr/>
        <p:txBody>
          <a:bodyPr/>
          <a:p>
            <a:r>
              <a:rPr lang="zh-CN" altLang="en-US" sz="2400"/>
              <a:t>国际标准已经定义了8、12、16和32比特生成多项式G。CRC-32</a:t>
            </a:r>
            <a:r>
              <a:rPr lang="en-US" altLang="zh-CN" sz="2400"/>
              <a:t> </a:t>
            </a:r>
            <a:r>
              <a:rPr lang="zh-CN" altLang="en-US" sz="2400"/>
              <a:t>32比特的标准被多种链路级IEEE协议采用， 使用的一个生成多项式是：</a:t>
            </a:r>
            <a:endParaRPr lang="zh-CN" altLang="en-US" sz="2400"/>
          </a:p>
          <a:p>
            <a:pPr marL="0" indent="0">
              <a:buNone/>
            </a:pPr>
            <a:r>
              <a:rPr lang="en-US" altLang="zh-CN" sz="2400"/>
              <a:t>       </a:t>
            </a:r>
            <a:r>
              <a:rPr lang="zh-CN" altLang="en-US" sz="2400"/>
              <a:t>G</a:t>
            </a:r>
            <a:r>
              <a:rPr lang="zh-CN" altLang="en-US" sz="2400" baseline="-25000"/>
              <a:t>CRC-32</a:t>
            </a:r>
            <a:r>
              <a:rPr lang="zh-CN" altLang="en-US" sz="2400"/>
              <a:t>= 100000100110000010001110110110111</a:t>
            </a:r>
            <a:endParaRPr lang="zh-CN" altLang="en-US" sz="2400"/>
          </a:p>
          <a:p>
            <a:pPr marL="0" indent="0">
              <a:buNone/>
            </a:pPr>
            <a:endParaRPr lang="zh-CN" altLang="en-US" sz="2400"/>
          </a:p>
          <a:p>
            <a:r>
              <a:rPr lang="zh-CN" altLang="en-US" sz="2400"/>
              <a:t>每个CRC标准都能</a:t>
            </a:r>
            <a:r>
              <a:rPr lang="zh-CN" altLang="en-US" sz="2400">
                <a:solidFill>
                  <a:srgbClr val="FF0000"/>
                </a:solidFill>
              </a:rPr>
              <a:t>检测小于r+1比特的突发差错</a:t>
            </a:r>
            <a:r>
              <a:rPr lang="zh-CN" altLang="en-US" sz="2400"/>
              <a:t>。(这意味着所有连续的r比特或者更少的差错都可以检测到。)此外，在适当的假设下，长度大于r+1比特的突发差错以</a:t>
            </a:r>
            <a:r>
              <a:rPr lang="zh-CN" altLang="en-US" sz="2400">
                <a:solidFill>
                  <a:srgbClr val="FF0000"/>
                </a:solidFill>
              </a:rPr>
              <a:t>概率1-0.5</a:t>
            </a:r>
            <a:r>
              <a:rPr lang="en-US" altLang="zh-CN" sz="2400" baseline="30000">
                <a:solidFill>
                  <a:srgbClr val="FF0000"/>
                </a:solidFill>
              </a:rPr>
              <a:t>r</a:t>
            </a:r>
            <a:r>
              <a:rPr lang="zh-CN" altLang="en-US" sz="2400">
                <a:solidFill>
                  <a:srgbClr val="FF0000"/>
                </a:solidFill>
              </a:rPr>
              <a:t>被检测到</a:t>
            </a:r>
            <a:r>
              <a:rPr lang="zh-CN" altLang="en-US" sz="2400"/>
              <a:t>。每个CRC标准也都能检测任何奇数个比特差错。CRC编码甚至更强的编码所依据的理论超出了本书的范围。</a:t>
            </a:r>
            <a:endParaRPr lang="zh-CN" altLang="en-US" sz="2400"/>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 多路访问链路和协议</a:t>
            </a:r>
            <a:endParaRPr lang="zh-CN" altLang="en-US" sz="3200">
              <a:sym typeface="+mn-ea"/>
            </a:endParaRPr>
          </a:p>
        </p:txBody>
      </p:sp>
      <p:sp>
        <p:nvSpPr>
          <p:cNvPr id="3" name="内容占位符 2"/>
          <p:cNvSpPr/>
          <p:nvPr>
            <p:ph idx="1"/>
          </p:nvPr>
        </p:nvSpPr>
        <p:spPr/>
        <p:txBody>
          <a:bodyPr/>
          <a:p>
            <a:r>
              <a:rPr sz="2400"/>
              <a:t>在本章概述中，我们提到了有两种类型的网络链路：</a:t>
            </a:r>
            <a:r>
              <a:rPr sz="2400">
                <a:solidFill>
                  <a:srgbClr val="FF0000"/>
                </a:solidFill>
              </a:rPr>
              <a:t>点对点链路</a:t>
            </a:r>
            <a:r>
              <a:rPr sz="2400"/>
              <a:t>和</a:t>
            </a:r>
            <a:r>
              <a:rPr sz="2400">
                <a:solidFill>
                  <a:srgbClr val="FF0000"/>
                </a:solidFill>
              </a:rPr>
              <a:t>广播链路</a:t>
            </a:r>
            <a:r>
              <a:rPr sz="2400"/>
              <a:t>。</a:t>
            </a:r>
            <a:endParaRPr sz="2400"/>
          </a:p>
          <a:p>
            <a:endParaRPr sz="2400"/>
          </a:p>
          <a:p>
            <a:r>
              <a:rPr sz="2400"/>
              <a:t>点对点链路(point-to-point link) 由链路</a:t>
            </a:r>
            <a:r>
              <a:rPr lang="zh-CN" sz="2400"/>
              <a:t>一端的单个</a:t>
            </a:r>
            <a:r>
              <a:rPr sz="2400"/>
              <a:t>发</a:t>
            </a:r>
            <a:r>
              <a:rPr lang="zh-CN" sz="2400"/>
              <a:t>送方和链路</a:t>
            </a:r>
            <a:r>
              <a:rPr sz="2400"/>
              <a:t>另端一的</a:t>
            </a:r>
            <a:r>
              <a:rPr lang="zh-CN" sz="2400"/>
              <a:t>单个接收方组成。</a:t>
            </a:r>
            <a:r>
              <a:rPr sz="2400"/>
              <a:t>许多链路层协议都是为点对点链路设计的， 如</a:t>
            </a:r>
            <a:r>
              <a:rPr sz="2400">
                <a:solidFill>
                  <a:srgbClr val="FF0000"/>
                </a:solidFill>
              </a:rPr>
              <a:t>点对点协议</a:t>
            </a:r>
            <a:r>
              <a:rPr sz="2400"/>
              <a:t>(point-to-point protocol， </a:t>
            </a:r>
            <a:r>
              <a:rPr sz="2400">
                <a:solidFill>
                  <a:srgbClr val="FF0000"/>
                </a:solidFill>
              </a:rPr>
              <a:t>PPP</a:t>
            </a:r>
            <a:r>
              <a:rPr sz="2400"/>
              <a:t>) 和</a:t>
            </a:r>
            <a:r>
              <a:rPr sz="2400">
                <a:solidFill>
                  <a:srgbClr val="FF0000"/>
                </a:solidFill>
              </a:rPr>
              <a:t>高级数据链路控制</a:t>
            </a:r>
            <a:r>
              <a:rPr sz="2400"/>
              <a:t>(high-level datalink control， </a:t>
            </a:r>
            <a:r>
              <a:rPr sz="2400">
                <a:solidFill>
                  <a:srgbClr val="FF0000"/>
                </a:solidFill>
              </a:rPr>
              <a:t>HDLC</a:t>
            </a:r>
            <a:r>
              <a:rPr sz="2400"/>
              <a:t>) 就是两种这样的协议，我们将在本章后面涉及它们。</a:t>
            </a:r>
            <a:endParaRPr sz="2400"/>
          </a:p>
        </p:txBody>
      </p:sp>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 多路访问链路和协议</a:t>
            </a:r>
            <a:endParaRPr lang="zh-CN" altLang="en-US" sz="3200">
              <a:sym typeface="+mn-ea"/>
            </a:endParaRPr>
          </a:p>
        </p:txBody>
      </p:sp>
      <p:sp>
        <p:nvSpPr>
          <p:cNvPr id="3" name="内容占位符 2"/>
          <p:cNvSpPr/>
          <p:nvPr>
            <p:ph idx="1"/>
          </p:nvPr>
        </p:nvSpPr>
        <p:spPr>
          <a:xfrm>
            <a:off x="457200" y="1201420"/>
            <a:ext cx="8229600" cy="4925060"/>
          </a:xfrm>
        </p:spPr>
        <p:txBody>
          <a:bodyPr/>
          <a:p>
            <a:r>
              <a:rPr sz="2400"/>
              <a:t>第二种类型的链路是</a:t>
            </a:r>
            <a:r>
              <a:rPr sz="2400">
                <a:solidFill>
                  <a:srgbClr val="FF0000"/>
                </a:solidFill>
              </a:rPr>
              <a:t>广播链路</a:t>
            </a:r>
            <a:r>
              <a:rPr sz="2400"/>
              <a:t>(broad</a:t>
            </a:r>
            <a:r>
              <a:rPr lang="en-US" sz="2400"/>
              <a:t>c</a:t>
            </a:r>
            <a:r>
              <a:rPr sz="2400"/>
              <a:t>ast link) ， 它能够让多个发送和接收结点都连接到</a:t>
            </a:r>
            <a:r>
              <a:rPr sz="2400">
                <a:solidFill>
                  <a:srgbClr val="FF0000"/>
                </a:solidFill>
              </a:rPr>
              <a:t>相同的、单一的、共享</a:t>
            </a:r>
            <a:r>
              <a:rPr sz="2400"/>
              <a:t>的广播信道上。这里使用术语“广播”是因为当任何一个结点传输一个帧时，信道广播该帧，每个其他结点都收到一个副本。以太网和无线局域网是广播链路层技术的例子。</a:t>
            </a:r>
            <a:endParaRPr sz="2400"/>
          </a:p>
          <a:p>
            <a:endParaRPr sz="2400"/>
          </a:p>
          <a:p>
            <a:r>
              <a:rPr sz="2400"/>
              <a:t>在本节，我们暂</a:t>
            </a:r>
            <a:r>
              <a:rPr lang="zh-CN" sz="2400"/>
              <a:t>缓</a:t>
            </a:r>
            <a:r>
              <a:rPr sz="2400"/>
              <a:t>讨论特定的链路层协议，而先研究一个对链路层很重要的问题：如何协调多个发送和接收结点对一个共享广播信道的访问， 这就是</a:t>
            </a:r>
            <a:r>
              <a:rPr sz="2400">
                <a:solidFill>
                  <a:srgbClr val="FF0000"/>
                </a:solidFill>
              </a:rPr>
              <a:t>多路访问</a:t>
            </a:r>
            <a:r>
              <a:rPr sz="2400"/>
              <a:t>问题(multiple access problem) 。广播信道通常用于局域网中， 局域网是一个地理上集中在一座建筑物中(或者在一个公司，或者在大学校园)的网络。因此我们还将在本节后面考察一下多路访问信道是如何在局域网中使用的。</a:t>
            </a:r>
            <a:endParaRPr sz="2400"/>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 多路访问链路和协议</a:t>
            </a:r>
            <a:endParaRPr lang="zh-CN" altLang="en-US" sz="3200">
              <a:sym typeface="+mn-ea"/>
            </a:endParaRPr>
          </a:p>
        </p:txBody>
      </p:sp>
      <p:sp>
        <p:nvSpPr>
          <p:cNvPr id="3" name="内容占位符 2"/>
          <p:cNvSpPr/>
          <p:nvPr>
            <p:ph idx="1"/>
          </p:nvPr>
        </p:nvSpPr>
        <p:spPr/>
        <p:txBody>
          <a:bodyPr/>
          <a:p>
            <a:r>
              <a:rPr sz="2400"/>
              <a:t>我们都很熟悉</a:t>
            </a:r>
            <a:r>
              <a:rPr sz="2400">
                <a:solidFill>
                  <a:srgbClr val="FF0000"/>
                </a:solidFill>
              </a:rPr>
              <a:t>广播的概念</a:t>
            </a:r>
            <a:r>
              <a:rPr sz="2400"/>
              <a:t>，因为自电视发明以来就使用了这种通信方式。但是传统的电视是一种一个方向的广播(即一个固定的结点向许多接收结点传输)，而计算机网络广播信道上的结点既能够发送也能够接收。</a:t>
            </a:r>
            <a:endParaRPr sz="2400"/>
          </a:p>
          <a:p>
            <a:endParaRPr sz="2400"/>
          </a:p>
          <a:p>
            <a:r>
              <a:rPr sz="2400"/>
              <a:t>也许对广播信道的一个更有人情味的类比是</a:t>
            </a:r>
            <a:r>
              <a:rPr sz="2400">
                <a:solidFill>
                  <a:srgbClr val="FF0000"/>
                </a:solidFill>
              </a:rPr>
              <a:t>鸡尾酒会</a:t>
            </a:r>
            <a:r>
              <a:rPr sz="2400"/>
              <a:t>，在那里许多人聚集在一个大房间里(空气为提供广播的媒体)谈论和倾听。第二个切题的类比是许多读者都很熟悉的地方，即</a:t>
            </a:r>
            <a:r>
              <a:rPr sz="2400">
                <a:solidFill>
                  <a:srgbClr val="FF0000"/>
                </a:solidFill>
              </a:rPr>
              <a:t>一间教室</a:t>
            </a:r>
            <a:r>
              <a:rPr sz="2400"/>
              <a:t>，在那里老师们和同学们同样共享相同的、单一的广播媒体。在这两种场景下，一个中心问题是确定谁以及在什么时候获得说话权力(也就是向信道传输)。</a:t>
            </a:r>
            <a:endParaRPr sz="2400"/>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 多路访问链路和协议</a:t>
            </a:r>
            <a:endParaRPr lang="zh-CN" altLang="en-US" sz="3200">
              <a:sym typeface="+mn-ea"/>
            </a:endParaRPr>
          </a:p>
        </p:txBody>
      </p:sp>
      <p:sp>
        <p:nvSpPr>
          <p:cNvPr id="3" name="内容占位符 2"/>
          <p:cNvSpPr/>
          <p:nvPr>
            <p:ph idx="1"/>
          </p:nvPr>
        </p:nvSpPr>
        <p:spPr/>
        <p:txBody>
          <a:bodyPr/>
          <a:p>
            <a:r>
              <a:rPr sz="2400"/>
              <a:t>作为人类，为了</a:t>
            </a:r>
            <a:r>
              <a:rPr sz="2400">
                <a:solidFill>
                  <a:srgbClr val="FF0000"/>
                </a:solidFill>
              </a:rPr>
              <a:t>共享</a:t>
            </a:r>
            <a:r>
              <a:rPr sz="2400"/>
              <a:t>这种广播信道，我们已经演化得到了一个精心设计的协议集了：</a:t>
            </a:r>
            <a:endParaRPr sz="2400"/>
          </a:p>
          <a:p>
            <a:endParaRPr sz="2400"/>
          </a:p>
          <a:p>
            <a:pPr marL="457200" lvl="1" indent="0">
              <a:buNone/>
            </a:pPr>
            <a:r>
              <a:rPr lang="en-US" sz="2100"/>
              <a:t>	</a:t>
            </a:r>
            <a:r>
              <a:rPr sz="2100"/>
              <a:t>“给每个人一个讲话的机会。”</a:t>
            </a:r>
            <a:endParaRPr sz="2100"/>
          </a:p>
          <a:p>
            <a:pPr marL="457200" lvl="1" indent="0">
              <a:buNone/>
            </a:pPr>
            <a:r>
              <a:rPr lang="en-US" sz="2100"/>
              <a:t>	</a:t>
            </a:r>
            <a:r>
              <a:rPr sz="2100"/>
              <a:t>“该你讲话时你才说话。”</a:t>
            </a:r>
            <a:endParaRPr sz="2100"/>
          </a:p>
          <a:p>
            <a:pPr marL="457200" lvl="1" indent="0">
              <a:buNone/>
            </a:pPr>
            <a:r>
              <a:rPr lang="en-US" sz="2100"/>
              <a:t>	</a:t>
            </a:r>
            <a:r>
              <a:rPr sz="2100"/>
              <a:t>“不要一个人独占整个谈话。”</a:t>
            </a:r>
            <a:endParaRPr sz="2100"/>
          </a:p>
          <a:p>
            <a:pPr marL="457200" lvl="1" indent="0">
              <a:buNone/>
            </a:pPr>
            <a:r>
              <a:rPr lang="en-US" sz="2100"/>
              <a:t>	</a:t>
            </a:r>
            <a:r>
              <a:rPr sz="2100"/>
              <a:t>“如果有问题请举手。”</a:t>
            </a:r>
            <a:endParaRPr sz="2100"/>
          </a:p>
          <a:p>
            <a:pPr marL="457200" lvl="1" indent="0">
              <a:buNone/>
            </a:pPr>
            <a:r>
              <a:rPr lang="en-US" sz="2100"/>
              <a:t>	</a:t>
            </a:r>
            <a:r>
              <a:rPr sz="2100"/>
              <a:t>“当有人讲话时不要打断。”</a:t>
            </a:r>
            <a:endParaRPr sz="2100"/>
          </a:p>
          <a:p>
            <a:pPr marL="457200" lvl="1" indent="0">
              <a:buNone/>
            </a:pPr>
            <a:r>
              <a:rPr lang="en-US" sz="2100"/>
              <a:t>	</a:t>
            </a:r>
            <a:r>
              <a:rPr sz="2100"/>
              <a:t>“当其他人讲话时不要睡觉。”</a:t>
            </a:r>
            <a:endParaRPr sz="2100"/>
          </a:p>
        </p:txBody>
      </p:sp>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 多路访问链路和协议</a:t>
            </a:r>
            <a:endParaRPr lang="zh-CN" altLang="en-US" sz="3200">
              <a:sym typeface="+mn-ea"/>
            </a:endParaRPr>
          </a:p>
        </p:txBody>
      </p:sp>
      <p:sp>
        <p:nvSpPr>
          <p:cNvPr id="3" name="内容占位符 2"/>
          <p:cNvSpPr/>
          <p:nvPr>
            <p:ph idx="1"/>
          </p:nvPr>
        </p:nvSpPr>
        <p:spPr/>
        <p:txBody>
          <a:bodyPr/>
          <a:p>
            <a:r>
              <a:rPr sz="2400"/>
              <a:t>计算机网络有类似的协议， 也就是所谓的</a:t>
            </a:r>
            <a:r>
              <a:rPr sz="2400">
                <a:solidFill>
                  <a:srgbClr val="FF0000"/>
                </a:solidFill>
              </a:rPr>
              <a:t>多路访问协议</a:t>
            </a:r>
            <a:r>
              <a:rPr sz="2400"/>
              <a:t>(multiple access protocol) ， 即结点通过这些协议来规范它们在</a:t>
            </a:r>
            <a:r>
              <a:rPr sz="2400">
                <a:solidFill>
                  <a:srgbClr val="FF0000"/>
                </a:solidFill>
              </a:rPr>
              <a:t>共享的广播信道上</a:t>
            </a:r>
            <a:r>
              <a:rPr sz="2400"/>
              <a:t>的传输行为。</a:t>
            </a:r>
            <a:endParaRPr sz="2400"/>
          </a:p>
          <a:p>
            <a:endParaRPr sz="2400"/>
          </a:p>
          <a:p>
            <a:r>
              <a:rPr sz="2400"/>
              <a:t>如图5-8所示，在各种各样的网络环境下需要多路访问协议，包括有线和无线接</a:t>
            </a:r>
            <a:r>
              <a:rPr lang="zh-CN" sz="2400"/>
              <a:t>入</a:t>
            </a:r>
            <a:r>
              <a:rPr sz="2400"/>
              <a:t>网，以及卫星网络。尽管从技术上讲每个结点通过它的适配器访问广播信道，但在本节中我们将把结点作为发送和接收设备。在实践中，数以百计或者甚至数以千计个结点能够通过一个广播信道直接通信。</a:t>
            </a:r>
            <a:endParaRPr sz="24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1.客户和服务器进程</a:t>
            </a:r>
            <a:endParaRPr sz="4000"/>
          </a:p>
        </p:txBody>
      </p:sp>
      <p:sp>
        <p:nvSpPr>
          <p:cNvPr id="3" name="内容占位符 2"/>
          <p:cNvSpPr/>
          <p:nvPr>
            <p:ph idx="1"/>
          </p:nvPr>
        </p:nvSpPr>
        <p:spPr/>
        <p:txBody>
          <a:bodyPr/>
          <a:p>
            <a:r>
              <a:rPr lang="zh-CN" altLang="en-US" sz="2800"/>
              <a:t>我们定义客户和服务器进程如下：</a:t>
            </a:r>
            <a:endParaRPr lang="zh-CN" altLang="en-US" sz="2800"/>
          </a:p>
          <a:p>
            <a:pPr marL="0" indent="0">
              <a:buNone/>
            </a:pPr>
            <a:r>
              <a:rPr lang="en-US" altLang="zh-CN" sz="2800"/>
              <a:t>	</a:t>
            </a:r>
            <a:r>
              <a:rPr lang="zh-CN" altLang="en-US" sz="2800"/>
              <a:t>在给定的一对进程之间的通信会话场景中，发起通信的进程被标识为</a:t>
            </a:r>
            <a:r>
              <a:rPr lang="zh-CN" altLang="en-US" sz="2800">
                <a:solidFill>
                  <a:srgbClr val="FF0000"/>
                </a:solidFill>
              </a:rPr>
              <a:t>客户</a:t>
            </a:r>
            <a:r>
              <a:rPr lang="zh-CN" altLang="en-US" sz="2800"/>
              <a:t>，在会话开始时等待联系的进程是</a:t>
            </a:r>
            <a:r>
              <a:rPr lang="zh-CN" altLang="en-US" sz="2800">
                <a:solidFill>
                  <a:srgbClr val="FF0000"/>
                </a:solidFill>
              </a:rPr>
              <a:t>服务器</a:t>
            </a:r>
            <a:r>
              <a:rPr lang="zh-CN" altLang="en-US" sz="2800"/>
              <a:t>。</a:t>
            </a:r>
            <a:endParaRPr lang="zh-CN" altLang="en-US" sz="2800"/>
          </a:p>
        </p:txBody>
      </p:sp>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 多路访问链路和协议</a:t>
            </a:r>
            <a:endParaRPr lang="zh-CN" altLang="en-US" sz="3200">
              <a:sym typeface="+mn-ea"/>
            </a:endParaRPr>
          </a:p>
        </p:txBody>
      </p:sp>
      <p:sp>
        <p:nvSpPr>
          <p:cNvPr id="3" name="内容占位符 2"/>
          <p:cNvSpPr/>
          <p:nvPr>
            <p:ph idx="1"/>
          </p:nvPr>
        </p:nvSpPr>
        <p:spPr/>
        <p:txBody>
          <a:bodyPr/>
          <a:p>
            <a:endParaRPr sz="2400"/>
          </a:p>
        </p:txBody>
      </p:sp>
      <p:pic>
        <p:nvPicPr>
          <p:cNvPr id="4" name="图片 3"/>
          <p:cNvPicPr>
            <a:picLocks noChangeAspect="1"/>
          </p:cNvPicPr>
          <p:nvPr/>
        </p:nvPicPr>
        <p:blipFill>
          <a:blip r:embed="rId1"/>
          <a:stretch>
            <a:fillRect/>
          </a:stretch>
        </p:blipFill>
        <p:spPr>
          <a:xfrm>
            <a:off x="1764030" y="1268730"/>
            <a:ext cx="5829300" cy="4848225"/>
          </a:xfrm>
          <a:prstGeom prst="rect">
            <a:avLst/>
          </a:prstGeom>
        </p:spPr>
      </p:pic>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 多路访问链路和协议</a:t>
            </a:r>
            <a:endParaRPr lang="zh-CN" altLang="en-US" sz="3200">
              <a:sym typeface="+mn-ea"/>
            </a:endParaRPr>
          </a:p>
        </p:txBody>
      </p:sp>
      <p:sp>
        <p:nvSpPr>
          <p:cNvPr id="3" name="内容占位符 2"/>
          <p:cNvSpPr/>
          <p:nvPr>
            <p:ph idx="1"/>
          </p:nvPr>
        </p:nvSpPr>
        <p:spPr/>
        <p:txBody>
          <a:bodyPr/>
          <a:p>
            <a:r>
              <a:rPr sz="2400"/>
              <a:t>因为所有的结点都能够传输帧，所以</a:t>
            </a:r>
            <a:r>
              <a:rPr sz="2400">
                <a:solidFill>
                  <a:srgbClr val="FF0000"/>
                </a:solidFill>
              </a:rPr>
              <a:t>多个结点</a:t>
            </a:r>
            <a:r>
              <a:rPr sz="2400"/>
              <a:t>可能会</a:t>
            </a:r>
            <a:r>
              <a:rPr sz="2400">
                <a:solidFill>
                  <a:srgbClr val="FF0000"/>
                </a:solidFill>
              </a:rPr>
              <a:t>同时传输</a:t>
            </a:r>
            <a:r>
              <a:rPr sz="2400"/>
              <a:t>帧。当发生这种情况时， 所有结点</a:t>
            </a:r>
            <a:r>
              <a:rPr sz="2400">
                <a:solidFill>
                  <a:srgbClr val="FF0000"/>
                </a:solidFill>
              </a:rPr>
              <a:t>同时接到</a:t>
            </a:r>
            <a:r>
              <a:rPr sz="2400"/>
              <a:t>多个帧； 这就是说， 传输的帧在所有的接收方处</a:t>
            </a:r>
            <a:r>
              <a:rPr sz="2400">
                <a:solidFill>
                  <a:srgbClr val="FF0000"/>
                </a:solidFill>
              </a:rPr>
              <a:t>碰撞</a:t>
            </a:r>
            <a:r>
              <a:rPr sz="2400"/>
              <a:t>(collide)了。</a:t>
            </a:r>
            <a:endParaRPr sz="2400"/>
          </a:p>
          <a:p>
            <a:endParaRPr sz="2400"/>
          </a:p>
          <a:p>
            <a:r>
              <a:rPr sz="2400"/>
              <a:t>通常，当碰撞发生时，没有一个接收结点能够有效地获得任何传输的帧；在某种意义下，碰撞帧的</a:t>
            </a:r>
            <a:r>
              <a:rPr sz="2400">
                <a:solidFill>
                  <a:srgbClr val="FF0000"/>
                </a:solidFill>
              </a:rPr>
              <a:t>信号纠缠</a:t>
            </a:r>
            <a:r>
              <a:rPr sz="2400"/>
              <a:t>在一起。因此，涉及此次</a:t>
            </a:r>
            <a:r>
              <a:rPr sz="2400">
                <a:solidFill>
                  <a:srgbClr val="FF0000"/>
                </a:solidFill>
              </a:rPr>
              <a:t>碰撞的所有帧都丢失了</a:t>
            </a:r>
            <a:r>
              <a:rPr sz="2400"/>
              <a:t>，在碰撞时间间隔中的广播信道被浪费了。显然，如果许多结点要频繁地传输帧，许多传输将导致碰撞，广播信道的大量带宽将被浪费掉。</a:t>
            </a:r>
            <a:endParaRPr sz="2400"/>
          </a:p>
        </p:txBody>
      </p:sp>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 多路访问链路和协议</a:t>
            </a:r>
            <a:endParaRPr lang="zh-CN" altLang="en-US" sz="3200">
              <a:sym typeface="+mn-ea"/>
            </a:endParaRPr>
          </a:p>
        </p:txBody>
      </p:sp>
      <p:sp>
        <p:nvSpPr>
          <p:cNvPr id="3" name="内容占位符 2"/>
          <p:cNvSpPr/>
          <p:nvPr>
            <p:ph idx="1"/>
          </p:nvPr>
        </p:nvSpPr>
        <p:spPr/>
        <p:txBody>
          <a:bodyPr/>
          <a:p>
            <a:r>
              <a:rPr sz="2400"/>
              <a:t>当多个结点处于活跃状态时，为了确保广播信道执行有用的工作，以某种方式</a:t>
            </a:r>
            <a:r>
              <a:rPr sz="2400">
                <a:solidFill>
                  <a:srgbClr val="FF0000"/>
                </a:solidFill>
              </a:rPr>
              <a:t>协调</a:t>
            </a:r>
            <a:r>
              <a:rPr sz="2400"/>
              <a:t>活跃结点的传输是必要的。这种协调工作由多路访问协议负责。</a:t>
            </a:r>
            <a:endParaRPr sz="2400"/>
          </a:p>
        </p:txBody>
      </p:sp>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 多路访问链路和协议</a:t>
            </a:r>
            <a:endParaRPr lang="zh-CN" altLang="en-US" sz="3200">
              <a:sym typeface="+mn-ea"/>
            </a:endParaRPr>
          </a:p>
        </p:txBody>
      </p:sp>
      <p:sp>
        <p:nvSpPr>
          <p:cNvPr id="3" name="内容占位符 2"/>
          <p:cNvSpPr/>
          <p:nvPr>
            <p:ph idx="1"/>
          </p:nvPr>
        </p:nvSpPr>
        <p:spPr/>
        <p:txBody>
          <a:bodyPr/>
          <a:p>
            <a:r>
              <a:rPr sz="2400"/>
              <a:t>这些年来，在大量的链路层技术中已经实现了几十种多路访问协议。尽管如此，我们能够将任何</a:t>
            </a:r>
            <a:r>
              <a:rPr sz="2400">
                <a:solidFill>
                  <a:srgbClr val="FF0000"/>
                </a:solidFill>
              </a:rPr>
              <a:t>多路访问协议</a:t>
            </a:r>
            <a:r>
              <a:rPr sz="2400"/>
              <a:t>划分为3种类型之一：</a:t>
            </a:r>
            <a:endParaRPr sz="2400"/>
          </a:p>
          <a:p>
            <a:pPr lvl="1"/>
            <a:r>
              <a:rPr sz="2100">
                <a:solidFill>
                  <a:srgbClr val="FF0000"/>
                </a:solidFill>
              </a:rPr>
              <a:t>信道划分协议</a:t>
            </a:r>
            <a:r>
              <a:rPr sz="2100"/>
              <a:t>(channel partitioning protocol) </a:t>
            </a:r>
            <a:endParaRPr sz="2100"/>
          </a:p>
          <a:p>
            <a:pPr lvl="1"/>
            <a:r>
              <a:rPr sz="2100">
                <a:solidFill>
                  <a:srgbClr val="FF0000"/>
                </a:solidFill>
              </a:rPr>
              <a:t>随机接入协议</a:t>
            </a:r>
            <a:r>
              <a:rPr sz="2100"/>
              <a:t>(random access protocol) </a:t>
            </a:r>
            <a:endParaRPr sz="2100"/>
          </a:p>
          <a:p>
            <a:pPr lvl="1"/>
            <a:r>
              <a:rPr sz="2100">
                <a:solidFill>
                  <a:srgbClr val="FF0000"/>
                </a:solidFill>
              </a:rPr>
              <a:t>轮流协议</a:t>
            </a:r>
            <a:r>
              <a:rPr sz="2100"/>
              <a:t>(taking-turns protocol) </a:t>
            </a:r>
            <a:endParaRPr sz="2100"/>
          </a:p>
          <a:p>
            <a:endParaRPr sz="2400"/>
          </a:p>
          <a:p>
            <a:r>
              <a:rPr sz="2400"/>
              <a:t>我们将在后续的3个小节中讨论这几类多路访问协议。</a:t>
            </a:r>
            <a:endParaRPr sz="2400"/>
          </a:p>
        </p:txBody>
      </p:sp>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 多路访问链路和协议</a:t>
            </a:r>
            <a:endParaRPr lang="zh-CN" altLang="en-US" sz="3200">
              <a:sym typeface="+mn-ea"/>
            </a:endParaRPr>
          </a:p>
        </p:txBody>
      </p:sp>
      <p:sp>
        <p:nvSpPr>
          <p:cNvPr id="3" name="内容占位符 2"/>
          <p:cNvSpPr/>
          <p:nvPr>
            <p:ph idx="1"/>
          </p:nvPr>
        </p:nvSpPr>
        <p:spPr/>
        <p:txBody>
          <a:bodyPr/>
          <a:p>
            <a:r>
              <a:rPr sz="2400"/>
              <a:t>在结束概述之前， 我们给出下列条件。在理想情况下， 对于</a:t>
            </a:r>
            <a:r>
              <a:rPr sz="2400">
                <a:solidFill>
                  <a:srgbClr val="FF0000"/>
                </a:solidFill>
              </a:rPr>
              <a:t>速率为R</a:t>
            </a:r>
            <a:r>
              <a:rPr sz="2400"/>
              <a:t> bps的广播信道，多路访问协议应该具有以下所希望的</a:t>
            </a:r>
            <a:r>
              <a:rPr sz="2400">
                <a:solidFill>
                  <a:srgbClr val="FF0000"/>
                </a:solidFill>
              </a:rPr>
              <a:t>特性</a:t>
            </a:r>
            <a:r>
              <a:rPr sz="2400"/>
              <a:t>：</a:t>
            </a:r>
            <a:endParaRPr sz="2400"/>
          </a:p>
          <a:p>
            <a:pPr lvl="1"/>
            <a:r>
              <a:rPr sz="2100"/>
              <a:t>1) 当仅有一个结点有数据发送时， 该结点具有R bps的吞吐量；</a:t>
            </a:r>
            <a:endParaRPr sz="2100"/>
          </a:p>
          <a:p>
            <a:pPr lvl="1"/>
            <a:r>
              <a:rPr sz="2100"/>
              <a:t>2) 当有M个结点要发送数据时， 每个结点吞吐量为R/M</a:t>
            </a:r>
            <a:r>
              <a:rPr lang="en-US" sz="2100"/>
              <a:t> </a:t>
            </a:r>
            <a:r>
              <a:rPr sz="2100"/>
              <a:t>bps。这不必要求M结点中的每一个结点总是有R/M的瞬间速率，而是每个结点在一些适当定义的时间间隔内应该有R/M的平均传输速率。</a:t>
            </a:r>
            <a:endParaRPr sz="2100"/>
          </a:p>
          <a:p>
            <a:pPr lvl="1"/>
            <a:r>
              <a:rPr sz="2100"/>
              <a:t>3) 协议是分散的；这就是说不会因某主结点故障而使整个系统崩溃。</a:t>
            </a:r>
            <a:endParaRPr sz="2100"/>
          </a:p>
          <a:p>
            <a:pPr lvl="1"/>
            <a:r>
              <a:rPr sz="2100"/>
              <a:t>4) 协议是简单的，使实现不昂贵。</a:t>
            </a:r>
            <a:endParaRPr sz="2100"/>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5.3.1信道划分协议</a:t>
            </a:r>
            <a:endParaRPr lang="zh-CN" altLang="en-US" sz="3200">
              <a:sym typeface="+mn-ea"/>
            </a:endParaRPr>
          </a:p>
        </p:txBody>
      </p:sp>
      <p:sp>
        <p:nvSpPr>
          <p:cNvPr id="3" name="内容占位符 2"/>
          <p:cNvSpPr/>
          <p:nvPr>
            <p:ph idx="1"/>
          </p:nvPr>
        </p:nvSpPr>
        <p:spPr/>
        <p:txBody>
          <a:bodyPr/>
          <a:p>
            <a:r>
              <a:rPr sz="2400"/>
              <a:t>我们前面在1.3节讨论过， </a:t>
            </a:r>
            <a:r>
              <a:rPr sz="2400">
                <a:solidFill>
                  <a:srgbClr val="FF0000"/>
                </a:solidFill>
              </a:rPr>
              <a:t>时分多路复用(TDM)</a:t>
            </a:r>
            <a:r>
              <a:rPr sz="2400"/>
              <a:t>和</a:t>
            </a:r>
            <a:r>
              <a:rPr sz="2400">
                <a:solidFill>
                  <a:srgbClr val="FF0000"/>
                </a:solidFill>
              </a:rPr>
              <a:t>频分多路复用(FDM) </a:t>
            </a:r>
            <a:r>
              <a:rPr sz="2400"/>
              <a:t>是两种能够用于在所有共享信道结点之间划分广播信道带宽的技术。举例来说，假设一个支持Ｎ个结点的信道且信道的传输速率为R bps。TDM将时间划分为</a:t>
            </a:r>
            <a:r>
              <a:rPr sz="2400">
                <a:solidFill>
                  <a:srgbClr val="FF0000"/>
                </a:solidFill>
              </a:rPr>
              <a:t>时间帧</a:t>
            </a:r>
            <a:r>
              <a:rPr sz="2400"/>
              <a:t>(timeframe) ， 并进一步划分每个时间帧为N个</a:t>
            </a:r>
            <a:r>
              <a:rPr sz="2400">
                <a:solidFill>
                  <a:srgbClr val="FF0000"/>
                </a:solidFill>
              </a:rPr>
              <a:t>时隙</a:t>
            </a:r>
            <a:r>
              <a:rPr sz="2400"/>
              <a:t>(slot) 。(不应当把TDM时间帧与在发送和接收适配器之间交换的链路层数据单元相混淆，后者也被称为帧。为了减少混乱，在本小节中我们将链路层交换的数据单元称为分组。)然后把每个时隙分配给N个结点中的一个。无论何时某个结点在有分组要发送的时候， 它在循环的TDM帧中指派给它的时隙内传输分组比特。</a:t>
            </a:r>
            <a:endParaRPr sz="2400"/>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5.3.1信道划分协议</a:t>
            </a:r>
            <a:endParaRPr lang="zh-CN" altLang="en-US" sz="3200">
              <a:sym typeface="+mn-ea"/>
            </a:endParaRPr>
          </a:p>
        </p:txBody>
      </p:sp>
      <p:sp>
        <p:nvSpPr>
          <p:cNvPr id="3" name="内容占位符 2"/>
          <p:cNvSpPr/>
          <p:nvPr>
            <p:ph idx="1"/>
          </p:nvPr>
        </p:nvSpPr>
        <p:spPr/>
        <p:txBody>
          <a:bodyPr/>
          <a:p>
            <a:r>
              <a:rPr sz="2400"/>
              <a:t>通常，选择的时隙长度应使一个时隙内能够传输单个分组。图5-9表示一个简单的</a:t>
            </a:r>
            <a:r>
              <a:rPr sz="2400">
                <a:solidFill>
                  <a:srgbClr val="FF0000"/>
                </a:solidFill>
              </a:rPr>
              <a:t>4个结点的TDM例子</a:t>
            </a:r>
            <a:r>
              <a:rPr sz="2400"/>
              <a:t>。再回到我们的鸡尾酒会类比中， 一个采用TDM规则的鸡尾酒会将允许每个聚会客人在固定的时间段发言，然后再允许另一个聚会客人发言同样时长，以此类推。一旦每个人都有了说话机会，将不断重复着这种模式。</a:t>
            </a:r>
            <a:endParaRPr sz="2400"/>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5.3.1信道划分协议</a:t>
            </a:r>
            <a:endParaRPr lang="zh-CN" altLang="en-US" sz="3200">
              <a:sym typeface="+mn-ea"/>
            </a:endParaRPr>
          </a:p>
        </p:txBody>
      </p:sp>
      <p:pic>
        <p:nvPicPr>
          <p:cNvPr id="4" name="内容占位符 3"/>
          <p:cNvPicPr>
            <a:picLocks noChangeAspect="1"/>
          </p:cNvPicPr>
          <p:nvPr>
            <p:ph idx="1"/>
          </p:nvPr>
        </p:nvPicPr>
        <p:blipFill>
          <a:blip r:embed="rId1"/>
          <a:stretch>
            <a:fillRect/>
          </a:stretch>
        </p:blipFill>
        <p:spPr>
          <a:xfrm>
            <a:off x="2367280" y="1557020"/>
            <a:ext cx="4410075" cy="4248150"/>
          </a:xfrm>
          <a:prstGeom prst="rect">
            <a:avLst/>
          </a:prstGeom>
        </p:spPr>
      </p:pic>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5.3.1信道划分协议</a:t>
            </a:r>
            <a:endParaRPr lang="zh-CN" altLang="en-US" sz="3200">
              <a:sym typeface="+mn-ea"/>
            </a:endParaRPr>
          </a:p>
        </p:txBody>
      </p:sp>
      <p:sp>
        <p:nvSpPr>
          <p:cNvPr id="3" name="内容占位符 2"/>
          <p:cNvSpPr/>
          <p:nvPr>
            <p:ph idx="1"/>
          </p:nvPr>
        </p:nvSpPr>
        <p:spPr/>
        <p:txBody>
          <a:bodyPr/>
          <a:p>
            <a:r>
              <a:rPr lang="zh-CN" altLang="en-US" sz="2400"/>
              <a:t>TDM是有吸引力的， 因为它</a:t>
            </a:r>
            <a:r>
              <a:rPr lang="zh-CN" altLang="en-US" sz="2400">
                <a:solidFill>
                  <a:srgbClr val="FF0000"/>
                </a:solidFill>
              </a:rPr>
              <a:t>消除了碰撞</a:t>
            </a:r>
            <a:r>
              <a:rPr lang="zh-CN" altLang="en-US" sz="2400"/>
              <a:t>而且</a:t>
            </a:r>
            <a:r>
              <a:rPr lang="zh-CN" altLang="en-US" sz="2400">
                <a:solidFill>
                  <a:srgbClr val="FF0000"/>
                </a:solidFill>
              </a:rPr>
              <a:t>非常公平</a:t>
            </a:r>
            <a:r>
              <a:rPr lang="zh-CN" altLang="en-US" sz="2400"/>
              <a:t>：每个结点在每个帧时间内得到了</a:t>
            </a:r>
            <a:r>
              <a:rPr lang="zh-CN" altLang="en-US" sz="2400">
                <a:solidFill>
                  <a:srgbClr val="FF0000"/>
                </a:solidFill>
              </a:rPr>
              <a:t>专用</a:t>
            </a:r>
            <a:r>
              <a:rPr lang="zh-CN" altLang="en-US" sz="2400"/>
              <a:t>的传输速率R/N bps。</a:t>
            </a:r>
            <a:endParaRPr lang="zh-CN" altLang="en-US" sz="2400"/>
          </a:p>
          <a:p>
            <a:endParaRPr lang="zh-CN" altLang="en-US" sz="2400"/>
          </a:p>
          <a:p>
            <a:r>
              <a:rPr lang="zh-CN" altLang="en-US" sz="2400"/>
              <a:t>然而它有</a:t>
            </a:r>
            <a:r>
              <a:rPr lang="zh-CN" altLang="en-US" sz="2400">
                <a:solidFill>
                  <a:srgbClr val="FF0000"/>
                </a:solidFill>
              </a:rPr>
              <a:t>两个主要缺陷</a:t>
            </a:r>
            <a:r>
              <a:rPr lang="zh-CN" altLang="en-US" sz="2400"/>
              <a:t>。首先，结点被限制于R/N bps的</a:t>
            </a:r>
            <a:r>
              <a:rPr lang="zh-CN" altLang="en-US" sz="2400">
                <a:solidFill>
                  <a:srgbClr val="FF0000"/>
                </a:solidFill>
              </a:rPr>
              <a:t>平均速率</a:t>
            </a:r>
            <a:r>
              <a:rPr lang="zh-CN" altLang="en-US" sz="2400"/>
              <a:t>， 即使当它是唯一有分组要发送的结点时。其次，结点必须总是</a:t>
            </a:r>
            <a:r>
              <a:rPr lang="zh-CN" altLang="en-US" sz="2400">
                <a:solidFill>
                  <a:srgbClr val="FF0000"/>
                </a:solidFill>
              </a:rPr>
              <a:t>等待</a:t>
            </a:r>
            <a:r>
              <a:rPr lang="zh-CN" altLang="en-US" sz="2400"/>
              <a:t>它在传输序列中的轮次，即我们再次看到，即使它是唯一一个有帧要发送的结点。</a:t>
            </a:r>
            <a:endParaRPr lang="zh-CN" altLang="en-US" sz="2400"/>
          </a:p>
        </p:txBody>
      </p:sp>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5.3.1信道划分协议</a:t>
            </a:r>
            <a:endParaRPr lang="zh-CN" altLang="en-US" sz="3200">
              <a:sym typeface="+mn-ea"/>
            </a:endParaRPr>
          </a:p>
        </p:txBody>
      </p:sp>
      <p:sp>
        <p:nvSpPr>
          <p:cNvPr id="3" name="内容占位符 2"/>
          <p:cNvSpPr/>
          <p:nvPr>
            <p:ph idx="1"/>
          </p:nvPr>
        </p:nvSpPr>
        <p:spPr/>
        <p:txBody>
          <a:bodyPr/>
          <a:p>
            <a:r>
              <a:rPr lang="zh-CN" altLang="en-US" sz="2400"/>
              <a:t>TDM在时间上共享广播信道， 而</a:t>
            </a:r>
            <a:r>
              <a:rPr lang="zh-CN" altLang="en-US" sz="2400">
                <a:solidFill>
                  <a:srgbClr val="FF0000"/>
                </a:solidFill>
              </a:rPr>
              <a:t>FDM</a:t>
            </a:r>
            <a:r>
              <a:rPr lang="zh-CN" altLang="en-US" sz="2400"/>
              <a:t>将R bps信道划分为不同的</a:t>
            </a:r>
            <a:r>
              <a:rPr lang="zh-CN" altLang="en-US" sz="2400">
                <a:solidFill>
                  <a:srgbClr val="FF0000"/>
                </a:solidFill>
              </a:rPr>
              <a:t>频段</a:t>
            </a:r>
            <a:r>
              <a:rPr lang="zh-CN" altLang="en-US" sz="2400"/>
              <a:t>(每个频段具有R/N带宽) ， 并把每个频率分配给N个结点中的一个。因此FDM在单个较大的R bps信道中创建了N个较小的R/N bps信道。FDM也有TDM同样的优点和缺点。它</a:t>
            </a:r>
            <a:r>
              <a:rPr lang="zh-CN" altLang="en-US" sz="2400">
                <a:solidFill>
                  <a:srgbClr val="FF0000"/>
                </a:solidFill>
              </a:rPr>
              <a:t>避免了碰撞</a:t>
            </a:r>
            <a:r>
              <a:rPr lang="zh-CN" altLang="en-US" sz="2400"/>
              <a:t>，在N个结点之间公平地划分了带宽。然而， FDM也有TDM所具有的</a:t>
            </a:r>
            <a:r>
              <a:rPr lang="zh-CN" altLang="en-US" sz="2400">
                <a:solidFill>
                  <a:srgbClr val="FF0000"/>
                </a:solidFill>
              </a:rPr>
              <a:t>主要缺点</a:t>
            </a:r>
            <a:r>
              <a:rPr lang="zh-CN" altLang="en-US" sz="2400"/>
              <a:t>， 也就是限制一个结点只能使用R/N的带宽，即使当它是唯一一个有分组要发送的结点时。</a:t>
            </a:r>
            <a:endParaRPr lang="zh-CN" altLang="en-US"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2.进程与计算机网络之间的接口</a:t>
            </a:r>
            <a:endParaRPr sz="4000"/>
          </a:p>
        </p:txBody>
      </p:sp>
      <p:sp>
        <p:nvSpPr>
          <p:cNvPr id="3" name="内容占位符 2"/>
          <p:cNvSpPr/>
          <p:nvPr>
            <p:ph idx="1"/>
          </p:nvPr>
        </p:nvSpPr>
        <p:spPr/>
        <p:txBody>
          <a:bodyPr/>
          <a:p>
            <a:r>
              <a:rPr lang="zh-CN" altLang="en-US" sz="2800"/>
              <a:t>多数应用程序是由通信进程对组成，每对中的两个进程互相发送报文。从一个进程向另一个进程发送的报文必须通过下层的网络。</a:t>
            </a:r>
            <a:endParaRPr lang="zh-CN" altLang="en-US" sz="2800"/>
          </a:p>
          <a:p>
            <a:endParaRPr lang="zh-CN" altLang="en-US" sz="2800"/>
          </a:p>
          <a:p>
            <a:r>
              <a:rPr lang="zh-CN" altLang="en-US" sz="2800"/>
              <a:t>进程通过一个称为</a:t>
            </a:r>
            <a:r>
              <a:rPr lang="zh-CN" altLang="en-US" sz="2800">
                <a:solidFill>
                  <a:srgbClr val="FF0000"/>
                </a:solidFill>
              </a:rPr>
              <a:t>套接字(socket)</a:t>
            </a:r>
            <a:r>
              <a:rPr lang="zh-CN" altLang="en-US" sz="2800"/>
              <a:t>的软件接口向网络发送报文和从网络接收报文。</a:t>
            </a:r>
            <a:endParaRPr lang="zh-CN" altLang="en-US" sz="2800"/>
          </a:p>
        </p:txBody>
      </p:sp>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5.3.1信道划分协议</a:t>
            </a:r>
            <a:endParaRPr lang="zh-CN" altLang="en-US" sz="3200">
              <a:sym typeface="+mn-ea"/>
            </a:endParaRPr>
          </a:p>
        </p:txBody>
      </p:sp>
      <p:sp>
        <p:nvSpPr>
          <p:cNvPr id="3" name="内容占位符 2"/>
          <p:cNvSpPr/>
          <p:nvPr>
            <p:ph idx="1"/>
          </p:nvPr>
        </p:nvSpPr>
        <p:spPr>
          <a:xfrm>
            <a:off x="457200" y="1331595"/>
            <a:ext cx="8229600" cy="4794885"/>
          </a:xfrm>
        </p:spPr>
        <p:txBody>
          <a:bodyPr/>
          <a:p>
            <a:r>
              <a:rPr lang="zh-CN" altLang="en-US" sz="2400"/>
              <a:t>第三种信道划分协议是</a:t>
            </a:r>
            <a:r>
              <a:rPr lang="zh-CN" altLang="en-US" sz="2400">
                <a:solidFill>
                  <a:srgbClr val="FF0000"/>
                </a:solidFill>
              </a:rPr>
              <a:t>码分多址</a:t>
            </a:r>
            <a:r>
              <a:rPr lang="zh-CN" altLang="en-US" sz="2400"/>
              <a:t>(Code Division Multiple Access，</a:t>
            </a:r>
            <a:r>
              <a:rPr lang="zh-CN" altLang="en-US" sz="2400">
                <a:solidFill>
                  <a:srgbClr val="FF0000"/>
                </a:solidFill>
              </a:rPr>
              <a:t> CDMA</a:t>
            </a:r>
            <a:r>
              <a:rPr lang="zh-CN" altLang="en-US" sz="2400"/>
              <a:t>) 。TDM和FDM分别为结点分配时隙和频率， 而CDMA</a:t>
            </a:r>
            <a:r>
              <a:rPr lang="zh-CN" altLang="en-US" sz="2400">
                <a:solidFill>
                  <a:srgbClr val="FF0000"/>
                </a:solidFill>
              </a:rPr>
              <a:t>对每个结点分配一种不同的编码</a:t>
            </a:r>
            <a:r>
              <a:rPr lang="zh-CN" altLang="en-US" sz="2400"/>
              <a:t>。然后每个结点用它唯一的编码来对它发送的数据进行编码。如果精心选择这些编码， CDMA网络具有一种奇妙的特性，即不同的结点能够同时传输，并且它们各自相应的接收方仍能正确接收发送方编码的数据比特(假设接收方知道发送方的编码)，而不在乎其他结点的干扰传输。CDMA已经在</a:t>
            </a:r>
            <a:r>
              <a:rPr lang="zh-CN" altLang="en-US" sz="2400">
                <a:solidFill>
                  <a:srgbClr val="FF0000"/>
                </a:solidFill>
              </a:rPr>
              <a:t>军用系统</a:t>
            </a:r>
            <a:r>
              <a:rPr lang="zh-CN" altLang="en-US" sz="2400"/>
              <a:t>中使用了一段时间(由于它的抗干扰特性) ， 目前已经广泛地用于民用， 尤其是蜂窝电话中。因为CDMA的使用与无线信道紧密相关， 所以我们将把有关CDMA技术细节的讨论留到第6章。此时， 我们知道CDMA编码类似于TDM中的时隙和FDM中的频率， 能分配给多路访问信道的用户就可以了。</a:t>
            </a:r>
            <a:endParaRPr lang="zh-CN" altLang="en-US" sz="2400"/>
          </a:p>
        </p:txBody>
      </p:sp>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5.3.2随机接入协议</a:t>
            </a:r>
            <a:endParaRPr lang="zh-CN" altLang="en-US" sz="3200">
              <a:sym typeface="+mn-ea"/>
            </a:endParaRPr>
          </a:p>
        </p:txBody>
      </p:sp>
      <p:sp>
        <p:nvSpPr>
          <p:cNvPr id="3" name="内容占位符 2"/>
          <p:cNvSpPr/>
          <p:nvPr>
            <p:ph idx="1"/>
          </p:nvPr>
        </p:nvSpPr>
        <p:spPr>
          <a:xfrm>
            <a:off x="457200" y="1331595"/>
            <a:ext cx="8229600" cy="4794885"/>
          </a:xfrm>
        </p:spPr>
        <p:txBody>
          <a:bodyPr/>
          <a:p>
            <a:r>
              <a:rPr lang="zh-CN" altLang="en-US" sz="2400"/>
              <a:t>第二大类多访问协议是</a:t>
            </a:r>
            <a:r>
              <a:rPr lang="zh-CN" altLang="en-US" sz="2400">
                <a:solidFill>
                  <a:srgbClr val="FF0000"/>
                </a:solidFill>
              </a:rPr>
              <a:t>随机接入协议</a:t>
            </a:r>
            <a:r>
              <a:rPr lang="zh-CN" altLang="en-US" sz="2400"/>
              <a:t>。在随机接入协议中，一个传输结点总是以信道的</a:t>
            </a:r>
            <a:r>
              <a:rPr lang="zh-CN" altLang="en-US" sz="2400">
                <a:solidFill>
                  <a:srgbClr val="FF0000"/>
                </a:solidFill>
              </a:rPr>
              <a:t>全部速率</a:t>
            </a:r>
            <a:r>
              <a:rPr lang="zh-CN" altLang="en-US" sz="2400"/>
              <a:t>(即R bps)进行发送。当有碰撞时，涉及碰撞的每个结点</a:t>
            </a:r>
            <a:r>
              <a:rPr lang="zh-CN" altLang="en-US" sz="2400">
                <a:solidFill>
                  <a:srgbClr val="FF0000"/>
                </a:solidFill>
              </a:rPr>
              <a:t>反复地重发</a:t>
            </a:r>
            <a:r>
              <a:rPr lang="zh-CN" altLang="en-US" sz="2400"/>
              <a:t>它的帧(也就是分组)，到该帧无碰撞地通过为止。</a:t>
            </a:r>
            <a:endParaRPr lang="zh-CN" altLang="en-US" sz="2400"/>
          </a:p>
          <a:p>
            <a:endParaRPr lang="zh-CN" altLang="en-US" sz="2400"/>
          </a:p>
          <a:p>
            <a:r>
              <a:rPr lang="zh-CN" altLang="en-US" sz="2400"/>
              <a:t>但是当一个结点经历一次碰撞时，它不必立刻重发该帧。相反，它在重发该帧之前</a:t>
            </a:r>
            <a:r>
              <a:rPr lang="zh-CN" altLang="en-US" sz="2400">
                <a:solidFill>
                  <a:srgbClr val="FF0000"/>
                </a:solidFill>
              </a:rPr>
              <a:t>等待一个随机时延</a:t>
            </a:r>
            <a:r>
              <a:rPr lang="zh-CN" altLang="en-US" sz="2400"/>
              <a:t>。涉及碰撞的每个结点独立地选择随机时延。因为该随机时延是独立地选择的，所以下述现象是有可能的：这些结点之一所选择的时延充分小于其他碰撞结点的时延，并因此能够无碰撞地将它的帧在信道中发出。</a:t>
            </a:r>
            <a:endParaRPr lang="zh-CN" altLang="en-US" sz="2400"/>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5.3.2随机接入协议</a:t>
            </a:r>
            <a:endParaRPr lang="zh-CN" altLang="en-US" sz="3200">
              <a:sym typeface="+mn-ea"/>
            </a:endParaRPr>
          </a:p>
        </p:txBody>
      </p:sp>
      <p:sp>
        <p:nvSpPr>
          <p:cNvPr id="3" name="内容占位符 2"/>
          <p:cNvSpPr/>
          <p:nvPr>
            <p:ph idx="1"/>
          </p:nvPr>
        </p:nvSpPr>
        <p:spPr>
          <a:xfrm>
            <a:off x="457200" y="1331595"/>
            <a:ext cx="8229600" cy="4794885"/>
          </a:xfrm>
        </p:spPr>
        <p:txBody>
          <a:bodyPr/>
          <a:p>
            <a:r>
              <a:rPr lang="zh-CN" altLang="en-US" sz="2400"/>
              <a:t>文献中描述的随机接入协议即使没有上百种也有几十种。在本节中， 我们将描述一些最常用的随机接入协议， 即</a:t>
            </a:r>
            <a:r>
              <a:rPr lang="zh-CN" altLang="en-US" sz="2400">
                <a:solidFill>
                  <a:srgbClr val="FF0000"/>
                </a:solidFill>
              </a:rPr>
              <a:t>ALOHA协议</a:t>
            </a:r>
            <a:r>
              <a:rPr lang="zh-CN" altLang="en-US" sz="2400"/>
              <a:t>和</a:t>
            </a:r>
            <a:r>
              <a:rPr lang="zh-CN" altLang="en-US" sz="2400">
                <a:solidFill>
                  <a:srgbClr val="FF0000"/>
                </a:solidFill>
              </a:rPr>
              <a:t>载波侦听多路访问(CSMA)协议 </a:t>
            </a:r>
            <a:r>
              <a:rPr lang="zh-CN" altLang="en-US" sz="2400"/>
              <a:t> 。</a:t>
            </a:r>
            <a:endParaRPr lang="zh-CN" altLang="en-US" sz="2400"/>
          </a:p>
          <a:p>
            <a:endParaRPr lang="zh-CN" altLang="en-US" sz="2400"/>
          </a:p>
          <a:p>
            <a:r>
              <a:rPr lang="zh-CN" altLang="en-US" sz="2400"/>
              <a:t>以太网 是一种流行并广泛部署的CSMA协议。</a:t>
            </a:r>
            <a:endParaRPr lang="zh-CN" altLang="en-US" sz="2400"/>
          </a:p>
        </p:txBody>
      </p:sp>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1.时隙ALOHA</a:t>
            </a:r>
            <a:endParaRPr lang="zh-CN" altLang="en-US" sz="3200">
              <a:sym typeface="+mn-ea"/>
            </a:endParaRPr>
          </a:p>
        </p:txBody>
      </p:sp>
      <p:sp>
        <p:nvSpPr>
          <p:cNvPr id="3" name="内容占位符 2"/>
          <p:cNvSpPr/>
          <p:nvPr>
            <p:ph idx="1"/>
          </p:nvPr>
        </p:nvSpPr>
        <p:spPr>
          <a:xfrm>
            <a:off x="457200" y="1331595"/>
            <a:ext cx="8229600" cy="4794885"/>
          </a:xfrm>
        </p:spPr>
        <p:txBody>
          <a:bodyPr/>
          <a:p>
            <a:r>
              <a:rPr lang="zh-CN" altLang="en-US" sz="2400"/>
              <a:t>我们以最简单的随机接入协议之一</a:t>
            </a:r>
            <a:r>
              <a:rPr lang="zh-CN" altLang="en-US" sz="2400">
                <a:solidFill>
                  <a:srgbClr val="FF0000"/>
                </a:solidFill>
              </a:rPr>
              <a:t>时隙ALOHA</a:t>
            </a:r>
            <a:r>
              <a:rPr lang="zh-CN" altLang="en-US" sz="2400"/>
              <a:t>协议， 开始我们对随机接入协议的学习。在对时隙ALOHA的描述中， 我们做下列假设：</a:t>
            </a:r>
            <a:endParaRPr lang="zh-CN" altLang="en-US" sz="2400"/>
          </a:p>
          <a:p>
            <a:pPr lvl="1"/>
            <a:r>
              <a:rPr lang="zh-CN" altLang="en-US" sz="2100"/>
              <a:t>• 所有帧由L比特组成。</a:t>
            </a:r>
            <a:endParaRPr lang="zh-CN" altLang="en-US" sz="2100"/>
          </a:p>
          <a:p>
            <a:pPr lvl="1"/>
            <a:r>
              <a:rPr lang="zh-CN" altLang="en-US" sz="2100"/>
              <a:t>• 时间被划分成长度为L/R秒的时隙(这就是说，一个时隙等于传输一帧的时间)。</a:t>
            </a:r>
            <a:endParaRPr lang="zh-CN" altLang="en-US" sz="2100"/>
          </a:p>
          <a:p>
            <a:pPr lvl="1"/>
            <a:r>
              <a:rPr lang="zh-CN" altLang="en-US" sz="2100"/>
              <a:t>• 结点只在时隙起点开始传输帧。</a:t>
            </a:r>
            <a:endParaRPr lang="zh-CN" altLang="en-US" sz="2100"/>
          </a:p>
          <a:p>
            <a:pPr lvl="1"/>
            <a:r>
              <a:rPr lang="zh-CN" altLang="en-US" sz="2100"/>
              <a:t>• 结点是同步的，每个结点都知道时隙何时开始。</a:t>
            </a:r>
            <a:endParaRPr lang="zh-CN" altLang="en-US" sz="2100"/>
          </a:p>
          <a:p>
            <a:pPr lvl="1"/>
            <a:r>
              <a:rPr lang="zh-CN" altLang="en-US" sz="2100"/>
              <a:t>• 如果在一个时隙中有两个或者更多个帧碰撞，则所有结点在该时隙结束之前检测到该碰撞事件。</a:t>
            </a:r>
            <a:endParaRPr lang="zh-CN" altLang="en-US" sz="2100"/>
          </a:p>
        </p:txBody>
      </p:sp>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1.时隙ALOHA</a:t>
            </a:r>
            <a:endParaRPr lang="zh-CN" altLang="en-US" sz="3200">
              <a:sym typeface="+mn-ea"/>
            </a:endParaRPr>
          </a:p>
        </p:txBody>
      </p:sp>
      <p:sp>
        <p:nvSpPr>
          <p:cNvPr id="3" name="内容占位符 2"/>
          <p:cNvSpPr/>
          <p:nvPr>
            <p:ph idx="1"/>
          </p:nvPr>
        </p:nvSpPr>
        <p:spPr>
          <a:xfrm>
            <a:off x="457200" y="1331595"/>
            <a:ext cx="8229600" cy="4794885"/>
          </a:xfrm>
        </p:spPr>
        <p:txBody>
          <a:bodyPr/>
          <a:p>
            <a:r>
              <a:rPr lang="zh-CN" altLang="en-US" sz="2400"/>
              <a:t>令</a:t>
            </a:r>
            <a:r>
              <a:rPr lang="zh-CN" altLang="en-US" sz="2400">
                <a:solidFill>
                  <a:srgbClr val="FF0000"/>
                </a:solidFill>
              </a:rPr>
              <a:t>p是一个概率</a:t>
            </a:r>
            <a:r>
              <a:rPr lang="zh-CN" altLang="en-US" sz="2400"/>
              <a:t>， 即一个在0和1之间的数。在每个结点中， 时隙ALOHA的操作简单的：</a:t>
            </a:r>
            <a:endParaRPr lang="zh-CN" altLang="en-US" sz="2400"/>
          </a:p>
          <a:p>
            <a:pPr lvl="1"/>
            <a:r>
              <a:rPr lang="zh-CN" altLang="en-US" sz="2100"/>
              <a:t>• 当结点有一个新帧要发送时，它等到下一个时隙开始并在该时隙传输整个帧。</a:t>
            </a:r>
            <a:endParaRPr lang="zh-CN" altLang="en-US" sz="2100"/>
          </a:p>
          <a:p>
            <a:pPr lvl="1"/>
            <a:r>
              <a:rPr lang="zh-CN" altLang="en-US" sz="2100"/>
              <a:t>• 如果没有碰撞，该结点成功地传输它的帧，从而不需要考虑重传该帧。(如果该结点有新帧，它能够为传输准备一个新帧。)</a:t>
            </a:r>
            <a:endParaRPr lang="zh-CN" altLang="en-US" sz="2100"/>
          </a:p>
          <a:p>
            <a:pPr lvl="1"/>
            <a:r>
              <a:rPr lang="zh-CN" altLang="en-US" sz="2100"/>
              <a:t>• 如果有碰撞，该结点在时隙结束之前检测到这次碰撞。该结点以概率p在后续的每个时隙中重传它的帧，直到该帧被无碰撞地传输出去。</a:t>
            </a:r>
            <a:endParaRPr lang="zh-CN" altLang="en-US" sz="2100"/>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1.时隙ALOHA</a:t>
            </a:r>
            <a:endParaRPr lang="zh-CN" altLang="en-US" sz="3200">
              <a:sym typeface="+mn-ea"/>
            </a:endParaRPr>
          </a:p>
        </p:txBody>
      </p:sp>
      <p:sp>
        <p:nvSpPr>
          <p:cNvPr id="3" name="内容占位符 2"/>
          <p:cNvSpPr/>
          <p:nvPr>
            <p:ph idx="1"/>
          </p:nvPr>
        </p:nvSpPr>
        <p:spPr>
          <a:xfrm>
            <a:off x="457200" y="1331595"/>
            <a:ext cx="8229600" cy="4794885"/>
          </a:xfrm>
        </p:spPr>
        <p:txBody>
          <a:bodyPr/>
          <a:p>
            <a:r>
              <a:rPr lang="zh-CN" altLang="en-US" sz="2400"/>
              <a:t>我们说以概率p重传，是指某结点有效地投掷一个有偏倚的硬币；硬币正面事件对应着重传，而重传出现的概率为p。硬币反面事件对应着“跳过这个时隙，在下个时隙再掷硬币”；这个事件以概率(1-p)出现。所有涉及碰撞的结点独立地投掷它们的硬币。</a:t>
            </a:r>
            <a:endParaRPr lang="zh-CN" altLang="en-US" sz="2400"/>
          </a:p>
        </p:txBody>
      </p:sp>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1.时隙ALOHA</a:t>
            </a:r>
            <a:endParaRPr lang="zh-CN" altLang="en-US" sz="3200">
              <a:sym typeface="+mn-ea"/>
            </a:endParaRPr>
          </a:p>
        </p:txBody>
      </p:sp>
      <p:sp>
        <p:nvSpPr>
          <p:cNvPr id="3" name="内容占位符 2"/>
          <p:cNvSpPr/>
          <p:nvPr>
            <p:ph idx="1"/>
          </p:nvPr>
        </p:nvSpPr>
        <p:spPr>
          <a:xfrm>
            <a:off x="457200" y="1331595"/>
            <a:ext cx="8229600" cy="4794885"/>
          </a:xfrm>
        </p:spPr>
        <p:txBody>
          <a:bodyPr/>
          <a:p>
            <a:r>
              <a:rPr lang="zh-CN" altLang="en-US" sz="2400"/>
              <a:t>时隙ALOHA看起来有很多优点。与信道划分不同， 当某结点是唯一活跃的结点时(一个结点如果有帧要发送就认为它是活跃的) ， 时隙ALOHA允许该结点以</a:t>
            </a:r>
            <a:r>
              <a:rPr lang="zh-CN" altLang="en-US" sz="2400">
                <a:solidFill>
                  <a:srgbClr val="FF0000"/>
                </a:solidFill>
              </a:rPr>
              <a:t>全速R连续传输</a:t>
            </a:r>
            <a:r>
              <a:rPr lang="zh-CN" altLang="en-US" sz="2400"/>
              <a:t>。</a:t>
            </a:r>
            <a:endParaRPr lang="zh-CN" altLang="en-US" sz="2400"/>
          </a:p>
          <a:p>
            <a:endParaRPr lang="zh-CN" altLang="en-US" sz="2400"/>
          </a:p>
          <a:p>
            <a:r>
              <a:rPr lang="zh-CN" altLang="en-US" sz="2400"/>
              <a:t>时隙ALOHA也是</a:t>
            </a:r>
            <a:r>
              <a:rPr lang="zh-CN" altLang="en-US" sz="2400">
                <a:solidFill>
                  <a:srgbClr val="FF0000"/>
                </a:solidFill>
              </a:rPr>
              <a:t>高度分散</a:t>
            </a:r>
            <a:r>
              <a:rPr lang="zh-CN" altLang="en-US" sz="2400"/>
              <a:t>的， 因为每个结点检测碰撞并独立地决定什么时候重传。(然而， 时隙ALOHA的确需要在结点中对时隙同步； 我们很快将讨论ALOHA协议的一个不分时隙的版本以及CSMA协议， 这两种协议都不需要这种同步。) </a:t>
            </a:r>
            <a:endParaRPr lang="zh-CN" altLang="en-US" sz="2400"/>
          </a:p>
          <a:p>
            <a:endParaRPr lang="zh-CN" altLang="en-US" sz="2400"/>
          </a:p>
          <a:p>
            <a:r>
              <a:rPr lang="zh-CN" altLang="en-US" sz="2400"/>
              <a:t>时隙ALOHA也是一个极为简单的协议。</a:t>
            </a:r>
            <a:endParaRPr lang="zh-CN" altLang="en-US" sz="2400"/>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1.时隙ALOHA</a:t>
            </a:r>
            <a:endParaRPr lang="zh-CN" altLang="en-US" sz="3200">
              <a:sym typeface="+mn-ea"/>
            </a:endParaRPr>
          </a:p>
        </p:txBody>
      </p:sp>
      <p:sp>
        <p:nvSpPr>
          <p:cNvPr id="3" name="内容占位符 2"/>
          <p:cNvSpPr/>
          <p:nvPr>
            <p:ph idx="1"/>
          </p:nvPr>
        </p:nvSpPr>
        <p:spPr>
          <a:xfrm>
            <a:off x="457200" y="1112520"/>
            <a:ext cx="8229600" cy="5013960"/>
          </a:xfrm>
        </p:spPr>
        <p:txBody>
          <a:bodyPr/>
          <a:p>
            <a:r>
              <a:rPr lang="zh-CN" altLang="en-US" sz="2400"/>
              <a:t>当</a:t>
            </a:r>
            <a:r>
              <a:rPr lang="zh-CN" altLang="en-US" sz="2400">
                <a:solidFill>
                  <a:srgbClr val="FF0000"/>
                </a:solidFill>
              </a:rPr>
              <a:t>只有一个活跃结点</a:t>
            </a:r>
            <a:r>
              <a:rPr lang="zh-CN" altLang="en-US" sz="2400"/>
              <a:t>时， 时隙ALOHA工作出色， 但是当有多个活跃结点时效率又将如何呢?这里有两个可能要考虑的</a:t>
            </a:r>
            <a:r>
              <a:rPr lang="zh-CN" altLang="en-US" sz="2400">
                <a:solidFill>
                  <a:srgbClr val="FF0000"/>
                </a:solidFill>
              </a:rPr>
              <a:t>效率问题</a:t>
            </a:r>
            <a:r>
              <a:rPr lang="zh-CN" altLang="en-US" sz="2400"/>
              <a:t>。首先，如在图5-10中所示，当有多个活跃结点时，一部分时隙将有碰撞，因此将被“浪费”掉了。第二个考虑是，时隙的另一部分将是空闲的，因为所有活跃结点由于概率传输策略会节制传输。唯一“未浪费的”时隙是那些刚好有一个结点传输的时隙。刚好有一个结点传输的时隙称为一个</a:t>
            </a:r>
            <a:r>
              <a:rPr lang="zh-CN" altLang="en-US" sz="2400">
                <a:solidFill>
                  <a:srgbClr val="FF0000"/>
                </a:solidFill>
              </a:rPr>
              <a:t>成功时隙</a:t>
            </a:r>
            <a:r>
              <a:rPr lang="zh-CN" altLang="en-US" sz="2400"/>
              <a:t>(successful slot) 。</a:t>
            </a:r>
            <a:endParaRPr lang="zh-CN" altLang="en-US" sz="2400"/>
          </a:p>
          <a:p>
            <a:r>
              <a:rPr lang="zh-CN" altLang="en-US" sz="2400"/>
              <a:t>时隙多路访问协议的</a:t>
            </a:r>
            <a:r>
              <a:rPr lang="zh-CN" altLang="en-US" sz="2400">
                <a:solidFill>
                  <a:srgbClr val="FF0000"/>
                </a:solidFill>
              </a:rPr>
              <a:t>效率</a:t>
            </a:r>
            <a:r>
              <a:rPr lang="zh-CN" altLang="en-US" sz="2400"/>
              <a:t>(effciency) 定义为：当有大量的活跃结点且每个结点总有大量的帧要发送时，长期运行中成功时隙的份额。注意到如果不使用某种形式的访问控制， 而且每个结点都在每次碰撞之后立即重传， 这个效率将为零。时隙ALOHA显然增加了它的效率，使之大于零，但是效率增加了多少呢?</a:t>
            </a:r>
            <a:endParaRPr lang="zh-CN" altLang="en-US" sz="2400"/>
          </a:p>
        </p:txBody>
      </p:sp>
    </p:spTree>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1.时隙ALOHA</a:t>
            </a:r>
            <a:endParaRPr lang="zh-CN" altLang="en-US" sz="3200">
              <a:sym typeface="+mn-ea"/>
            </a:endParaRPr>
          </a:p>
        </p:txBody>
      </p:sp>
      <p:pic>
        <p:nvPicPr>
          <p:cNvPr id="4" name="内容占位符 3"/>
          <p:cNvPicPr>
            <a:picLocks noChangeAspect="1"/>
          </p:cNvPicPr>
          <p:nvPr>
            <p:ph idx="1"/>
          </p:nvPr>
        </p:nvPicPr>
        <p:blipFill>
          <a:blip r:embed="rId1"/>
          <a:stretch>
            <a:fillRect/>
          </a:stretch>
        </p:blipFill>
        <p:spPr>
          <a:xfrm>
            <a:off x="1633220" y="1809115"/>
            <a:ext cx="5876925" cy="3619500"/>
          </a:xfrm>
          <a:prstGeom prst="rect">
            <a:avLst/>
          </a:prstGeom>
        </p:spPr>
      </p:pic>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1.时隙ALOHA</a:t>
            </a:r>
            <a:endParaRPr lang="zh-CN" altLang="en-US" sz="3200">
              <a:sym typeface="+mn-ea"/>
            </a:endParaRPr>
          </a:p>
        </p:txBody>
      </p:sp>
      <p:sp>
        <p:nvSpPr>
          <p:cNvPr id="3" name="内容占位符 2"/>
          <p:cNvSpPr/>
          <p:nvPr>
            <p:ph idx="1"/>
          </p:nvPr>
        </p:nvSpPr>
        <p:spPr/>
        <p:txBody>
          <a:bodyPr/>
          <a:p>
            <a:r>
              <a:rPr lang="zh-CN" altLang="en-US" sz="2400"/>
              <a:t>现在我们继续概要讨论时隙ALOHA</a:t>
            </a:r>
            <a:r>
              <a:rPr lang="zh-CN" altLang="en-US" sz="2400">
                <a:solidFill>
                  <a:srgbClr val="FF0000"/>
                </a:solidFill>
              </a:rPr>
              <a:t>最大效率的推导过程</a:t>
            </a:r>
            <a:r>
              <a:rPr lang="zh-CN" altLang="en-US" sz="2400"/>
              <a:t>。为了保持该推导简单， 我们对协议做了一点修改，假设每个结点试图在每个时隙以概率p传输一帧。(这就是说，我们假设每个结点总有帧要发送，而且结点对新帧和已经经历一次碰撞的帧都以概率p传输。)</a:t>
            </a:r>
            <a:endParaRPr lang="zh-CN" altLang="en-US" sz="2400"/>
          </a:p>
          <a:p>
            <a:endParaRPr lang="zh-CN" altLang="en-US" sz="2400"/>
          </a:p>
          <a:p>
            <a:r>
              <a:rPr lang="zh-CN" altLang="en-US" sz="2400"/>
              <a:t>假设有Ｎ个结点。则一个给定时隙是成功时隙的概率为结点之一传输而余下的N-1个结点不传输的概率。一个给定结点传输的概率是p；剩余结点不传输的概率是(1-p)</a:t>
            </a:r>
            <a:r>
              <a:rPr lang="en-US" altLang="zh-CN" sz="2400" baseline="30000"/>
              <a:t>N</a:t>
            </a:r>
            <a:r>
              <a:rPr lang="zh-CN" altLang="en-US" sz="2400" baseline="30000"/>
              <a:t>-1</a:t>
            </a:r>
            <a:r>
              <a:rPr lang="zh-CN" altLang="en-US" sz="2400"/>
              <a:t>因此，一个给定结点成功传送的概率是p(1-p)</a:t>
            </a:r>
            <a:r>
              <a:rPr lang="zh-CN" altLang="en-US" sz="2400" baseline="30000"/>
              <a:t>N-</a:t>
            </a:r>
            <a:r>
              <a:rPr lang="en-US" altLang="zh-CN" sz="2400" baseline="30000"/>
              <a:t>1 </a:t>
            </a:r>
            <a:r>
              <a:rPr lang="en-US" altLang="zh-CN" sz="2400"/>
              <a:t>,</a:t>
            </a:r>
            <a:r>
              <a:rPr lang="zh-CN" altLang="en-US" sz="2400"/>
              <a:t>因为有N个结点，任意一个结点成</a:t>
            </a:r>
            <a:r>
              <a:rPr lang="zh-CN" altLang="en-US" sz="2400">
                <a:sym typeface="+mn-ea"/>
              </a:rPr>
              <a:t>功传送的概率是Np(1-p)</a:t>
            </a:r>
            <a:r>
              <a:rPr lang="zh-CN" altLang="en-US" sz="2400" baseline="30000">
                <a:sym typeface="+mn-ea"/>
              </a:rPr>
              <a:t>N-</a:t>
            </a:r>
            <a:r>
              <a:rPr lang="en-US" altLang="zh-CN" sz="2400" baseline="30000">
                <a:sym typeface="+mn-ea"/>
              </a:rPr>
              <a:t>1 </a:t>
            </a:r>
            <a:r>
              <a:rPr lang="zh-CN" altLang="en-US" sz="2400">
                <a:sym typeface="+mn-ea"/>
              </a:rPr>
              <a:t>。</a:t>
            </a:r>
            <a:endParaRPr lang="zh-CN" altLang="en-US" sz="2400">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2.进程与计算机网络之间的接口</a:t>
            </a:r>
            <a:endParaRPr sz="4000"/>
          </a:p>
        </p:txBody>
      </p:sp>
      <p:sp>
        <p:nvSpPr>
          <p:cNvPr id="3" name="内容占位符 2"/>
          <p:cNvSpPr/>
          <p:nvPr>
            <p:ph idx="1"/>
          </p:nvPr>
        </p:nvSpPr>
        <p:spPr/>
        <p:txBody>
          <a:bodyPr/>
          <a:p>
            <a:r>
              <a:rPr lang="zh-CN" altLang="en-US" sz="2800"/>
              <a:t>多数应用程序是由通信进程对组成，每对中的两个进程互相发送报文。从一个进程向另一个进程发送的报文必须通过下层的网络。</a:t>
            </a:r>
            <a:endParaRPr lang="zh-CN" altLang="en-US" sz="2800"/>
          </a:p>
          <a:p>
            <a:endParaRPr lang="zh-CN" altLang="en-US" sz="2800"/>
          </a:p>
          <a:p>
            <a:r>
              <a:rPr lang="zh-CN" altLang="en-US" sz="2800"/>
              <a:t>进程通过一个称为</a:t>
            </a:r>
            <a:r>
              <a:rPr lang="zh-CN" altLang="en-US" sz="2800">
                <a:solidFill>
                  <a:srgbClr val="FF0000"/>
                </a:solidFill>
              </a:rPr>
              <a:t>套接字(socket)</a:t>
            </a:r>
            <a:r>
              <a:rPr lang="zh-CN" altLang="en-US" sz="2800"/>
              <a:t>的软件接口向网络发送报文和从网络接收报文。</a:t>
            </a:r>
            <a:endParaRPr lang="zh-CN" altLang="en-US" sz="2800"/>
          </a:p>
        </p:txBody>
      </p:sp>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1.时隙ALOHA</a:t>
            </a:r>
            <a:endParaRPr lang="zh-CN" altLang="en-US" sz="3200">
              <a:sym typeface="+mn-ea"/>
            </a:endParaRPr>
          </a:p>
        </p:txBody>
      </p:sp>
      <p:sp>
        <p:nvSpPr>
          <p:cNvPr id="3" name="内容占位符 2"/>
          <p:cNvSpPr/>
          <p:nvPr>
            <p:ph idx="1"/>
          </p:nvPr>
        </p:nvSpPr>
        <p:spPr/>
        <p:txBody>
          <a:bodyPr/>
          <a:p>
            <a:r>
              <a:rPr lang="zh-CN" altLang="en-US" sz="2400"/>
              <a:t>因此， 当有N个活跃结点时， 时隙ALOHA的效率是Np(1-p) </a:t>
            </a:r>
            <a:r>
              <a:rPr lang="en-US" altLang="zh-CN" sz="2400" baseline="30000"/>
              <a:t>N-1</a:t>
            </a:r>
            <a:r>
              <a:rPr lang="zh-CN" altLang="en-US" sz="2400"/>
              <a:t>。为了获得N个活跃结点的</a:t>
            </a:r>
            <a:r>
              <a:rPr lang="zh-CN" altLang="en-US" sz="2400">
                <a:solidFill>
                  <a:srgbClr val="FF0000"/>
                </a:solidFill>
              </a:rPr>
              <a:t>最大效率</a:t>
            </a:r>
            <a:r>
              <a:rPr lang="zh-CN" altLang="en-US" sz="2400"/>
              <a:t>，我们必须求出使这个表达式最大化的p</a:t>
            </a:r>
            <a:r>
              <a:rPr lang="en-US" altLang="zh-CN" sz="2400"/>
              <a:t>*</a:t>
            </a:r>
            <a:r>
              <a:rPr lang="zh-CN" altLang="en-US" sz="2400"/>
              <a:t>。而且对于大量活跃结点，为了获得最大效率，当N趋于无穷时，我们取Np</a:t>
            </a:r>
            <a:r>
              <a:rPr lang="en-US" altLang="zh-CN" sz="2400"/>
              <a:t>*</a:t>
            </a:r>
            <a:r>
              <a:rPr lang="zh-CN" altLang="en-US" sz="2400"/>
              <a:t>(1-p</a:t>
            </a:r>
            <a:r>
              <a:rPr lang="en-US" altLang="zh-CN" sz="2400"/>
              <a:t>*</a:t>
            </a:r>
            <a:r>
              <a:rPr lang="zh-CN" altLang="en-US" sz="2400"/>
              <a:t>)</a:t>
            </a:r>
            <a:r>
              <a:rPr lang="en-US" altLang="zh-CN" sz="2400" baseline="30000"/>
              <a:t>N-1</a:t>
            </a:r>
            <a:r>
              <a:rPr lang="zh-CN" altLang="en-US" sz="2400"/>
              <a:t>的极限。在完成这些计算之后，我们会发现这个协议的</a:t>
            </a:r>
            <a:r>
              <a:rPr lang="zh-CN" altLang="en-US" sz="2400">
                <a:solidFill>
                  <a:srgbClr val="FF0000"/>
                </a:solidFill>
              </a:rPr>
              <a:t>最大效率为1/e=0.37</a:t>
            </a:r>
            <a:r>
              <a:rPr lang="zh-CN" altLang="en-US" sz="2400"/>
              <a:t>。</a:t>
            </a:r>
            <a:endParaRPr lang="zh-CN" altLang="en-US" sz="2400"/>
          </a:p>
        </p:txBody>
      </p:sp>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1.时隙ALOHA</a:t>
            </a:r>
            <a:endParaRPr lang="zh-CN" altLang="en-US" sz="3200">
              <a:sym typeface="+mn-ea"/>
            </a:endParaRPr>
          </a:p>
        </p:txBody>
      </p:sp>
      <p:sp>
        <p:nvSpPr>
          <p:cNvPr id="3" name="内容占位符 2"/>
          <p:cNvSpPr/>
          <p:nvPr>
            <p:ph idx="1"/>
          </p:nvPr>
        </p:nvSpPr>
        <p:spPr/>
        <p:txBody>
          <a:bodyPr/>
          <a:p>
            <a:r>
              <a:rPr sz="2400"/>
              <a:t>这就是说，当有大量结点有很多帧要传输时，则</a:t>
            </a:r>
            <a:r>
              <a:rPr sz="2400">
                <a:solidFill>
                  <a:srgbClr val="FF0000"/>
                </a:solidFill>
              </a:rPr>
              <a:t>(最多)仅有37%的时隙做有用的工作</a:t>
            </a:r>
            <a:r>
              <a:rPr sz="2400"/>
              <a:t>。因此该信道有效传输速率不是R bps， 而仅为0.37Rbps!相似的分析还表明37%的时隙是空闲的，</a:t>
            </a:r>
            <a:r>
              <a:rPr sz="2400">
                <a:solidFill>
                  <a:srgbClr val="FF0000"/>
                </a:solidFill>
              </a:rPr>
              <a:t>26%的时隙有碰撞</a:t>
            </a:r>
            <a:r>
              <a:rPr sz="2400"/>
              <a:t>。</a:t>
            </a:r>
            <a:endParaRPr sz="2400"/>
          </a:p>
          <a:p>
            <a:endParaRPr sz="2400"/>
          </a:p>
          <a:p>
            <a:r>
              <a:rPr sz="2400"/>
              <a:t>试想一个蹩脚的网络管理员购买了一个100Mbps的时隙ALOHA系统， 希望能够使用网络在大量的用户之间以总计速率如80Mbps来传输数据。尽管这个信道能够以信道的全速100Mbps传输一个给定的帧，但从长时间范围看， 该信道的成功吞吐量将小于37Mbps。</a:t>
            </a:r>
            <a:endParaRPr sz="2400"/>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2.ALOHA</a:t>
            </a:r>
            <a:endParaRPr lang="zh-CN" altLang="en-US" sz="3200">
              <a:sym typeface="+mn-ea"/>
            </a:endParaRPr>
          </a:p>
        </p:txBody>
      </p:sp>
      <p:sp>
        <p:nvSpPr>
          <p:cNvPr id="3" name="内容占位符 2"/>
          <p:cNvSpPr/>
          <p:nvPr>
            <p:ph idx="1"/>
          </p:nvPr>
        </p:nvSpPr>
        <p:spPr/>
        <p:txBody>
          <a:bodyPr/>
          <a:p>
            <a:r>
              <a:rPr sz="2400"/>
              <a:t>时隙ALOHA协议要求所有的结点</a:t>
            </a:r>
            <a:r>
              <a:rPr sz="2400">
                <a:solidFill>
                  <a:srgbClr val="FF0000"/>
                </a:solidFill>
              </a:rPr>
              <a:t>同步</a:t>
            </a:r>
            <a:r>
              <a:rPr sz="2400"/>
              <a:t>它们的传输， 以在每个时隙开始时开始传输。第一个ALOHA协议实际上是一个</a:t>
            </a:r>
            <a:r>
              <a:rPr sz="2400">
                <a:solidFill>
                  <a:srgbClr val="FF0000"/>
                </a:solidFill>
              </a:rPr>
              <a:t>非时隙、完全分散</a:t>
            </a:r>
            <a:r>
              <a:rPr sz="2400"/>
              <a:t>的协议。</a:t>
            </a:r>
            <a:endParaRPr sz="2400"/>
          </a:p>
          <a:p>
            <a:endParaRPr sz="2400"/>
          </a:p>
          <a:p>
            <a:r>
              <a:rPr sz="2400"/>
              <a:t>在</a:t>
            </a:r>
            <a:r>
              <a:rPr sz="2400">
                <a:solidFill>
                  <a:srgbClr val="FF0000"/>
                </a:solidFill>
              </a:rPr>
              <a:t>纯ALOHA</a:t>
            </a:r>
            <a:r>
              <a:rPr sz="2400"/>
              <a:t>中，当一帧首次到达(即一个网络层数据报在发送结点从网络层传递下来)，结点立刻将该帧完整地传输进广播信道。如果一个传输的帧与一个或多个传输经历了碰撞，这个结点将立即(在完全传输完它的碰撞帧之后)以概率p重传该帧。否则，该结点等待一个帧传输时间。在此等待之后，它则以概率p传输该帧，或者以概率1-p在另一个帧时间等待(保持空闲)。</a:t>
            </a:r>
            <a:endParaRPr sz="2400"/>
          </a:p>
        </p:txBody>
      </p:sp>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2.ALOHA</a:t>
            </a:r>
            <a:endParaRPr lang="zh-CN" altLang="en-US" sz="3200">
              <a:sym typeface="+mn-ea"/>
            </a:endParaRPr>
          </a:p>
        </p:txBody>
      </p:sp>
      <p:sp>
        <p:nvSpPr>
          <p:cNvPr id="3" name="内容占位符 2"/>
          <p:cNvSpPr/>
          <p:nvPr>
            <p:ph idx="1"/>
          </p:nvPr>
        </p:nvSpPr>
        <p:spPr>
          <a:xfrm>
            <a:off x="457200" y="1113155"/>
            <a:ext cx="8229600" cy="5013325"/>
          </a:xfrm>
        </p:spPr>
        <p:txBody>
          <a:bodyPr/>
          <a:p>
            <a:r>
              <a:rPr sz="2400"/>
              <a:t>为了确定</a:t>
            </a:r>
            <a:r>
              <a:rPr sz="2400">
                <a:solidFill>
                  <a:srgbClr val="FF0000"/>
                </a:solidFill>
              </a:rPr>
              <a:t>纯ALOHA的最大效率</a:t>
            </a:r>
            <a:r>
              <a:rPr sz="2400"/>
              <a:t>， 我们关注某个单独的结点。我们的假设与在时隙ALOHA分析中所做的相同， 取帧传输时间为时间单元。在任何给定时间， 某结点传输一个帧的概率是p。假设该帧在时刻t</a:t>
            </a:r>
            <a:r>
              <a:rPr lang="en-US" sz="2400" baseline="-25000"/>
              <a:t>0</a:t>
            </a:r>
            <a:r>
              <a:rPr sz="2400"/>
              <a:t>开始传输。</a:t>
            </a:r>
            <a:endParaRPr sz="2400"/>
          </a:p>
        </p:txBody>
      </p:sp>
    </p:spTree>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2.ALOHA</a:t>
            </a:r>
            <a:endParaRPr lang="zh-CN" altLang="en-US" sz="3200">
              <a:sym typeface="+mn-ea"/>
            </a:endParaRPr>
          </a:p>
        </p:txBody>
      </p:sp>
      <p:sp>
        <p:nvSpPr>
          <p:cNvPr id="3" name="内容占位符 2"/>
          <p:cNvSpPr/>
          <p:nvPr>
            <p:ph idx="1"/>
          </p:nvPr>
        </p:nvSpPr>
        <p:spPr>
          <a:xfrm>
            <a:off x="457200" y="1113155"/>
            <a:ext cx="8229600" cy="5013325"/>
          </a:xfrm>
        </p:spPr>
        <p:txBody>
          <a:bodyPr/>
          <a:p>
            <a:r>
              <a:rPr sz="2400"/>
              <a:t>如在图5-11中所示，为了使这帧能成功地传输，在时间间隔</a:t>
            </a:r>
            <a:r>
              <a:rPr sz="2400">
                <a:solidFill>
                  <a:srgbClr val="FF0000"/>
                </a:solidFill>
              </a:rPr>
              <a:t>[t</a:t>
            </a:r>
            <a:r>
              <a:rPr lang="en-US" sz="2400" baseline="-25000">
                <a:solidFill>
                  <a:srgbClr val="FF0000"/>
                </a:solidFill>
              </a:rPr>
              <a:t>0</a:t>
            </a:r>
            <a:r>
              <a:rPr sz="2400">
                <a:solidFill>
                  <a:srgbClr val="FF0000"/>
                </a:solidFill>
              </a:rPr>
              <a:t>-1，t</a:t>
            </a:r>
            <a:r>
              <a:rPr lang="en-US" sz="2400" baseline="-25000">
                <a:solidFill>
                  <a:srgbClr val="FF0000"/>
                </a:solidFill>
              </a:rPr>
              <a:t>0</a:t>
            </a:r>
            <a:r>
              <a:rPr sz="2400">
                <a:solidFill>
                  <a:srgbClr val="FF0000"/>
                </a:solidFill>
              </a:rPr>
              <a:t>]</a:t>
            </a:r>
            <a:r>
              <a:rPr sz="2400"/>
              <a:t>中不能有其他结点开始传输。这种传输将与结点i的帧传输起始部分相重叠。所有其他结点在这个时间间隔不开始传输的概率是(1-p)</a:t>
            </a:r>
            <a:r>
              <a:rPr sz="2400" baseline="30000"/>
              <a:t>N-</a:t>
            </a:r>
            <a:r>
              <a:rPr lang="en-US" sz="2400" baseline="30000"/>
              <a:t>1</a:t>
            </a:r>
            <a:r>
              <a:rPr sz="2400"/>
              <a:t>，</a:t>
            </a:r>
            <a:r>
              <a:rPr lang="zh-CN" sz="2400"/>
              <a:t>类似的，</a:t>
            </a:r>
            <a:r>
              <a:rPr sz="2400"/>
              <a:t>当结点i在传输时，其他结点不能开始传输，因为这种传输将与结点i传输的后面部。类似分相重叠。</a:t>
            </a:r>
            <a:endParaRPr sz="2400"/>
          </a:p>
          <a:p>
            <a:endParaRPr sz="2400"/>
          </a:p>
          <a:p>
            <a:r>
              <a:rPr sz="2400"/>
              <a:t>所有其他结点在这个时间间隔不开始传输的概率也是(1-p)</a:t>
            </a:r>
            <a:r>
              <a:rPr sz="2400" baseline="30000"/>
              <a:t>N-</a:t>
            </a:r>
            <a:r>
              <a:rPr lang="en-US" sz="2400" baseline="30000"/>
              <a:t>1</a:t>
            </a:r>
            <a:r>
              <a:rPr sz="2400"/>
              <a:t>。因此，一个给定的结点成功传输一次的概率是p(1-p)</a:t>
            </a:r>
            <a:r>
              <a:rPr sz="2400" baseline="30000"/>
              <a:t>2(N-1)</a:t>
            </a:r>
            <a:r>
              <a:rPr sz="2400"/>
              <a:t>。通过与时隙ALOHA情况一样来取极限， 我们求得纯ALOHA协议的最大效率仅为</a:t>
            </a:r>
            <a:r>
              <a:rPr sz="2400">
                <a:solidFill>
                  <a:srgbClr val="FF0000"/>
                </a:solidFill>
              </a:rPr>
              <a:t>1/(2e)</a:t>
            </a:r>
            <a:r>
              <a:rPr sz="2400"/>
              <a:t> ， 这刚好是时隙ALOHA的一半。这就是完全分散的ALOHA协议所要付出的代价。</a:t>
            </a:r>
            <a:endParaRPr sz="2400"/>
          </a:p>
        </p:txBody>
      </p:sp>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2.ALOHA</a:t>
            </a:r>
            <a:endParaRPr lang="zh-CN" altLang="en-US" sz="3200">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1323340" y="2185670"/>
            <a:ext cx="6496050" cy="2867025"/>
          </a:xfrm>
          <a:prstGeom prst="rect">
            <a:avLst/>
          </a:prstGeom>
        </p:spPr>
      </p:pic>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3.载波侦听多路访问(CSMA)</a:t>
            </a:r>
            <a:endParaRPr lang="zh-CN" altLang="en-US" sz="3200">
              <a:sym typeface="+mn-ea"/>
            </a:endParaRPr>
          </a:p>
        </p:txBody>
      </p:sp>
      <p:sp>
        <p:nvSpPr>
          <p:cNvPr id="3" name="内容占位符 2"/>
          <p:cNvSpPr/>
          <p:nvPr>
            <p:ph idx="1"/>
          </p:nvPr>
        </p:nvSpPr>
        <p:spPr/>
        <p:txBody>
          <a:bodyPr/>
          <a:p>
            <a:r>
              <a:rPr lang="zh-CN" altLang="en-US" sz="2400"/>
              <a:t>在时隙和纯ALOHA中， 一个结点传输的决定独立于连接到这个广播信道上的其他结点的活动。特别是，一个结点不关心在它开始传输时是否有其他结点碰巧在传输，而且即使有另一个结点开始干扰它的传输也不会停止传输。在我们的鸡尾酒会类比中， ALOHA协议非常像一个粗野的聚会客人，他喋喋不休地讲话而不顾是否其他人在说话。作为人类，我们有人类的协议，它要求我们不仅要更为礼貌，而且在谈话中要减少与他人“碰撞”的时间，从而增加我们谈话中交流的数据量。具体而言，有礼貌的人类谈话有两个重要的规则：</a:t>
            </a:r>
            <a:endParaRPr lang="zh-CN" altLang="en-US" sz="2400"/>
          </a:p>
        </p:txBody>
      </p:sp>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3.载波侦听多路访问(CSMA)</a:t>
            </a:r>
            <a:endParaRPr lang="zh-CN" altLang="en-US" sz="3200">
              <a:sym typeface="+mn-ea"/>
            </a:endParaRPr>
          </a:p>
        </p:txBody>
      </p:sp>
      <p:sp>
        <p:nvSpPr>
          <p:cNvPr id="3" name="内容占位符 2"/>
          <p:cNvSpPr/>
          <p:nvPr>
            <p:ph idx="1"/>
          </p:nvPr>
        </p:nvSpPr>
        <p:spPr/>
        <p:txBody>
          <a:bodyPr/>
          <a:p>
            <a:pPr lvl="1"/>
            <a:r>
              <a:rPr lang="zh-CN" altLang="en-US" sz="2100"/>
              <a:t>说话之前先听。如果其他人正在说话，等到他们说完话为止。在网络领域中，这面被称为</a:t>
            </a:r>
            <a:r>
              <a:rPr lang="zh-CN" altLang="en-US" sz="2100">
                <a:solidFill>
                  <a:srgbClr val="FF0000"/>
                </a:solidFill>
              </a:rPr>
              <a:t>载波侦听</a:t>
            </a:r>
            <a:r>
              <a:rPr lang="zh-CN" altLang="en-US" sz="2100"/>
              <a:t>(carrier sensing) ， 即一个结点在传输前先听信道。如果来自另一个结点的帧正向信道上发送，结点则等待直到检测到一小段时间没有传输，然后开始传输。</a:t>
            </a:r>
            <a:endParaRPr lang="zh-CN" altLang="en-US" sz="2100"/>
          </a:p>
          <a:p>
            <a:pPr lvl="1"/>
            <a:endParaRPr lang="zh-CN" altLang="en-US" sz="2100"/>
          </a:p>
          <a:p>
            <a:pPr lvl="1"/>
            <a:r>
              <a:rPr lang="zh-CN" altLang="en-US" sz="2100"/>
              <a:t>如果与他人同时开始说话， 停止说话。在网络领域中， 这被称为</a:t>
            </a:r>
            <a:r>
              <a:rPr lang="zh-CN" altLang="en-US" sz="2100">
                <a:solidFill>
                  <a:srgbClr val="FF0000"/>
                </a:solidFill>
              </a:rPr>
              <a:t>碰撞检测</a:t>
            </a:r>
            <a:r>
              <a:rPr lang="zh-CN" altLang="en-US" sz="2100"/>
              <a:t>(coll-sion detection) ， 即当一个传输结点在传输时一直在侦听此信道。如果它检测到另一个结点正在传输干扰帧，它就停止传输，在重复“侦听-当空闲时传输”循环之前等待一段随机时间。</a:t>
            </a:r>
            <a:endParaRPr lang="zh-CN" altLang="en-US" sz="2100"/>
          </a:p>
        </p:txBody>
      </p:sp>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3.载波侦听多路访问(CSMA)</a:t>
            </a:r>
            <a:endParaRPr lang="zh-CN" altLang="en-US" sz="3200">
              <a:sym typeface="+mn-ea"/>
            </a:endParaRPr>
          </a:p>
        </p:txBody>
      </p:sp>
      <p:sp>
        <p:nvSpPr>
          <p:cNvPr id="3" name="内容占位符 2"/>
          <p:cNvSpPr/>
          <p:nvPr>
            <p:ph idx="1"/>
          </p:nvPr>
        </p:nvSpPr>
        <p:spPr/>
        <p:txBody>
          <a:bodyPr/>
          <a:p>
            <a:pPr lvl="0"/>
            <a:r>
              <a:rPr lang="zh-CN" altLang="en-US" sz="2400"/>
              <a:t>这两个规则包含在</a:t>
            </a:r>
            <a:r>
              <a:rPr lang="zh-CN" altLang="en-US" sz="2400">
                <a:solidFill>
                  <a:srgbClr val="FF0000"/>
                </a:solidFill>
              </a:rPr>
              <a:t>载波侦听多路访问</a:t>
            </a:r>
            <a:r>
              <a:rPr lang="zh-CN" altLang="en-US" sz="2400"/>
              <a:t>(Carrier Sense Multiple Access，</a:t>
            </a:r>
            <a:r>
              <a:rPr lang="zh-CN" altLang="en-US" sz="2400">
                <a:solidFill>
                  <a:srgbClr val="FF0000"/>
                </a:solidFill>
              </a:rPr>
              <a:t>CSMA</a:t>
            </a:r>
            <a:r>
              <a:rPr lang="en-US" altLang="zh-CN" sz="2400"/>
              <a:t>)</a:t>
            </a:r>
            <a:r>
              <a:rPr lang="zh-CN" altLang="en-US" sz="2400">
                <a:sym typeface="+mn-ea"/>
              </a:rPr>
              <a:t>和具有</a:t>
            </a:r>
            <a:r>
              <a:rPr lang="zh-CN" altLang="en-US" sz="2400">
                <a:solidFill>
                  <a:srgbClr val="FF0000"/>
                </a:solidFill>
                <a:sym typeface="+mn-ea"/>
              </a:rPr>
              <a:t>碰撞检测的CSMA</a:t>
            </a:r>
            <a:r>
              <a:rPr lang="zh-CN" altLang="en-US" sz="2400"/>
              <a:t>(CSMA with Collision Detection，</a:t>
            </a:r>
            <a:r>
              <a:rPr lang="zh-CN" altLang="en-US" sz="2400">
                <a:solidFill>
                  <a:srgbClr val="FF0000"/>
                </a:solidFill>
              </a:rPr>
              <a:t> CSMA/CD</a:t>
            </a:r>
            <a:r>
              <a:rPr lang="zh-CN" altLang="en-US" sz="2400"/>
              <a:t>) 协议族中 。</a:t>
            </a:r>
            <a:endParaRPr lang="zh-CN" altLang="en-US" sz="2400"/>
          </a:p>
          <a:p>
            <a:pPr lvl="0"/>
            <a:endParaRPr lang="zh-CN" altLang="en-US" sz="2400"/>
          </a:p>
          <a:p>
            <a:pPr lvl="0"/>
            <a:r>
              <a:rPr lang="zh-CN" altLang="en-US" sz="2400"/>
              <a:t>人们已经提出了CSMA和CSMA/CD的许多变种。这里， 我们将考虑一些CSMA和CSMA/CD最重要的和基本的特性。</a:t>
            </a:r>
            <a:endParaRPr lang="zh-CN" altLang="en-US" sz="2400"/>
          </a:p>
        </p:txBody>
      </p:sp>
    </p:spTree>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3.载波侦听多路访问(CSMA)</a:t>
            </a:r>
            <a:endParaRPr lang="zh-CN" altLang="en-US" sz="3200">
              <a:sym typeface="+mn-ea"/>
            </a:endParaRPr>
          </a:p>
        </p:txBody>
      </p:sp>
      <p:sp>
        <p:nvSpPr>
          <p:cNvPr id="3" name="内容占位符 2"/>
          <p:cNvSpPr/>
          <p:nvPr>
            <p:ph idx="1"/>
          </p:nvPr>
        </p:nvSpPr>
        <p:spPr/>
        <p:txBody>
          <a:bodyPr/>
          <a:p>
            <a:pPr lvl="0"/>
            <a:r>
              <a:rPr lang="zh-CN" altLang="en-US" sz="2400"/>
              <a:t>关于CSMA你可能要问的第一个问题是， 如果所有的结点都进行载波侦听了， 为什么当初会发生碰撞?毕竟，某结点无论何时侦听到另一个结点在传输，它都会停止传输。对于这个问题的答案最好能够用</a:t>
            </a:r>
            <a:r>
              <a:rPr lang="zh-CN" altLang="en-US" sz="2400">
                <a:solidFill>
                  <a:srgbClr val="FF0000"/>
                </a:solidFill>
              </a:rPr>
              <a:t>时空图</a:t>
            </a:r>
            <a:r>
              <a:rPr lang="zh-CN" altLang="en-US" sz="2400"/>
              <a:t>来说明。</a:t>
            </a:r>
            <a:endParaRPr lang="zh-CN" altLang="en-US" sz="2400"/>
          </a:p>
          <a:p>
            <a:pPr lvl="0"/>
            <a:endParaRPr lang="zh-CN" altLang="en-US" sz="2400"/>
          </a:p>
          <a:p>
            <a:pPr lvl="0"/>
            <a:r>
              <a:rPr lang="zh-CN" altLang="en-US" sz="2400"/>
              <a:t>图5-12显示了连接到一个线</a:t>
            </a:r>
            <a:r>
              <a:rPr lang="zh-CN" altLang="en-US" sz="2400">
                <a:sym typeface="+mn-ea"/>
              </a:rPr>
              <a:t>状广播总线的4个结点(A、B、C、D)</a:t>
            </a:r>
            <a:r>
              <a:rPr lang="zh-CN" altLang="en-US" sz="2400"/>
              <a:t>的时空图。横轴表示每个结点在空间的位置；纵轴表示时间。</a:t>
            </a:r>
            <a:endParaRPr lang="zh-CN" altLang="en-US"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2.进程与计算机网络之间的接口</a:t>
            </a:r>
            <a:endParaRPr sz="4000"/>
          </a:p>
        </p:txBody>
      </p:sp>
      <p:sp>
        <p:nvSpPr>
          <p:cNvPr id="3" name="内容占位符 2"/>
          <p:cNvSpPr/>
          <p:nvPr>
            <p:ph idx="1"/>
          </p:nvPr>
        </p:nvSpPr>
        <p:spPr/>
        <p:txBody>
          <a:bodyPr/>
          <a:p>
            <a:r>
              <a:rPr lang="zh-CN" altLang="en-US" sz="2800"/>
              <a:t>图2-3显示了两个经过因特网通信的进程之间的套接字通信(假定由该进程使用的下面运输层协议是因特网的TCP协议) 。</a:t>
            </a:r>
            <a:endParaRPr lang="zh-CN" altLang="en-US" sz="2800"/>
          </a:p>
          <a:p>
            <a:endParaRPr lang="zh-CN" altLang="en-US" sz="2800"/>
          </a:p>
          <a:p>
            <a:r>
              <a:rPr lang="zh-CN" altLang="en-US" sz="2800"/>
              <a:t>如图， </a:t>
            </a:r>
            <a:r>
              <a:rPr lang="zh-CN" altLang="en-US" sz="2800">
                <a:solidFill>
                  <a:srgbClr val="FF0000"/>
                </a:solidFill>
              </a:rPr>
              <a:t>套接字</a:t>
            </a:r>
            <a:r>
              <a:rPr lang="zh-CN" altLang="en-US" sz="2800"/>
              <a:t>是同一台主机内应用层与运输层之间的接口。由于该套接字是建立网络应用程序的可编程接口，因此套接字也称为应用程序和网络之间的</a:t>
            </a:r>
            <a:r>
              <a:rPr lang="zh-CN" altLang="en-US" sz="2800">
                <a:solidFill>
                  <a:srgbClr val="FF0000"/>
                </a:solidFill>
              </a:rPr>
              <a:t>应用程序编程接口</a:t>
            </a:r>
            <a:r>
              <a:rPr lang="zh-CN" altLang="en-US" sz="2800"/>
              <a:t>(Application Programming Interface， API) 。</a:t>
            </a:r>
            <a:endParaRPr lang="zh-CN" altLang="en-US" sz="2800"/>
          </a:p>
        </p:txBody>
      </p:sp>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3.载波侦听多路访问(CSMA)</a:t>
            </a:r>
            <a:endParaRPr lang="zh-CN" altLang="en-US" sz="3200">
              <a:sym typeface="+mn-ea"/>
            </a:endParaRPr>
          </a:p>
        </p:txBody>
      </p:sp>
      <p:sp>
        <p:nvSpPr>
          <p:cNvPr id="3" name="内容占位符 2"/>
          <p:cNvSpPr/>
          <p:nvPr>
            <p:ph idx="1"/>
          </p:nvPr>
        </p:nvSpPr>
        <p:spPr>
          <a:xfrm>
            <a:off x="457200" y="1042035"/>
            <a:ext cx="8229600" cy="5084445"/>
          </a:xfrm>
        </p:spPr>
        <p:txBody>
          <a:bodyPr/>
          <a:p>
            <a:pPr lvl="0"/>
            <a:r>
              <a:rPr lang="zh-CN" altLang="en-US" sz="2400"/>
              <a:t>在时刻t</a:t>
            </a:r>
            <a:r>
              <a:rPr lang="en-US" altLang="zh-CN" sz="2400" baseline="-25000"/>
              <a:t>0</a:t>
            </a:r>
            <a:r>
              <a:rPr lang="zh-CN" altLang="en-US" sz="2400"/>
              <a:t>，结点B侦听到信道是空闲的，因为当前没有其他结点在传输。因此结点B开始传输，沿着广播媒体在两个方向上传播它的比特。图5-12中B的比特随着时间的增加向下传播，这表明B的比特沿着广播媒体传播所实际需要的时间不是零(虽然以接近光的速度)。在时刻t</a:t>
            </a:r>
            <a:r>
              <a:rPr lang="en-US" altLang="zh-CN" sz="2400" baseline="-25000"/>
              <a:t>1</a:t>
            </a:r>
            <a:r>
              <a:rPr lang="zh-CN" altLang="en-US" sz="2400"/>
              <a:t>(t</a:t>
            </a:r>
            <a:r>
              <a:rPr lang="en-US" altLang="zh-CN" sz="2400" baseline="-25000"/>
              <a:t>1</a:t>
            </a:r>
            <a:r>
              <a:rPr lang="zh-CN" altLang="en-US" sz="2400"/>
              <a:t>&gt;t</a:t>
            </a:r>
            <a:r>
              <a:rPr lang="en-US" altLang="zh-CN" sz="2400" baseline="-25000"/>
              <a:t>0</a:t>
            </a:r>
            <a:r>
              <a:rPr lang="zh-CN" altLang="en-US" sz="2400"/>
              <a:t>)，结点D有一个帧要发送。尽管结点B在时刻t</a:t>
            </a:r>
            <a:r>
              <a:rPr lang="en-US" altLang="zh-CN" sz="2400" baseline="-25000"/>
              <a:t>1</a:t>
            </a:r>
            <a:r>
              <a:rPr lang="zh-CN" altLang="en-US" sz="2400"/>
              <a:t>正在传输，但B传输的比特还没有到达D， 因此D在t</a:t>
            </a:r>
            <a:r>
              <a:rPr lang="en-US" altLang="zh-CN" sz="2400" baseline="-25000"/>
              <a:t>1</a:t>
            </a:r>
            <a:r>
              <a:rPr lang="zh-CN" altLang="en-US" sz="2400"/>
              <a:t>侦听到信道空闲。根据CSMA协议， 从而D开始传输它的帧。一个短暂的时间之后，B的传输开始在D干扰</a:t>
            </a:r>
            <a:r>
              <a:rPr lang="en-US" altLang="zh-CN" sz="2400"/>
              <a:t>D</a:t>
            </a:r>
            <a:r>
              <a:rPr lang="zh-CN" altLang="en-US" sz="2400"/>
              <a:t>的传输。从图5-12中可以看出， 显然广播信道的端到端</a:t>
            </a:r>
            <a:r>
              <a:rPr lang="zh-CN" altLang="en-US" sz="2400">
                <a:solidFill>
                  <a:srgbClr val="FF0000"/>
                </a:solidFill>
              </a:rPr>
              <a:t>信道传播时延</a:t>
            </a:r>
            <a:r>
              <a:rPr lang="zh-CN" altLang="en-US" sz="2400"/>
              <a:t>(channel propagation delay) (信号从一个结点传播到另一个结点所花费的时间)在决定其性能方面起着关键的作用。该传播时延越长，载波侦听结点不能侦听到网络中另一个结点已经开始传输的机会就越大。</a:t>
            </a:r>
            <a:endParaRPr lang="zh-CN" altLang="en-US" sz="2400"/>
          </a:p>
        </p:txBody>
      </p:sp>
    </p:spTree>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4.具有碰撞检测的载波侦听多路访问(CSMA/CD)</a:t>
            </a:r>
            <a:endParaRPr lang="zh-CN" altLang="en-US" sz="3200">
              <a:sym typeface="+mn-ea"/>
            </a:endParaRPr>
          </a:p>
        </p:txBody>
      </p:sp>
      <p:sp>
        <p:nvSpPr>
          <p:cNvPr id="3" name="内容占位符 2"/>
          <p:cNvSpPr/>
          <p:nvPr>
            <p:ph idx="1"/>
          </p:nvPr>
        </p:nvSpPr>
        <p:spPr>
          <a:xfrm>
            <a:off x="457200" y="1162050"/>
            <a:ext cx="8229600" cy="4964430"/>
          </a:xfrm>
        </p:spPr>
        <p:txBody>
          <a:bodyPr/>
          <a:p>
            <a:pPr lvl="0"/>
            <a:r>
              <a:rPr lang="zh-CN" altLang="en-US" sz="2400"/>
              <a:t>在图5-12中，结点没有进行碰撞检测；即使已经出现了碰撞，B和D都将</a:t>
            </a:r>
            <a:r>
              <a:rPr lang="zh-CN" altLang="en-US" sz="2400">
                <a:solidFill>
                  <a:srgbClr val="FF0000"/>
                </a:solidFill>
              </a:rPr>
              <a:t>继续</a:t>
            </a:r>
            <a:r>
              <a:rPr lang="zh-CN" altLang="en-US" sz="2400"/>
              <a:t>完整地传输它们的帧。当某结点执行碰撞检测时，一旦它检测到碰撞将立即停止传输。</a:t>
            </a:r>
            <a:endParaRPr lang="zh-CN" altLang="en-US" sz="2400"/>
          </a:p>
          <a:p>
            <a:pPr lvl="0"/>
            <a:endParaRPr lang="zh-CN" altLang="en-US" sz="2400"/>
          </a:p>
          <a:p>
            <a:pPr lvl="0"/>
            <a:r>
              <a:rPr lang="zh-CN" altLang="en-US" sz="2400"/>
              <a:t>图5-13表示了和图5-12相同的情况，只是这两个结点在检测到碰撞后很短的时间内都</a:t>
            </a:r>
            <a:r>
              <a:rPr lang="zh-CN" altLang="en-US" sz="2400">
                <a:solidFill>
                  <a:srgbClr val="FF0000"/>
                </a:solidFill>
              </a:rPr>
              <a:t>放弃</a:t>
            </a:r>
            <a:r>
              <a:rPr lang="zh-CN" altLang="en-US" sz="2400"/>
              <a:t>了它们的传输。显然，在多路访问协议中加入碰撞检测，通过不传输一个无用的、(由来自另一个结点的帧干扰)损坏的帧，将有助于改善协议的性能。</a:t>
            </a:r>
            <a:endParaRPr lang="zh-CN" altLang="en-US" sz="2400"/>
          </a:p>
        </p:txBody>
      </p:sp>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4.具有碰撞检测的载波侦听多路访问(CSMA/CD)</a:t>
            </a:r>
            <a:endParaRPr lang="zh-CN" altLang="en-US" sz="3200">
              <a:sym typeface="+mn-ea"/>
            </a:endParaRPr>
          </a:p>
        </p:txBody>
      </p:sp>
      <p:pic>
        <p:nvPicPr>
          <p:cNvPr id="4" name="内容占位符 3"/>
          <p:cNvPicPr>
            <a:picLocks noChangeAspect="1"/>
          </p:cNvPicPr>
          <p:nvPr>
            <p:ph idx="1"/>
          </p:nvPr>
        </p:nvPicPr>
        <p:blipFill>
          <a:blip r:embed="rId1"/>
          <a:stretch>
            <a:fillRect/>
          </a:stretch>
        </p:blipFill>
        <p:spPr>
          <a:xfrm>
            <a:off x="457200" y="1282700"/>
            <a:ext cx="8229600" cy="4722495"/>
          </a:xfrm>
          <a:prstGeom prst="rect">
            <a:avLst/>
          </a:prstGeom>
        </p:spPr>
      </p:pic>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4.具有碰撞检测的载波侦听多路访问(CSMA/CD)</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在分析CSMA/CD协议之前， 我们现在从与广播信道相连的适配器(在结点中)的角度总结它的运行：</a:t>
            </a:r>
            <a:endParaRPr lang="zh-CN" altLang="en-US" sz="2400"/>
          </a:p>
          <a:p>
            <a:pPr lvl="1"/>
            <a:r>
              <a:rPr lang="zh-CN" altLang="en-US" sz="2100"/>
              <a:t>1)适配器从网络层一条获得数据报，准备链路层帧，并将其放入帧适配器缓存中。</a:t>
            </a:r>
            <a:endParaRPr lang="zh-CN" altLang="en-US" sz="2100"/>
          </a:p>
          <a:p>
            <a:pPr lvl="1"/>
            <a:r>
              <a:rPr lang="zh-CN" altLang="en-US" sz="2100"/>
              <a:t>2)如果适配器侦听到信道空闲(即无信号能量从信道进入适配器)，它开始传输帧。在另一方面，如果适配器侦听到信道正在忙，它将等待，直到侦听到没有信号能量时才开始传输帧。</a:t>
            </a:r>
            <a:endParaRPr lang="zh-CN" altLang="en-US" sz="2100"/>
          </a:p>
          <a:p>
            <a:pPr lvl="1"/>
            <a:r>
              <a:rPr lang="zh-CN" altLang="en-US" sz="2100"/>
              <a:t>3)在传输过程中，适配器监视来自其他使用该广播信道的适配器的信号能量的存在。</a:t>
            </a:r>
            <a:endParaRPr lang="zh-CN" altLang="en-US" sz="2100"/>
          </a:p>
          <a:p>
            <a:pPr lvl="1"/>
            <a:r>
              <a:rPr lang="zh-CN" altLang="en-US" sz="2100"/>
              <a:t>4)如果适配器传输整个帧而未检测到来自其他适配器的信号能量，该适配器就完成了该帧。在另一方面，如果适配器在传输时检测到来自其他适配器的信号能量，它中止传输(即它停止了传输帧)。</a:t>
            </a:r>
            <a:endParaRPr lang="zh-CN" altLang="en-US" sz="2100"/>
          </a:p>
          <a:p>
            <a:pPr lvl="1"/>
            <a:r>
              <a:rPr lang="zh-CN" altLang="en-US" sz="2100"/>
              <a:t>5)中止传输后，适配器等待一个</a:t>
            </a:r>
            <a:r>
              <a:rPr lang="zh-CN" altLang="en-US" sz="2100">
                <a:solidFill>
                  <a:srgbClr val="FF0000"/>
                </a:solidFill>
              </a:rPr>
              <a:t>随机时间量</a:t>
            </a:r>
            <a:r>
              <a:rPr lang="zh-CN" altLang="en-US" sz="2100"/>
              <a:t>，然后返回步骤2。</a:t>
            </a:r>
            <a:endParaRPr lang="zh-CN" altLang="en-US" sz="2100"/>
          </a:p>
        </p:txBody>
      </p:sp>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4.具有碰撞检测的载波侦听多路访问(CSMA/CD)</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等待一个随机(而不是固定)的时间量的需求是明确的——如果两个结点同时传输帧，然后这两个结点等待相同固定的时间量，它们将持续碰撞下去。</a:t>
            </a:r>
            <a:endParaRPr lang="zh-CN" altLang="en-US" sz="2400"/>
          </a:p>
          <a:p>
            <a:endParaRPr lang="zh-CN" altLang="en-US" sz="2400"/>
          </a:p>
          <a:p>
            <a:r>
              <a:rPr lang="zh-CN" altLang="en-US" sz="2400"/>
              <a:t>但选择随机回退时间的时间</a:t>
            </a:r>
            <a:r>
              <a:rPr lang="zh-CN" altLang="en-US" sz="2400">
                <a:solidFill>
                  <a:srgbClr val="FF0000"/>
                </a:solidFill>
              </a:rPr>
              <a:t>间隔多大</a:t>
            </a:r>
            <a:r>
              <a:rPr lang="zh-CN" altLang="en-US" sz="2400"/>
              <a:t>为好呢?如果时间间隔大而碰撞结点数量小，在重复“侦听-当空闲时传输”的步骤前，结点很可能等待较长的时间(使信道保持空闲)。在另一方面，如果时间间隔小而碰撞结点数量大，很可能选择的随机值将几乎相同，传输结点将再次碰撞。</a:t>
            </a:r>
            <a:endParaRPr lang="zh-CN" altLang="en-US" sz="2400"/>
          </a:p>
          <a:p>
            <a:endParaRPr lang="zh-CN" altLang="en-US" sz="2400"/>
          </a:p>
          <a:p>
            <a:r>
              <a:rPr lang="zh-CN" altLang="en-US" sz="2400"/>
              <a:t>我们希望时间间隔应该这样：当碰撞结点数量较少时，时间间隔较短；当碰撞结点数量较大时，时间间隔较长。</a:t>
            </a:r>
            <a:endParaRPr lang="zh-CN" altLang="en-US" sz="2400"/>
          </a:p>
        </p:txBody>
      </p:sp>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4.具有碰撞检测的载波侦听多路访问(CSMA/CD)</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用于以太网以及DOCSIS电缆网络多路访问协议中的</a:t>
            </a:r>
            <a:r>
              <a:rPr lang="zh-CN" altLang="en-US" sz="2400">
                <a:solidFill>
                  <a:srgbClr val="FF0000"/>
                </a:solidFill>
              </a:rPr>
              <a:t>二进制指数后退</a:t>
            </a:r>
            <a:r>
              <a:rPr lang="zh-CN" altLang="en-US" sz="2400"/>
              <a:t>(binary exponential back off) </a:t>
            </a:r>
            <a:r>
              <a:rPr lang="zh-CN" altLang="en-US" sz="2400">
                <a:solidFill>
                  <a:srgbClr val="FF0000"/>
                </a:solidFill>
              </a:rPr>
              <a:t>算法</a:t>
            </a:r>
            <a:r>
              <a:rPr lang="zh-CN" altLang="en-US" sz="2400"/>
              <a:t>， 简练地解决了这个问题。</a:t>
            </a:r>
            <a:endParaRPr lang="zh-CN" altLang="en-US" sz="2400"/>
          </a:p>
          <a:p>
            <a:endParaRPr lang="zh-CN" altLang="en-US" sz="2400"/>
          </a:p>
          <a:p>
            <a:r>
              <a:rPr lang="zh-CN" altLang="en-US" sz="2400"/>
              <a:t>特别是， 当传输一个给定帧时，在该帧经历了一连串的n次碰撞后，结点随机地从</a:t>
            </a:r>
            <a:r>
              <a:rPr lang="en-US" altLang="zh-CN" sz="2400"/>
              <a:t>{</a:t>
            </a:r>
            <a:r>
              <a:rPr lang="zh-CN" altLang="en-US" sz="2400"/>
              <a:t>0，1，2，…，2</a:t>
            </a:r>
            <a:r>
              <a:rPr lang="en-US" altLang="zh-CN" sz="2400" baseline="30000"/>
              <a:t>n</a:t>
            </a:r>
            <a:r>
              <a:rPr lang="zh-CN" altLang="en-US" sz="2400" baseline="30000"/>
              <a:t>-1</a:t>
            </a:r>
            <a:r>
              <a:rPr lang="en-US" altLang="zh-CN" sz="2400"/>
              <a:t>}</a:t>
            </a:r>
            <a:r>
              <a:rPr lang="zh-CN" altLang="en-US" sz="2400"/>
              <a:t>中选择一个K值。因此，一个帧经历的碰撞越多，K选择的间隔越大。对于以太网，一个结点等待的实际时间量是K·512比特时间(即发送512比特进入以太网所需时间量的K倍)，n能够取的最大值在10以内。</a:t>
            </a:r>
            <a:endParaRPr lang="zh-CN" altLang="en-US" sz="2400"/>
          </a:p>
        </p:txBody>
      </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4.具有碰撞检测的载波侦听多路访问(CSMA/CD)</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我们看一个例子。假设一个适配器首次尝试传输一个帧，并在传输中它检测到碰撞。然后该结点以概率0.5选择K=0，以概率0.5选择K=1。如果该结点选择K=0，则它立即开始侦听信道。如果这个适配器选择K=1，它在开始“侦听-当空闲时传输”。</a:t>
            </a:r>
            <a:endParaRPr lang="zh-CN" altLang="en-US" sz="2400"/>
          </a:p>
          <a:p>
            <a:endParaRPr lang="zh-CN" altLang="en-US" sz="2400"/>
          </a:p>
          <a:p>
            <a:r>
              <a:rPr lang="zh-CN" altLang="en-US" sz="2400"/>
              <a:t>周期前等待512比特时间(例如对于100Mbps以太网来说为5.12毫秒) 。在第2次碰撞之后， 从{0，1，2，3}中等概率地选择K。在第3次碰撞之后，从</a:t>
            </a:r>
            <a:r>
              <a:rPr lang="en-US" altLang="zh-CN" sz="2400"/>
              <a:t>{</a:t>
            </a:r>
            <a:r>
              <a:rPr lang="zh-CN" altLang="en-US" sz="2400"/>
              <a:t>0，1，2，3，4，5，6，7}中等概率地选择K。在10次或更多次碰撞之后，从{0，1，2，…，10</a:t>
            </a:r>
            <a:r>
              <a:rPr lang="zh-CN" altLang="en-US" sz="2400" baseline="30000"/>
              <a:t>23</a:t>
            </a:r>
            <a:r>
              <a:rPr lang="zh-CN" altLang="en-US" sz="2400"/>
              <a:t>}中等概率地选择K。因此从中选择K的集合长度随着碰撞次数呈指数增长；正是由于这个原因，该算法被称为</a:t>
            </a:r>
            <a:r>
              <a:rPr lang="zh-CN" altLang="en-US" sz="2400">
                <a:solidFill>
                  <a:srgbClr val="FF0000"/>
                </a:solidFill>
              </a:rPr>
              <a:t>二进制指数后退</a:t>
            </a:r>
            <a:r>
              <a:rPr lang="zh-CN" altLang="en-US" sz="2400"/>
              <a:t>。</a:t>
            </a:r>
            <a:endParaRPr lang="zh-CN" altLang="en-US" sz="2400"/>
          </a:p>
        </p:txBody>
      </p:sp>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4.具有碰撞检测的载波侦听多路访问(CSMA/CD)</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这里我们还要注意到， 每次适配器准备传输一个新的帧时， 它要运行CSMA/CD算法。不考虑近期过去的时间内可能已经发生的任何碰撞。因此，当几个其他适配器处于指数后退状态时，有可能一个具有新帧的结点能够立刻插入一次成功的传输。</a:t>
            </a:r>
            <a:endParaRPr lang="zh-CN" altLang="en-US" sz="2400"/>
          </a:p>
        </p:txBody>
      </p:sp>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5.CSMA/CD效率</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当只有一个结点有一个帧发送时， 该结点能够以信道全速率进行传输(例如10Mbps、100Mbps或者1Gbps) 。然而， 如果很多结点都有帧要发送， 信道的有效传输速率可能会小得多。</a:t>
            </a:r>
            <a:endParaRPr lang="zh-CN" altLang="en-US" sz="2400"/>
          </a:p>
          <a:p>
            <a:endParaRPr lang="zh-CN" altLang="en-US" sz="2400"/>
          </a:p>
          <a:p>
            <a:r>
              <a:rPr lang="zh-CN" altLang="en-US" sz="2400"/>
              <a:t>我们</a:t>
            </a:r>
            <a:r>
              <a:rPr lang="zh-CN" altLang="en-US" sz="2400">
                <a:solidFill>
                  <a:srgbClr val="FF0000"/>
                </a:solidFill>
              </a:rPr>
              <a:t>将CSMA/CD效率</a:t>
            </a:r>
            <a:r>
              <a:rPr lang="zh-CN" altLang="en-US" sz="2400"/>
              <a:t>(efficiency of CSMA/CD) 定义为：当有大量的活跃结点，且每个结点有大量的帧要发送时，帧在信道中</a:t>
            </a:r>
            <a:r>
              <a:rPr lang="zh-CN" altLang="en-US" sz="2400">
                <a:solidFill>
                  <a:srgbClr val="FF0000"/>
                </a:solidFill>
              </a:rPr>
              <a:t>无碰撞地传输</a:t>
            </a:r>
            <a:r>
              <a:rPr lang="zh-CN" altLang="en-US" sz="2400"/>
              <a:t>的那部分时间在长期运行时间中所占的份额。为了给出效率的一个闭式的近似表示， 令</a:t>
            </a:r>
            <a:endParaRPr lang="zh-CN" altLang="en-US" sz="2400"/>
          </a:p>
          <a:p>
            <a:pPr marL="0" indent="0">
              <a:buNone/>
            </a:pPr>
            <a:r>
              <a:rPr lang="en-US" altLang="zh-CN" sz="2400"/>
              <a:t>  </a:t>
            </a:r>
            <a:r>
              <a:rPr lang="en-US" altLang="zh-CN" sz="2400">
                <a:solidFill>
                  <a:srgbClr val="FF0000"/>
                </a:solidFill>
              </a:rPr>
              <a:t>  </a:t>
            </a:r>
            <a:r>
              <a:rPr lang="zh-CN" altLang="en-US" sz="2400">
                <a:solidFill>
                  <a:srgbClr val="FF0000"/>
                </a:solidFill>
              </a:rPr>
              <a:t>d</a:t>
            </a:r>
            <a:r>
              <a:rPr lang="zh-CN" altLang="en-US" sz="2400" baseline="-25000">
                <a:solidFill>
                  <a:srgbClr val="FF0000"/>
                </a:solidFill>
              </a:rPr>
              <a:t>p</a:t>
            </a:r>
            <a:r>
              <a:rPr lang="en-US" altLang="zh-CN" sz="2400" baseline="-25000">
                <a:solidFill>
                  <a:srgbClr val="FF0000"/>
                </a:solidFill>
              </a:rPr>
              <a:t>r</a:t>
            </a:r>
            <a:r>
              <a:rPr lang="zh-CN" altLang="en-US" sz="2400" baseline="-25000">
                <a:solidFill>
                  <a:srgbClr val="FF0000"/>
                </a:solidFill>
              </a:rPr>
              <a:t>op</a:t>
            </a:r>
            <a:r>
              <a:rPr lang="zh-CN" altLang="en-US" sz="2400"/>
              <a:t>表示信号能量在任意两个适配器之间传播所需的最大</a:t>
            </a:r>
            <a:r>
              <a:rPr lang="en-US" altLang="zh-CN" sz="2400"/>
              <a:t>     </a:t>
            </a:r>
            <a:r>
              <a:rPr lang="zh-CN" altLang="en-US" sz="2400"/>
              <a:t>时间。</a:t>
            </a:r>
            <a:r>
              <a:rPr lang="zh-CN" altLang="en-US" sz="2400">
                <a:solidFill>
                  <a:srgbClr val="FF0000"/>
                </a:solidFill>
              </a:rPr>
              <a:t>令d</a:t>
            </a:r>
            <a:r>
              <a:rPr lang="en-US" altLang="zh-CN" sz="2400" baseline="-25000">
                <a:solidFill>
                  <a:srgbClr val="FF0000"/>
                </a:solidFill>
              </a:rPr>
              <a:t>trans</a:t>
            </a:r>
            <a:r>
              <a:rPr lang="zh-CN" altLang="en-US" sz="2400"/>
              <a:t>表示传输一个最大长度的以太网帧的时间(对于10Mbps的以太网， 该时间近似为1.2毫秒) 。</a:t>
            </a:r>
            <a:endParaRPr lang="zh-CN" altLang="en-US" sz="2400"/>
          </a:p>
        </p:txBody>
      </p:sp>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5.CSMA/CD效率</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CSMA/CD效率的推导超出了本书的范围。这里我们只是列出下面的近似式：</a:t>
            </a:r>
            <a:endParaRPr lang="zh-CN" altLang="en-US" sz="2400"/>
          </a:p>
          <a:p>
            <a:endParaRPr lang="zh-CN" altLang="en-US" sz="2400"/>
          </a:p>
          <a:p>
            <a:endParaRPr lang="zh-CN" altLang="en-US" sz="2400"/>
          </a:p>
          <a:p>
            <a:endParaRPr lang="zh-CN" altLang="en-US" sz="2400"/>
          </a:p>
          <a:p>
            <a:endParaRPr lang="zh-CN" altLang="en-US" sz="2400"/>
          </a:p>
          <a:p>
            <a:r>
              <a:rPr lang="zh-CN" altLang="en-US" sz="2400"/>
              <a:t>从这个公式我们看到， 当d</a:t>
            </a:r>
            <a:r>
              <a:rPr lang="zh-CN" altLang="en-US" sz="2400" baseline="-25000"/>
              <a:t>p</a:t>
            </a:r>
            <a:r>
              <a:rPr lang="en-US" altLang="zh-CN" sz="2400" baseline="-25000"/>
              <a:t>r</a:t>
            </a:r>
            <a:r>
              <a:rPr lang="zh-CN" altLang="en-US" sz="2400" baseline="-25000"/>
              <a:t>op</a:t>
            </a:r>
            <a:r>
              <a:rPr lang="zh-CN" altLang="en-US" sz="2400"/>
              <a:t>接近0时， 效率接近1。这和我们的直觉相符， 如果传播时延是0，碰撞的结点将立即中止而不会浪费信道。同时，当d</a:t>
            </a:r>
            <a:r>
              <a:rPr lang="en-US" altLang="zh-CN" sz="2400" baseline="-25000"/>
              <a:t>trans</a:t>
            </a:r>
            <a:r>
              <a:rPr lang="zh-CN" altLang="en-US" sz="2400"/>
              <a:t>变得很大时，效率也接近于1。这也和直觉相符，因为当一个帧取得了信道时，它将占有信道很长时间；因此信道在大多数时间都会有效地工作。</a:t>
            </a:r>
            <a:endParaRPr lang="zh-CN" altLang="en-US" sz="2400"/>
          </a:p>
        </p:txBody>
      </p:sp>
      <p:pic>
        <p:nvPicPr>
          <p:cNvPr id="4" name="图片 3"/>
          <p:cNvPicPr>
            <a:picLocks noChangeAspect="1"/>
          </p:cNvPicPr>
          <p:nvPr/>
        </p:nvPicPr>
        <p:blipFill>
          <a:blip r:embed="rId1"/>
          <a:stretch>
            <a:fillRect/>
          </a:stretch>
        </p:blipFill>
        <p:spPr>
          <a:xfrm>
            <a:off x="2771775" y="2348865"/>
            <a:ext cx="3215640" cy="10115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1.1.1 具体构成描述</a:t>
            </a:r>
            <a:endParaRPr lang="zh-CN" altLang="en-US"/>
          </a:p>
        </p:txBody>
      </p:sp>
      <p:sp>
        <p:nvSpPr>
          <p:cNvPr id="3" name="内容占位符 2"/>
          <p:cNvSpPr>
            <a:spLocks noGrp="1"/>
          </p:cNvSpPr>
          <p:nvPr>
            <p:ph idx="1"/>
          </p:nvPr>
        </p:nvSpPr>
        <p:spPr/>
        <p:txBody>
          <a:bodyPr/>
          <a:p>
            <a:r>
              <a:rPr lang="zh-CN" altLang="en-US" sz="2400"/>
              <a:t>当一台端系统要向另一台端系统发送数据时，发送端系统将数据分段，并为每段加上</a:t>
            </a:r>
            <a:r>
              <a:rPr lang="zh-CN" altLang="en-US" sz="2400">
                <a:solidFill>
                  <a:srgbClr val="FF0000"/>
                </a:solidFill>
              </a:rPr>
              <a:t>首部字节</a:t>
            </a:r>
            <a:r>
              <a:rPr lang="zh-CN" altLang="en-US" sz="2400"/>
              <a:t>。</a:t>
            </a:r>
            <a:endParaRPr lang="zh-CN" altLang="en-US" sz="2400"/>
          </a:p>
          <a:p>
            <a:endParaRPr lang="zh-CN" altLang="en-US" sz="2400"/>
          </a:p>
          <a:p>
            <a:r>
              <a:rPr lang="zh-CN" altLang="en-US" sz="2400"/>
              <a:t>由此形成的信息包用计算机网络的术语来说称为</a:t>
            </a:r>
            <a:r>
              <a:rPr lang="zh-CN" altLang="en-US" sz="2400">
                <a:solidFill>
                  <a:srgbClr val="FF0000"/>
                </a:solidFill>
              </a:rPr>
              <a:t>分组(packet) </a:t>
            </a:r>
            <a:r>
              <a:rPr lang="zh-CN" altLang="en-US" sz="2400"/>
              <a:t>。</a:t>
            </a:r>
            <a:endParaRPr lang="zh-CN" altLang="en-US" sz="2400"/>
          </a:p>
          <a:p>
            <a:endParaRPr lang="zh-CN" altLang="en-US" sz="2400"/>
          </a:p>
          <a:p>
            <a:r>
              <a:rPr lang="zh-CN" altLang="en-US" sz="2400"/>
              <a:t>这些分组通过网络发送到目的端系统， 在那里被</a:t>
            </a:r>
            <a:r>
              <a:rPr lang="zh-CN" altLang="en-US" sz="2400">
                <a:solidFill>
                  <a:srgbClr val="FF0000"/>
                </a:solidFill>
              </a:rPr>
              <a:t>装配</a:t>
            </a:r>
            <a:r>
              <a:rPr lang="zh-CN" altLang="en-US" sz="2400"/>
              <a:t>成初始数据。</a:t>
            </a:r>
            <a:endParaRPr lang="zh-CN" altLang="en-US"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2.进程与计算机网络之间的接口</a:t>
            </a:r>
            <a:endParaRPr sz="4000"/>
          </a:p>
        </p:txBody>
      </p:sp>
      <p:pic>
        <p:nvPicPr>
          <p:cNvPr id="4" name="内容占位符 3"/>
          <p:cNvPicPr>
            <a:picLocks noChangeAspect="1"/>
          </p:cNvPicPr>
          <p:nvPr>
            <p:ph idx="1"/>
          </p:nvPr>
        </p:nvPicPr>
        <p:blipFill>
          <a:blip r:embed="rId1"/>
          <a:stretch>
            <a:fillRect/>
          </a:stretch>
        </p:blipFill>
        <p:spPr>
          <a:xfrm>
            <a:off x="457200" y="2082165"/>
            <a:ext cx="8229600" cy="3561715"/>
          </a:xfrm>
          <a:prstGeom prst="rect">
            <a:avLst/>
          </a:prstGeom>
        </p:spPr>
      </p:pic>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5.3.3轮流协议</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前面讲过多路访问协议的</a:t>
            </a:r>
            <a:r>
              <a:rPr lang="zh-CN" altLang="en-US" sz="2400">
                <a:solidFill>
                  <a:srgbClr val="FF0000"/>
                </a:solidFill>
              </a:rPr>
              <a:t>两个理想特性</a:t>
            </a:r>
            <a:r>
              <a:rPr lang="zh-CN" altLang="en-US" sz="2400"/>
              <a:t>是：①当只有一个结点活跃时，该活跃结点具有R bps的吞吐量； ②当有M个结点活跃时， 每个活跃结点的吞吐量接近R/M</a:t>
            </a:r>
            <a:r>
              <a:rPr lang="en-US" altLang="zh-CN" sz="2400"/>
              <a:t> </a:t>
            </a:r>
            <a:r>
              <a:rPr lang="zh-CN" altLang="en-US" sz="2400"/>
              <a:t>bps。</a:t>
            </a:r>
            <a:endParaRPr lang="zh-CN" altLang="en-US" sz="2400"/>
          </a:p>
          <a:p>
            <a:endParaRPr lang="zh-CN" altLang="en-US" sz="2400"/>
          </a:p>
          <a:p>
            <a:r>
              <a:rPr lang="zh-CN" altLang="en-US" sz="2400"/>
              <a:t>ALOHA和CSMA协议具备第一个特性， 但不具备第二个特性。这激发研究人员创造另一类协议， 也就是</a:t>
            </a:r>
            <a:r>
              <a:rPr lang="zh-CN" altLang="en-US" sz="2400">
                <a:solidFill>
                  <a:srgbClr val="FF0000"/>
                </a:solidFill>
              </a:rPr>
              <a:t>轮流协议</a:t>
            </a:r>
            <a:r>
              <a:rPr lang="zh-CN" altLang="en-US" sz="2400"/>
              <a:t>(taking-turns protocol) 。</a:t>
            </a:r>
            <a:endParaRPr lang="zh-CN" altLang="en-US" sz="2400"/>
          </a:p>
          <a:p>
            <a:endParaRPr lang="zh-CN" altLang="en-US" sz="2400"/>
          </a:p>
          <a:p>
            <a:r>
              <a:rPr lang="zh-CN" altLang="en-US" sz="2400"/>
              <a:t>和随机接入协议一样， 有几十种轮流协议， 其中每一个协议又都有很多变种。</a:t>
            </a:r>
            <a:endParaRPr lang="zh-CN" altLang="en-US" sz="2400"/>
          </a:p>
        </p:txBody>
      </p:sp>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5.3.3轮流协议</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这里我们要讨论两种比较重要的协议。第一种是</a:t>
            </a:r>
            <a:r>
              <a:rPr lang="zh-CN" altLang="en-US" sz="2400">
                <a:solidFill>
                  <a:srgbClr val="FF0000"/>
                </a:solidFill>
              </a:rPr>
              <a:t>轮询协议</a:t>
            </a:r>
            <a:r>
              <a:rPr lang="zh-CN" altLang="en-US" sz="2400"/>
              <a:t>(polling protocol) 。轮询协议要求这些结点之一要被指定为</a:t>
            </a:r>
            <a:r>
              <a:rPr lang="zh-CN" altLang="en-US" sz="2400">
                <a:solidFill>
                  <a:srgbClr val="FF0000"/>
                </a:solidFill>
              </a:rPr>
              <a:t>主结点</a:t>
            </a:r>
            <a:r>
              <a:rPr lang="zh-CN" altLang="en-US" sz="2400"/>
              <a:t>。</a:t>
            </a:r>
            <a:endParaRPr lang="zh-CN" altLang="en-US" sz="2400"/>
          </a:p>
          <a:p>
            <a:endParaRPr lang="zh-CN" altLang="en-US" sz="2400"/>
          </a:p>
          <a:p>
            <a:r>
              <a:rPr lang="zh-CN" altLang="en-US" sz="2400"/>
              <a:t>主结点以循环的方式</a:t>
            </a:r>
            <a:r>
              <a:rPr lang="zh-CN" altLang="en-US" sz="2400">
                <a:solidFill>
                  <a:srgbClr val="FF0000"/>
                </a:solidFill>
              </a:rPr>
              <a:t>轮询(poll) </a:t>
            </a:r>
            <a:r>
              <a:rPr lang="zh-CN" altLang="en-US" sz="2400"/>
              <a:t>每个结点。特别是， 主结点首先向结点1发送一个报文， 告诉它(结点1)能够传输的帧的</a:t>
            </a:r>
            <a:r>
              <a:rPr lang="zh-CN" altLang="en-US" sz="2400">
                <a:solidFill>
                  <a:srgbClr val="FF0000"/>
                </a:solidFill>
              </a:rPr>
              <a:t>最多数量</a:t>
            </a:r>
            <a:r>
              <a:rPr lang="zh-CN" altLang="en-US" sz="2400"/>
              <a:t>。在结点1传输了某些帧后，主结点告诉结点2它(结点2)能够传输的帧的</a:t>
            </a:r>
            <a:r>
              <a:rPr lang="zh-CN" altLang="en-US" sz="2400">
                <a:solidFill>
                  <a:srgbClr val="FF0000"/>
                </a:solidFill>
              </a:rPr>
              <a:t>最多数量</a:t>
            </a:r>
            <a:r>
              <a:rPr lang="zh-CN" altLang="en-US" sz="2400"/>
              <a:t>。(主结点能够通过观察在信道上</a:t>
            </a:r>
            <a:r>
              <a:rPr lang="zh-CN" altLang="en-US" sz="2400">
                <a:solidFill>
                  <a:srgbClr val="FF0000"/>
                </a:solidFill>
              </a:rPr>
              <a:t>是否缺乏信号</a:t>
            </a:r>
            <a:r>
              <a:rPr lang="zh-CN" altLang="en-US" sz="2400"/>
              <a:t>，来决定一个结点何时完成了帧的发送。)上述过程以这种方式继续进行，主结点以循环的方式轮询了每个结点。</a:t>
            </a:r>
            <a:endParaRPr lang="zh-CN" altLang="en-US" sz="2400"/>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5.3.3轮流协议</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轮询协议消除了困扰随机接入协议的碰撞和空时隙，这使得轮询取得高得多的效率。但是它也有一些</a:t>
            </a:r>
            <a:r>
              <a:rPr lang="zh-CN" altLang="en-US" sz="2400">
                <a:solidFill>
                  <a:srgbClr val="FF0000"/>
                </a:solidFill>
              </a:rPr>
              <a:t>缺点</a:t>
            </a:r>
            <a:r>
              <a:rPr lang="zh-CN" altLang="en-US" sz="2400"/>
              <a:t>。第一个缺点是该协议引入了</a:t>
            </a:r>
            <a:r>
              <a:rPr lang="zh-CN" altLang="en-US" sz="2400">
                <a:solidFill>
                  <a:srgbClr val="FF0000"/>
                </a:solidFill>
              </a:rPr>
              <a:t>轮询时延</a:t>
            </a:r>
            <a:r>
              <a:rPr lang="zh-CN" altLang="en-US" sz="2400"/>
              <a:t>，即通知一个结点“它可以传输”所需的时间。</a:t>
            </a:r>
            <a:endParaRPr lang="zh-CN" altLang="en-US" sz="2400"/>
          </a:p>
          <a:p>
            <a:endParaRPr lang="zh-CN" altLang="en-US" sz="2400"/>
          </a:p>
          <a:p>
            <a:r>
              <a:rPr lang="zh-CN" altLang="en-US" sz="2400"/>
              <a:t>例如， 如果只有一个结点是活跃的， 那么这个结点将以小于R bps的速率传输，因为每次活跃结点发送了它最多数量的帧时，主结点必须依次轮询每一个非活跃的结点。第二个缺点可能更为严重，就是如果</a:t>
            </a:r>
            <a:r>
              <a:rPr lang="zh-CN" altLang="en-US" sz="2400">
                <a:solidFill>
                  <a:srgbClr val="FF0000"/>
                </a:solidFill>
              </a:rPr>
              <a:t>主结点有故障</a:t>
            </a:r>
            <a:r>
              <a:rPr lang="zh-CN" altLang="en-US" sz="2400"/>
              <a:t>，整个信道都变得不可操作。</a:t>
            </a:r>
            <a:endParaRPr lang="zh-CN" altLang="en-US" sz="2400"/>
          </a:p>
        </p:txBody>
      </p:sp>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5.3.3轮流协议</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第二种轮流协议是</a:t>
            </a:r>
            <a:r>
              <a:rPr lang="zh-CN" altLang="en-US" sz="2400">
                <a:solidFill>
                  <a:srgbClr val="FF0000"/>
                </a:solidFill>
              </a:rPr>
              <a:t>令牌传递协议</a:t>
            </a:r>
            <a:r>
              <a:rPr lang="zh-CN" altLang="en-US" sz="2400"/>
              <a:t>(token-passing protocol) 。在这种协议中没有主结点。一个称为</a:t>
            </a:r>
            <a:r>
              <a:rPr lang="zh-CN" altLang="en-US" sz="2400">
                <a:solidFill>
                  <a:srgbClr val="FF0000"/>
                </a:solidFill>
              </a:rPr>
              <a:t>令牌(token)</a:t>
            </a:r>
            <a:r>
              <a:rPr lang="zh-CN" altLang="en-US" sz="2400"/>
              <a:t>的小的特殊帧在结点之间以某种固定的次序进行交换。</a:t>
            </a:r>
            <a:endParaRPr lang="zh-CN" altLang="en-US" sz="2400"/>
          </a:p>
          <a:p>
            <a:endParaRPr lang="zh-CN" altLang="en-US" sz="2400"/>
          </a:p>
          <a:p>
            <a:r>
              <a:rPr lang="zh-CN" altLang="en-US" sz="2400"/>
              <a:t>例如，结点1可能总是把令牌发送给结点2，结点2可能总是把令牌发送给结点3，而结点N可能总是把令牌发送给结点1。当一个结点收到令牌时，仅当它有一些帧要发送时，它才持有这个令牌；否则，它立即向下一个结点转发该令牌。当一个结点收到令牌时，如果它确实有帧要传输，它发送最大数目的帧数，然后把令牌转发给下一个结点。令牌传递是分散的，并有很高的效率。但是它也有自己的一些问题。</a:t>
            </a:r>
            <a:endParaRPr lang="zh-CN" altLang="en-US" sz="2400"/>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5.3.3轮流协议</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例如，</a:t>
            </a:r>
            <a:r>
              <a:rPr lang="zh-CN" altLang="en-US" sz="2400">
                <a:solidFill>
                  <a:srgbClr val="FF0000"/>
                </a:solidFill>
              </a:rPr>
              <a:t>一个结点的故障可能会使整个信道崩溃</a:t>
            </a:r>
            <a:r>
              <a:rPr lang="zh-CN" altLang="en-US" sz="2400"/>
              <a:t>。或者如果一个结点偶然忘记了释放令牌，则必须调用某些恢复步骤使令牌返回到循环中来。</a:t>
            </a:r>
            <a:endParaRPr lang="zh-CN" altLang="en-US" sz="2400"/>
          </a:p>
          <a:p>
            <a:endParaRPr lang="zh-CN" altLang="en-US" sz="2400"/>
          </a:p>
          <a:p>
            <a:r>
              <a:rPr lang="zh-CN" altLang="en-US" sz="2400"/>
              <a:t>经过多年，人们已经开发了许多令牌传递协议，包括光纤分布式数据接口(FDDI) 协议和IEEE 802.5令牌环协议 ， 每一种都必须解决这些和其他一些棘手的问题。</a:t>
            </a:r>
            <a:endParaRPr lang="zh-CN" altLang="en-US" sz="2400"/>
          </a:p>
        </p:txBody>
      </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 交换局域网</a:t>
            </a:r>
            <a:endParaRPr lang="zh-CN" altLang="en-US" sz="3200">
              <a:sym typeface="+mn-ea"/>
            </a:endParaRPr>
          </a:p>
        </p:txBody>
      </p:sp>
      <p:sp>
        <p:nvSpPr>
          <p:cNvPr id="3" name="内容占位符 2"/>
          <p:cNvSpPr/>
          <p:nvPr>
            <p:ph idx="1"/>
          </p:nvPr>
        </p:nvSpPr>
        <p:spPr>
          <a:xfrm>
            <a:off x="457200" y="1259205"/>
            <a:ext cx="8229600" cy="4867275"/>
          </a:xfrm>
        </p:spPr>
        <p:txBody>
          <a:bodyPr/>
          <a:p>
            <a:r>
              <a:rPr lang="zh-CN" altLang="en-US" sz="2400"/>
              <a:t>前面一节涉及了广播网络和多路访问协议，我们现在将注意力转向</a:t>
            </a:r>
            <a:r>
              <a:rPr lang="zh-CN" altLang="en-US" sz="2400">
                <a:solidFill>
                  <a:srgbClr val="FF0000"/>
                </a:solidFill>
              </a:rPr>
              <a:t>交换局域网</a:t>
            </a:r>
            <a:r>
              <a:rPr lang="zh-CN" altLang="en-US" sz="2400"/>
              <a:t>。图5-1显示了一个交换局域网连接了3个部门，两台服务器和一台与4台交换机连接的路由器。因为这些</a:t>
            </a:r>
            <a:r>
              <a:rPr lang="zh-CN" altLang="en-US" sz="2400">
                <a:solidFill>
                  <a:srgbClr val="FF0000"/>
                </a:solidFill>
              </a:rPr>
              <a:t>交换机运行在链路层</a:t>
            </a:r>
            <a:r>
              <a:rPr lang="zh-CN" altLang="en-US" sz="2400"/>
              <a:t>，所以它们交换链路层帧(而不是网络层数据报)，不识别网络层地址， 不使用如RIP或OSPF这样的路由选择算法来确定通过第2层交换机网络的路径。</a:t>
            </a:r>
            <a:endParaRPr lang="zh-CN" altLang="en-US" sz="2400"/>
          </a:p>
          <a:p>
            <a:endParaRPr lang="zh-CN" altLang="en-US" sz="2400"/>
          </a:p>
          <a:p>
            <a:r>
              <a:rPr lang="zh-CN" altLang="en-US" sz="2400"/>
              <a:t>我们马上就会看到，它们使用</a:t>
            </a:r>
            <a:r>
              <a:rPr lang="zh-CN" altLang="en-US" sz="2400">
                <a:solidFill>
                  <a:srgbClr val="FF0000"/>
                </a:solidFill>
              </a:rPr>
              <a:t>链路层地址</a:t>
            </a:r>
            <a:r>
              <a:rPr lang="zh-CN" altLang="en-US" sz="2400"/>
              <a:t>而不是IP地址来转发链路层帧通过交换机网络。</a:t>
            </a:r>
            <a:endParaRPr lang="zh-CN" altLang="en-US" sz="2400"/>
          </a:p>
        </p:txBody>
      </p:sp>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 交换局域网</a:t>
            </a:r>
            <a:endParaRPr lang="zh-CN" altLang="en-US" sz="3200">
              <a:sym typeface="+mn-ea"/>
            </a:endParaRPr>
          </a:p>
        </p:txBody>
      </p:sp>
      <p:pic>
        <p:nvPicPr>
          <p:cNvPr id="5" name="内容占位符 4"/>
          <p:cNvPicPr>
            <a:picLocks noChangeAspect="1"/>
          </p:cNvPicPr>
          <p:nvPr>
            <p:ph idx="1"/>
          </p:nvPr>
        </p:nvPicPr>
        <p:blipFill>
          <a:blip r:embed="rId1"/>
          <a:stretch>
            <a:fillRect/>
          </a:stretch>
        </p:blipFill>
        <p:spPr>
          <a:xfrm>
            <a:off x="1142365" y="1320800"/>
            <a:ext cx="6858000" cy="4743450"/>
          </a:xfrm>
          <a:prstGeom prst="rect">
            <a:avLst/>
          </a:prstGeom>
        </p:spPr>
      </p:pic>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5.4.1 链路层寻址和ARP</a:t>
            </a:r>
            <a:endParaRPr lang="zh-CN" altLang="en-US" sz="3200">
              <a:sym typeface="+mn-ea"/>
            </a:endParaRPr>
          </a:p>
        </p:txBody>
      </p:sp>
      <p:sp>
        <p:nvSpPr>
          <p:cNvPr id="3" name="内容占位符 2"/>
          <p:cNvSpPr/>
          <p:nvPr>
            <p:ph idx="1"/>
          </p:nvPr>
        </p:nvSpPr>
        <p:spPr/>
        <p:txBody>
          <a:bodyPr/>
          <a:p>
            <a:r>
              <a:rPr lang="zh-CN" altLang="en-US" sz="2400">
                <a:solidFill>
                  <a:srgbClr val="FF0000"/>
                </a:solidFill>
              </a:rPr>
              <a:t>主机和路由器具有链路层地址</a:t>
            </a:r>
            <a:r>
              <a:rPr lang="zh-CN" altLang="en-US" sz="2400"/>
              <a:t>。现在你也许会感到惊讶，第4章中不是讲过主机和路由器也具有网络层地址吗?你也许会问：为什么我们在网络层和链路层都需要地址呢?除了描述链路层地址的语法和功能，在本节中我们希望明明白白地搞清楚两层地址都有用的原因， 事实上这些地址是必不可少的。</a:t>
            </a:r>
            <a:endParaRPr lang="zh-CN" altLang="en-US" sz="2400"/>
          </a:p>
          <a:p>
            <a:endParaRPr lang="zh-CN" altLang="en-US" sz="2400"/>
          </a:p>
          <a:p>
            <a:r>
              <a:rPr lang="zh-CN" altLang="en-US" sz="2400"/>
              <a:t>我们还将学习</a:t>
            </a:r>
            <a:r>
              <a:rPr lang="zh-CN" altLang="en-US" sz="2400">
                <a:solidFill>
                  <a:srgbClr val="FF0000"/>
                </a:solidFill>
              </a:rPr>
              <a:t>地址解析协议(ARP)</a:t>
            </a:r>
            <a:r>
              <a:rPr lang="zh-CN" altLang="en-US" sz="2400"/>
              <a:t> ， 该协议提供了</a:t>
            </a:r>
            <a:r>
              <a:rPr lang="zh-CN" altLang="en-US" sz="2400">
                <a:solidFill>
                  <a:srgbClr val="FF0000"/>
                </a:solidFill>
              </a:rPr>
              <a:t>将IP地址转换为链路层地址</a:t>
            </a:r>
            <a:r>
              <a:rPr lang="zh-CN" altLang="en-US" sz="2400"/>
              <a:t>的机制。</a:t>
            </a:r>
            <a:endParaRPr lang="zh-CN" altLang="en-US" sz="2400"/>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1.MAC地址</a:t>
            </a:r>
            <a:endParaRPr lang="zh-CN" altLang="en-US" sz="3200">
              <a:sym typeface="+mn-ea"/>
            </a:endParaRPr>
          </a:p>
        </p:txBody>
      </p:sp>
      <p:sp>
        <p:nvSpPr>
          <p:cNvPr id="3" name="内容占位符 2"/>
          <p:cNvSpPr/>
          <p:nvPr>
            <p:ph idx="1"/>
          </p:nvPr>
        </p:nvSpPr>
        <p:spPr/>
        <p:txBody>
          <a:bodyPr/>
          <a:p>
            <a:r>
              <a:rPr lang="zh-CN" altLang="en-US" sz="2400"/>
              <a:t>事实上，并不是主机或路由器具有链路层地址，而是它们的</a:t>
            </a:r>
            <a:r>
              <a:rPr lang="zh-CN" altLang="en-US" sz="2400">
                <a:solidFill>
                  <a:srgbClr val="FF0000"/>
                </a:solidFill>
              </a:rPr>
              <a:t>适配器</a:t>
            </a:r>
            <a:r>
              <a:rPr lang="zh-CN" altLang="en-US" sz="2400"/>
              <a:t>(即网络接口)具有链路层地址。因此，具有多个网络接口的主机或路由器将具有与之相关联的多个链路层地址，就像它也具有与之相关联的多个IP地址一样。</a:t>
            </a:r>
            <a:endParaRPr lang="zh-CN" altLang="en-US" sz="2400"/>
          </a:p>
          <a:p>
            <a:endParaRPr lang="zh-CN" altLang="en-US" sz="2400"/>
          </a:p>
          <a:p>
            <a:r>
              <a:rPr lang="zh-CN" altLang="en-US" sz="2400"/>
              <a:t>然而，重要的是注意到链路层交换机并不具有与它们的接口(这些接口是与主机和路由器相连的)相关联的链路层地址。这是因为链路层交换机的任务是在主机与路由器之间承载数据报；交换机透明地执行该项任务，这就是说，主机或路由器不必明确地将帧寻址到其间的交换机。</a:t>
            </a:r>
            <a:endParaRPr lang="zh-CN" altLang="en-US" sz="2400"/>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1.MAC地址</a:t>
            </a:r>
            <a:endParaRPr lang="zh-CN" altLang="en-US" sz="3200">
              <a:sym typeface="+mn-ea"/>
            </a:endParaRPr>
          </a:p>
        </p:txBody>
      </p:sp>
      <p:sp>
        <p:nvSpPr>
          <p:cNvPr id="3" name="内容占位符 2"/>
          <p:cNvSpPr/>
          <p:nvPr>
            <p:ph idx="1"/>
          </p:nvPr>
        </p:nvSpPr>
        <p:spPr/>
        <p:txBody>
          <a:bodyPr/>
          <a:p>
            <a:r>
              <a:rPr lang="zh-CN" altLang="en-US" sz="2400"/>
              <a:t>图5-16中说明了这种情况。链路层地址有各种不同的称呼：</a:t>
            </a:r>
            <a:r>
              <a:rPr lang="zh-CN" altLang="en-US" sz="2400">
                <a:solidFill>
                  <a:srgbClr val="FF0000"/>
                </a:solidFill>
              </a:rPr>
              <a:t>LAN地址</a:t>
            </a:r>
            <a:r>
              <a:rPr lang="zh-CN" altLang="en-US" sz="2400"/>
              <a:t>(LAN address) 、</a:t>
            </a:r>
            <a:r>
              <a:rPr lang="zh-CN" altLang="en-US" sz="2400">
                <a:solidFill>
                  <a:srgbClr val="FF0000"/>
                </a:solidFill>
              </a:rPr>
              <a:t>物理地址</a:t>
            </a:r>
            <a:r>
              <a:rPr lang="zh-CN" altLang="en-US" sz="2400"/>
              <a:t>(physical address)或</a:t>
            </a:r>
            <a:r>
              <a:rPr lang="zh-CN" altLang="en-US" sz="2400">
                <a:solidFill>
                  <a:srgbClr val="FF0000"/>
                </a:solidFill>
              </a:rPr>
              <a:t>MAC地址</a:t>
            </a:r>
            <a:r>
              <a:rPr lang="zh-CN" altLang="en-US" sz="2400"/>
              <a:t>(MAC address) 。因为MAC地址似乎是最为流行的术语， 所以我们此后就将链路层地址称为MAC地址。</a:t>
            </a:r>
            <a:endParaRPr lang="zh-CN" altLang="en-US" sz="2400"/>
          </a:p>
          <a:p>
            <a:endParaRPr lang="zh-CN" altLang="en-US" sz="2400"/>
          </a:p>
          <a:p>
            <a:r>
              <a:rPr lang="zh-CN" altLang="en-US" sz="2400"/>
              <a:t>对于大多数局域网(包括以太网和802.11无线局域网) 而言， MAC地址长度为6字节， 共有</a:t>
            </a:r>
            <a:r>
              <a:rPr lang="zh-CN" altLang="en-US" sz="2400">
                <a:solidFill>
                  <a:srgbClr val="FF0000"/>
                </a:solidFill>
              </a:rPr>
              <a:t>2</a:t>
            </a:r>
            <a:r>
              <a:rPr lang="en-US" altLang="zh-CN" sz="2400" baseline="30000">
                <a:solidFill>
                  <a:srgbClr val="FF0000"/>
                </a:solidFill>
              </a:rPr>
              <a:t>48</a:t>
            </a:r>
            <a:r>
              <a:rPr lang="zh-CN" altLang="en-US" sz="2400">
                <a:solidFill>
                  <a:srgbClr val="FF0000"/>
                </a:solidFill>
              </a:rPr>
              <a:t>个</a:t>
            </a:r>
            <a:r>
              <a:rPr lang="zh-CN" altLang="en-US" sz="2400"/>
              <a:t>可能的MAC地址。如图5-16所示， 这些6个字节地址通常用十六进制表示法，地址的每个字节被表示为一对十六进制数。尽管MAC地址被设计为</a:t>
            </a:r>
            <a:r>
              <a:rPr lang="zh-CN" altLang="en-US" sz="2400">
                <a:solidFill>
                  <a:srgbClr val="FF0000"/>
                </a:solidFill>
              </a:rPr>
              <a:t>永久的</a:t>
            </a:r>
            <a:r>
              <a:rPr lang="zh-CN" altLang="en-US" sz="2400"/>
              <a:t>， 但用软件改变一块适配器的MAC地址现在是可能的。然而，对于本节的后面部分而言，我们将假设某适配器的MAC地址是固定的。</a:t>
            </a:r>
            <a:endParaRPr lang="zh-CN" altLang="en-US" sz="2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2.进程与计算机网络之间的接口</a:t>
            </a:r>
            <a:endParaRPr sz="4000"/>
          </a:p>
        </p:txBody>
      </p:sp>
      <p:sp>
        <p:nvSpPr>
          <p:cNvPr id="3" name="内容占位符 2"/>
          <p:cNvSpPr/>
          <p:nvPr>
            <p:ph idx="1"/>
          </p:nvPr>
        </p:nvSpPr>
        <p:spPr>
          <a:xfrm>
            <a:off x="457200" y="1417955"/>
            <a:ext cx="8229600" cy="4708525"/>
          </a:xfrm>
        </p:spPr>
        <p:txBody>
          <a:bodyPr/>
          <a:p>
            <a:r>
              <a:rPr lang="zh-CN" altLang="en-US" sz="2800"/>
              <a:t>应用程序开发者可以控制套接字在应用层端的一切，但是对该套接字的运输层端</a:t>
            </a:r>
            <a:r>
              <a:rPr lang="zh-CN" altLang="en-US" sz="2800">
                <a:solidFill>
                  <a:srgbClr val="FF0000"/>
                </a:solidFill>
              </a:rPr>
              <a:t>几乎没有控制权</a:t>
            </a:r>
            <a:r>
              <a:rPr lang="zh-CN" altLang="en-US" sz="2800"/>
              <a:t>。</a:t>
            </a:r>
            <a:endParaRPr lang="zh-CN" altLang="en-US" sz="2800"/>
          </a:p>
          <a:p>
            <a:endParaRPr lang="zh-CN" altLang="en-US" sz="2800"/>
          </a:p>
          <a:p>
            <a:r>
              <a:rPr lang="zh-CN" altLang="en-US" sz="2800"/>
              <a:t>应用程序开发者对于运输层的控制仅限于：①选择运输层协议；②也许能设定几个运输层参数，如最大缓存和最大报文段长度等。</a:t>
            </a:r>
            <a:endParaRPr lang="zh-CN" altLang="en-US" sz="2800"/>
          </a:p>
          <a:p>
            <a:endParaRPr lang="zh-CN" altLang="en-US" sz="2800"/>
          </a:p>
          <a:p>
            <a:r>
              <a:rPr lang="zh-CN" altLang="en-US" sz="2800"/>
              <a:t>一旦应用程序开发者选择了一个运输层协议(如果可供选择的话)，则应用程序就建立在由该协议提供的运输层服务之上。</a:t>
            </a:r>
            <a:endParaRPr lang="zh-CN" altLang="en-US" sz="2800"/>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1.MAC地址</a:t>
            </a:r>
            <a:endParaRPr lang="zh-CN" altLang="en-US" sz="3200">
              <a:sym typeface="+mn-ea"/>
            </a:endParaRPr>
          </a:p>
        </p:txBody>
      </p:sp>
      <p:sp>
        <p:nvSpPr>
          <p:cNvPr id="3" name="内容占位符 2"/>
          <p:cNvSpPr/>
          <p:nvPr>
            <p:ph idx="1"/>
          </p:nvPr>
        </p:nvSpPr>
        <p:spPr/>
        <p:txBody>
          <a:bodyPr/>
          <a:p>
            <a:r>
              <a:rPr lang="zh-CN" altLang="en-US" sz="2400"/>
              <a:t>MAC地址的一个有趣性质是没有两块适配器具有相同的地址</a:t>
            </a:r>
            <a:r>
              <a:rPr lang="en-US" altLang="zh-CN" sz="2400"/>
              <a:t>(</a:t>
            </a:r>
            <a:r>
              <a:rPr lang="en-US" altLang="zh-CN" sz="2400">
                <a:solidFill>
                  <a:srgbClr val="FF0000"/>
                </a:solidFill>
              </a:rPr>
              <a:t>MAC</a:t>
            </a:r>
            <a:r>
              <a:rPr lang="zh-CN" altLang="en-US" sz="2400">
                <a:solidFill>
                  <a:srgbClr val="FF0000"/>
                </a:solidFill>
              </a:rPr>
              <a:t>地址唯一</a:t>
            </a:r>
            <a:r>
              <a:rPr lang="en-US" altLang="zh-CN" sz="2400"/>
              <a:t>)</a:t>
            </a:r>
            <a:r>
              <a:rPr lang="zh-CN" altLang="en-US" sz="2400"/>
              <a:t>。考虑到适配器是由许多不同国家和地区的不同公司生产的，这看起来似乎是件神奇之事。中国台湾生产适配器的公司如何能够保证与比利时生产适配器的公司使用不同的地址呢?答案是IEEE在管理着该MAC地址空间。特别是， 当一个公司要生产适配器时，它支付象征性的费用购买组成2</a:t>
            </a:r>
            <a:r>
              <a:rPr lang="en-US" altLang="zh-CN" sz="2400" baseline="30000"/>
              <a:t>24</a:t>
            </a:r>
            <a:r>
              <a:rPr lang="zh-CN" altLang="en-US" sz="2400"/>
              <a:t>个地址的一块地址空间。IEEE分配这块2</a:t>
            </a:r>
            <a:r>
              <a:rPr lang="en-US" altLang="zh-CN" sz="2400" baseline="30000"/>
              <a:t>48</a:t>
            </a:r>
            <a:r>
              <a:rPr lang="zh-CN" altLang="en-US" sz="2400"/>
              <a:t>个地址的方式是：固定一个MAC地址的前24比特，让公司自己为每个适配器生成后24比特的唯一组合。</a:t>
            </a:r>
            <a:endParaRPr lang="zh-CN" altLang="en-US" sz="2400"/>
          </a:p>
        </p:txBody>
      </p:sp>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1.MAC地址</a:t>
            </a:r>
            <a:endParaRPr lang="zh-CN" altLang="en-US" sz="3200">
              <a:sym typeface="+mn-ea"/>
            </a:endParaRPr>
          </a:p>
        </p:txBody>
      </p:sp>
      <p:pic>
        <p:nvPicPr>
          <p:cNvPr id="4" name="内容占位符 3"/>
          <p:cNvPicPr>
            <a:picLocks noChangeAspect="1"/>
          </p:cNvPicPr>
          <p:nvPr>
            <p:ph idx="1"/>
          </p:nvPr>
        </p:nvPicPr>
        <p:blipFill>
          <a:blip r:embed="rId1"/>
          <a:stretch>
            <a:fillRect/>
          </a:stretch>
        </p:blipFill>
        <p:spPr>
          <a:xfrm>
            <a:off x="2871470" y="1943735"/>
            <a:ext cx="3400425" cy="3838575"/>
          </a:xfrm>
          <a:prstGeom prst="rect">
            <a:avLst/>
          </a:prstGeom>
        </p:spPr>
      </p:pic>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1.MAC地址</a:t>
            </a:r>
            <a:endParaRPr lang="zh-CN" altLang="en-US" sz="3200">
              <a:sym typeface="+mn-ea"/>
            </a:endParaRPr>
          </a:p>
        </p:txBody>
      </p:sp>
      <p:sp>
        <p:nvSpPr>
          <p:cNvPr id="3" name="内容占位符 2"/>
          <p:cNvSpPr/>
          <p:nvPr>
            <p:ph idx="1"/>
          </p:nvPr>
        </p:nvSpPr>
        <p:spPr>
          <a:xfrm>
            <a:off x="457200" y="1115060"/>
            <a:ext cx="8229600" cy="5011420"/>
          </a:xfrm>
        </p:spPr>
        <p:txBody>
          <a:bodyPr/>
          <a:p>
            <a:r>
              <a:rPr lang="zh-CN" altLang="en-US" sz="2400"/>
              <a:t>适配器的</a:t>
            </a:r>
            <a:r>
              <a:rPr lang="zh-CN" altLang="en-US" sz="2400">
                <a:solidFill>
                  <a:srgbClr val="FF0000"/>
                </a:solidFill>
              </a:rPr>
              <a:t>MAC地址具有扁平结构</a:t>
            </a:r>
            <a:r>
              <a:rPr lang="zh-CN" altLang="en-US" sz="2400"/>
              <a:t>(这与层次结构相反) ， 而且不论适配器到哪里用都不会变化。带有以太网接口的便携机总具有同样的MAC地址， 无论该计算机位于何方。具有802.11接口的一台智能手机总是具有相同的MAC地址， 无论该智能手机到哪里。</a:t>
            </a:r>
            <a:endParaRPr lang="zh-CN" altLang="en-US" sz="2400"/>
          </a:p>
          <a:p>
            <a:r>
              <a:rPr lang="zh-CN" altLang="en-US" sz="2400"/>
              <a:t>与之形成对照的是，前面说过的</a:t>
            </a:r>
            <a:r>
              <a:rPr lang="zh-CN" altLang="en-US" sz="2400">
                <a:solidFill>
                  <a:srgbClr val="FF0000"/>
                </a:solidFill>
              </a:rPr>
              <a:t>IP地址具有层次结构</a:t>
            </a:r>
            <a:r>
              <a:rPr lang="zh-CN" altLang="en-US" sz="2400"/>
              <a:t>(即一个网络部分和一个主机部分)，而且当主机移动时， 主机的IP地址需要改变， 即改变它所连接到的网络。适配器的MAC地址与人的社会保险号相似，后者也具有扁平寻址结构，而且无论人到哪里该号码都不会变化。IP地址则与一个人的邮政地址相似，它是有层次的，无论何时当人搬家时，该地址都必须改变。就像一个人可能发现邮政地址和社会保险号都有用那样，一台主机具有一个网络层地址和一个MAC地址是有用的。</a:t>
            </a:r>
            <a:endParaRPr lang="zh-CN" altLang="en-US" sz="2400"/>
          </a:p>
        </p:txBody>
      </p:sp>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1.MAC地址</a:t>
            </a:r>
            <a:endParaRPr lang="zh-CN" altLang="en-US" sz="3200">
              <a:sym typeface="+mn-ea"/>
            </a:endParaRPr>
          </a:p>
        </p:txBody>
      </p:sp>
      <p:sp>
        <p:nvSpPr>
          <p:cNvPr id="3" name="内容占位符 2"/>
          <p:cNvSpPr/>
          <p:nvPr>
            <p:ph idx="1"/>
          </p:nvPr>
        </p:nvSpPr>
        <p:spPr>
          <a:xfrm>
            <a:off x="457200" y="1332230"/>
            <a:ext cx="8229600" cy="4794250"/>
          </a:xfrm>
        </p:spPr>
        <p:txBody>
          <a:bodyPr/>
          <a:p>
            <a:r>
              <a:rPr lang="zh-CN" altLang="en-US" sz="2400"/>
              <a:t>当某适配器要向某些目的适配器发送一个帧时， 发送适配器将目的适配器的</a:t>
            </a:r>
            <a:r>
              <a:rPr lang="zh-CN" altLang="en-US" sz="2400">
                <a:solidFill>
                  <a:srgbClr val="FF0000"/>
                </a:solidFill>
              </a:rPr>
              <a:t>MAC地址插入到该帧中</a:t>
            </a:r>
            <a:r>
              <a:rPr lang="zh-CN" altLang="en-US" sz="2400"/>
              <a:t>，并将该帧发送到局域网上。</a:t>
            </a:r>
            <a:endParaRPr lang="zh-CN" altLang="en-US" sz="2400"/>
          </a:p>
          <a:p>
            <a:endParaRPr lang="zh-CN" altLang="en-US" sz="2400"/>
          </a:p>
          <a:p>
            <a:r>
              <a:rPr lang="zh-CN" altLang="en-US" sz="2400"/>
              <a:t>如我们马上要看到的那样，一台交换机偶尔将一个入帧广播到它的所有接口。因此一块适配器可以接收一个并非向它寻址的帧。这样，当适配器接收到一个帧时，将检查该帧中的目的MAC地址是否与它自己的MAC地址匹配。如果匹配， 该适配器提取出封装的数据报，并将该数据报沿协议栈向上传递。如果不匹配，该适配器丢弃该帧，而不会向上传递该网络层数据报。所以，仅当收到该帧时，才会中断目的地。</a:t>
            </a:r>
            <a:endParaRPr lang="zh-CN" altLang="en-US" sz="2400"/>
          </a:p>
        </p:txBody>
      </p:sp>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1.MAC地址</a:t>
            </a:r>
            <a:endParaRPr lang="zh-CN" altLang="en-US" sz="3200">
              <a:sym typeface="+mn-ea"/>
            </a:endParaRPr>
          </a:p>
        </p:txBody>
      </p:sp>
      <p:sp>
        <p:nvSpPr>
          <p:cNvPr id="3" name="内容占位符 2"/>
          <p:cNvSpPr/>
          <p:nvPr>
            <p:ph idx="1"/>
          </p:nvPr>
        </p:nvSpPr>
        <p:spPr>
          <a:xfrm>
            <a:off x="457200" y="1332230"/>
            <a:ext cx="8229600" cy="4794250"/>
          </a:xfrm>
        </p:spPr>
        <p:txBody>
          <a:bodyPr/>
          <a:p>
            <a:r>
              <a:rPr lang="zh-CN" altLang="en-US" sz="2400"/>
              <a:t>然而，有时某发送适配器的确要让局域网上所有其他适配器来接收并处理它打算发送的帧。在这种情况下， 发送适配器在该帧的目的地址字段中插入一个特殊的MAC广播地址(broad</a:t>
            </a:r>
            <a:r>
              <a:rPr lang="en-US" altLang="zh-CN" sz="2400"/>
              <a:t>c</a:t>
            </a:r>
            <a:r>
              <a:rPr lang="zh-CN" altLang="en-US" sz="2400"/>
              <a:t>ast address) 。</a:t>
            </a:r>
            <a:endParaRPr lang="zh-CN" altLang="en-US" sz="2400"/>
          </a:p>
          <a:p>
            <a:endParaRPr lang="zh-CN" altLang="en-US" sz="2400"/>
          </a:p>
          <a:p>
            <a:r>
              <a:rPr lang="zh-CN" altLang="en-US" sz="2400"/>
              <a:t>对于使用6字节地址的局域网(例如以太网和802.11) 来说，</a:t>
            </a:r>
            <a:r>
              <a:rPr lang="zh-CN" altLang="en-US" sz="2400">
                <a:solidFill>
                  <a:srgbClr val="FF0000"/>
                </a:solidFill>
              </a:rPr>
              <a:t>广播地址</a:t>
            </a:r>
            <a:r>
              <a:rPr lang="zh-CN" altLang="en-US" sz="2400"/>
              <a:t>是48个连续的1组成的字符串(即以十六进制表示法表示的</a:t>
            </a:r>
            <a:r>
              <a:rPr lang="zh-CN" altLang="en-US" sz="2400">
                <a:solidFill>
                  <a:srgbClr val="FF0000"/>
                </a:solidFill>
              </a:rPr>
              <a:t>FF-FF-FF-FF-FF-FF</a:t>
            </a:r>
            <a:r>
              <a:rPr lang="zh-CN" altLang="en-US" sz="2400"/>
              <a:t>)。</a:t>
            </a:r>
            <a:endParaRPr lang="zh-CN" altLang="en-US" sz="2400"/>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sp>
        <p:nvSpPr>
          <p:cNvPr id="3" name="内容占位符 2"/>
          <p:cNvSpPr/>
          <p:nvPr>
            <p:ph idx="1"/>
          </p:nvPr>
        </p:nvSpPr>
        <p:spPr>
          <a:xfrm>
            <a:off x="457200" y="1332230"/>
            <a:ext cx="8229600" cy="4794250"/>
          </a:xfrm>
        </p:spPr>
        <p:txBody>
          <a:bodyPr/>
          <a:p>
            <a:r>
              <a:rPr lang="zh-CN" altLang="en-US" sz="2400"/>
              <a:t>因为存在网络层地址(例如，因特网的IP地址)和链路层地址(即MAC地址) ， 所以需要在它们之间进行转换。对于因特网而言，这是</a:t>
            </a:r>
            <a:r>
              <a:rPr lang="zh-CN" altLang="en-US" sz="2400">
                <a:solidFill>
                  <a:srgbClr val="FF0000"/>
                </a:solidFill>
              </a:rPr>
              <a:t>地址解析协议</a:t>
            </a:r>
            <a:r>
              <a:rPr lang="zh-CN" altLang="en-US" sz="2400"/>
              <a:t>(Address Resolution Protocol， </a:t>
            </a:r>
            <a:r>
              <a:rPr lang="zh-CN" altLang="en-US" sz="2400">
                <a:solidFill>
                  <a:srgbClr val="FF0000"/>
                </a:solidFill>
              </a:rPr>
              <a:t>ARP</a:t>
            </a:r>
            <a:r>
              <a:rPr lang="zh-CN" altLang="en-US" sz="2400"/>
              <a:t>) 的任务。</a:t>
            </a:r>
            <a:endParaRPr lang="zh-CN" altLang="en-US" sz="2400"/>
          </a:p>
        </p:txBody>
      </p:sp>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sp>
        <p:nvSpPr>
          <p:cNvPr id="3" name="内容占位符 2"/>
          <p:cNvSpPr/>
          <p:nvPr>
            <p:ph idx="1"/>
          </p:nvPr>
        </p:nvSpPr>
        <p:spPr>
          <a:xfrm>
            <a:off x="457200" y="1332230"/>
            <a:ext cx="8229600" cy="4794250"/>
          </a:xfrm>
        </p:spPr>
        <p:txBody>
          <a:bodyPr/>
          <a:p>
            <a:r>
              <a:rPr lang="zh-CN" altLang="en-US" sz="2400"/>
              <a:t>为了理解对于诸如ARP这样协议的需求， 考虑如图5-17所示的网络。在这个简单的例子中， 每台主机和路由器有一个</a:t>
            </a:r>
            <a:r>
              <a:rPr lang="zh-CN" altLang="en-US" sz="2400">
                <a:solidFill>
                  <a:srgbClr val="FF0000"/>
                </a:solidFill>
              </a:rPr>
              <a:t>单一的IP地址</a:t>
            </a:r>
            <a:r>
              <a:rPr lang="zh-CN" altLang="en-US" sz="2400"/>
              <a:t>和</a:t>
            </a:r>
            <a:r>
              <a:rPr lang="zh-CN" altLang="en-US" sz="2400">
                <a:solidFill>
                  <a:srgbClr val="FF0000"/>
                </a:solidFill>
              </a:rPr>
              <a:t>单一的MAC地址</a:t>
            </a:r>
            <a:r>
              <a:rPr lang="zh-CN" altLang="en-US" sz="2400"/>
              <a:t>。与以往一样， IP地址以点分十进制表示法表示， MAC地址以十六进制表示法表示。</a:t>
            </a:r>
            <a:endParaRPr lang="zh-CN" altLang="en-US" sz="2400"/>
          </a:p>
          <a:p>
            <a:endParaRPr lang="zh-CN" altLang="en-US" sz="2400"/>
          </a:p>
          <a:p>
            <a:r>
              <a:rPr lang="zh-CN" altLang="en-US" sz="2400"/>
              <a:t>为了便于讨论， 我们在本节中将假设</a:t>
            </a:r>
            <a:r>
              <a:rPr lang="zh-CN" altLang="en-US" sz="2400">
                <a:solidFill>
                  <a:srgbClr val="FF0000"/>
                </a:solidFill>
              </a:rPr>
              <a:t>交换机广播所有帧</a:t>
            </a:r>
            <a:r>
              <a:rPr lang="zh-CN" altLang="en-US" sz="2400"/>
              <a:t>；这就是说，无论何时交换机在一个接口接收一个帧，它将在其所有其他接口上转发该帧。在下一节中，我们将更为准确地解释交换机操作的过程。</a:t>
            </a:r>
            <a:endParaRPr lang="zh-CN" altLang="en-US" sz="2400"/>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pic>
        <p:nvPicPr>
          <p:cNvPr id="4" name="内容占位符 3"/>
          <p:cNvPicPr>
            <a:picLocks noChangeAspect="1"/>
          </p:cNvPicPr>
          <p:nvPr>
            <p:ph idx="1"/>
          </p:nvPr>
        </p:nvPicPr>
        <p:blipFill>
          <a:blip r:embed="rId1"/>
          <a:stretch>
            <a:fillRect/>
          </a:stretch>
        </p:blipFill>
        <p:spPr>
          <a:xfrm>
            <a:off x="1818640" y="1809750"/>
            <a:ext cx="5505450" cy="3838575"/>
          </a:xfrm>
          <a:prstGeom prst="rect">
            <a:avLst/>
          </a:prstGeom>
        </p:spPr>
      </p:pic>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sp>
        <p:nvSpPr>
          <p:cNvPr id="3" name="内容占位符 2"/>
          <p:cNvSpPr/>
          <p:nvPr>
            <p:ph idx="1"/>
          </p:nvPr>
        </p:nvSpPr>
        <p:spPr/>
        <p:txBody>
          <a:bodyPr/>
          <a:p>
            <a:r>
              <a:rPr lang="zh-CN" altLang="en-US" sz="2400"/>
              <a:t>现在假设IP地址为222.222.222.220的主机要向主机222.222.222.222发送IP数据报。</a:t>
            </a:r>
            <a:endParaRPr lang="zh-CN" altLang="en-US" sz="2400"/>
          </a:p>
          <a:p>
            <a:endParaRPr lang="zh-CN" altLang="en-US" sz="2400"/>
          </a:p>
          <a:p>
            <a:r>
              <a:rPr lang="zh-CN" altLang="en-US" sz="2400"/>
              <a:t>在本例中，源和目的均位于相同的子网中。为了发送数据报，该源必须要向它的适配器不仅提供IP数据报，而且要提供目的主机222.222.222.222的MAC地址。然后发送适配器将构造一个包含目的地的MAC地址的链路层帧， 并把该帧发送进局域网。</a:t>
            </a:r>
            <a:endParaRPr lang="zh-CN" altLang="en-US" sz="2400"/>
          </a:p>
        </p:txBody>
      </p:sp>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sp>
        <p:nvSpPr>
          <p:cNvPr id="3" name="内容占位符 2"/>
          <p:cNvSpPr/>
          <p:nvPr>
            <p:ph idx="1"/>
          </p:nvPr>
        </p:nvSpPr>
        <p:spPr/>
        <p:txBody>
          <a:bodyPr/>
          <a:p>
            <a:r>
              <a:rPr lang="zh-CN" altLang="en-US" sz="2400"/>
              <a:t>在本节中要处理的重要问题是，发送主机如何确定IP地址为222.222.222.222的目的主机的MAC地址呢?正如你也许已经猜想的那样， 它使用ARP。</a:t>
            </a:r>
            <a:endParaRPr lang="zh-CN" altLang="en-US" sz="2400"/>
          </a:p>
          <a:p>
            <a:endParaRPr lang="zh-CN" altLang="en-US" sz="2400"/>
          </a:p>
          <a:p>
            <a:r>
              <a:rPr lang="zh-CN" altLang="en-US" sz="2400"/>
              <a:t>在发送主机中的ARP模块将取在相同局域网上的任何IP地址作为输入， 然后返回相应的MAC地址。在眼下的这个例子中， 发送主机222.222.222.220向它的ARP模块提供了IP地址222.222.222.222，并且其ARP模块返回了相应的MAC地址49-BD-D2-C7-56-2A。</a:t>
            </a:r>
            <a:endParaRPr lang="zh-CN" altLang="en-US" sz="2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3.进程寻址</a:t>
            </a:r>
            <a:endParaRPr sz="4000"/>
          </a:p>
        </p:txBody>
      </p:sp>
      <p:sp>
        <p:nvSpPr>
          <p:cNvPr id="3" name="内容占位符 2"/>
          <p:cNvSpPr/>
          <p:nvPr>
            <p:ph idx="1"/>
          </p:nvPr>
        </p:nvSpPr>
        <p:spPr>
          <a:xfrm>
            <a:off x="457200" y="1417955"/>
            <a:ext cx="8229600" cy="4708525"/>
          </a:xfrm>
        </p:spPr>
        <p:txBody>
          <a:bodyPr/>
          <a:p>
            <a:r>
              <a:rPr lang="zh-CN" altLang="en-US" sz="2800"/>
              <a:t>为了向特定目的地发送邮政邮件，目的地需要有一个地址。类似地，在一台主机上运行的进程为了向在另一台主机上运行的进程发送分组，接收进程需要有一个地址。</a:t>
            </a:r>
            <a:endParaRPr lang="zh-CN" altLang="en-US" sz="2800"/>
          </a:p>
          <a:p>
            <a:endParaRPr lang="zh-CN" altLang="en-US" sz="2800"/>
          </a:p>
          <a:p>
            <a:r>
              <a:rPr lang="zh-CN" altLang="en-US" sz="2800"/>
              <a:t>为了标识该接收进程，需要定义</a:t>
            </a:r>
            <a:r>
              <a:rPr lang="zh-CN" altLang="en-US" sz="2800">
                <a:solidFill>
                  <a:srgbClr val="FF0000"/>
                </a:solidFill>
              </a:rPr>
              <a:t>两种信息</a:t>
            </a:r>
            <a:r>
              <a:rPr lang="zh-CN" altLang="en-US" sz="2800"/>
              <a:t>：①主机的地址；②定义在目的主机中的接收进程的标识符。</a:t>
            </a:r>
            <a:endParaRPr lang="zh-CN" altLang="en-US" sz="2800"/>
          </a:p>
        </p:txBody>
      </p:sp>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sp>
        <p:nvSpPr>
          <p:cNvPr id="3" name="内容占位符 2"/>
          <p:cNvSpPr/>
          <p:nvPr>
            <p:ph idx="1"/>
          </p:nvPr>
        </p:nvSpPr>
        <p:spPr/>
        <p:txBody>
          <a:bodyPr/>
          <a:p>
            <a:r>
              <a:rPr lang="zh-CN" altLang="en-US" sz="2400"/>
              <a:t>因此我们看到了ARP将一个IP地址解析为一个MAC地址。在很多方面它和DNS</a:t>
            </a:r>
            <a:r>
              <a:rPr lang="en-US" altLang="zh-CN" sz="2400"/>
              <a:t>(</a:t>
            </a:r>
            <a:r>
              <a:rPr lang="zh-CN" altLang="en-US" sz="2400"/>
              <a:t>域名服务</a:t>
            </a:r>
            <a:r>
              <a:rPr lang="en-US" altLang="zh-CN" sz="2400"/>
              <a:t>)</a:t>
            </a:r>
            <a:r>
              <a:rPr lang="zh-CN" altLang="en-US" sz="2400"/>
              <a:t>类似， DNS将主机名解析为IP地址。</a:t>
            </a:r>
            <a:endParaRPr lang="zh-CN" altLang="en-US" sz="2400"/>
          </a:p>
          <a:p>
            <a:endParaRPr lang="zh-CN" altLang="en-US" sz="2400"/>
          </a:p>
          <a:p>
            <a:r>
              <a:rPr lang="zh-CN" altLang="en-US" sz="2400"/>
              <a:t>然而， 这两种解析器之间的一个</a:t>
            </a:r>
            <a:r>
              <a:rPr lang="zh-CN" altLang="en-US" sz="2400">
                <a:solidFill>
                  <a:srgbClr val="FF0000"/>
                </a:solidFill>
              </a:rPr>
              <a:t>重要区别</a:t>
            </a:r>
            <a:r>
              <a:rPr lang="zh-CN" altLang="en-US" sz="2400"/>
              <a:t>是， DNS为在因特网中任何地方的主机解析主机名， 而ARP只为在同一个子网上的主机和路由器接口解析IP地址。如果美国加利福尼亚州的一个结点试图用ARP为美国密西西比州的一个结点解析IP地址， ARP将返回一个错误。</a:t>
            </a:r>
            <a:endParaRPr lang="zh-CN" altLang="en-US" sz="2400"/>
          </a:p>
        </p:txBody>
      </p:sp>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sp>
        <p:nvSpPr>
          <p:cNvPr id="3" name="内容占位符 2"/>
          <p:cNvSpPr/>
          <p:nvPr>
            <p:ph idx="1"/>
          </p:nvPr>
        </p:nvSpPr>
        <p:spPr/>
        <p:txBody>
          <a:bodyPr/>
          <a:p>
            <a:r>
              <a:rPr lang="zh-CN" altLang="en-US" sz="2400"/>
              <a:t>既然已经解释了ARP的用途， 我们再来看看它是如何工作的。每台主机或路由器在其内存中具有一个</a:t>
            </a:r>
            <a:r>
              <a:rPr lang="zh-CN" altLang="en-US" sz="2400">
                <a:solidFill>
                  <a:srgbClr val="FF0000"/>
                </a:solidFill>
              </a:rPr>
              <a:t>ARP表</a:t>
            </a:r>
            <a:r>
              <a:rPr lang="zh-CN" altLang="en-US" sz="2400"/>
              <a:t>(ARP table) ， 这张表包含IP地址到MAC地址的</a:t>
            </a:r>
            <a:r>
              <a:rPr lang="zh-CN" altLang="en-US" sz="2400">
                <a:solidFill>
                  <a:srgbClr val="FF0000"/>
                </a:solidFill>
              </a:rPr>
              <a:t>映射关系</a:t>
            </a:r>
            <a:r>
              <a:rPr lang="zh-CN" altLang="en-US" sz="2400"/>
              <a:t>。</a:t>
            </a:r>
            <a:endParaRPr lang="zh-CN" altLang="en-US" sz="2400"/>
          </a:p>
          <a:p>
            <a:endParaRPr lang="zh-CN" altLang="en-US" sz="2400"/>
          </a:p>
          <a:p>
            <a:r>
              <a:rPr lang="zh-CN" altLang="en-US" sz="2400"/>
              <a:t>图5-18显示了在主机222.222.222.220中可能看到的ARP表中的内容。该ARP表也包含一个</a:t>
            </a:r>
            <a:r>
              <a:rPr lang="zh-CN" altLang="en-US" sz="2400">
                <a:solidFill>
                  <a:srgbClr val="FF0000"/>
                </a:solidFill>
              </a:rPr>
              <a:t>寿命(TTL) </a:t>
            </a:r>
            <a:r>
              <a:rPr lang="zh-CN" altLang="en-US" sz="2400"/>
              <a:t>值， 它指示了从表中删除每个映射的时间。注意到这张表不必为该子网上的每台主机和路由器都包含一个表项；某些可能从来没有进入到该表中，某些可能已经过期。从一个表项放置到某ARP表中开始， 一个表项通常的过期时间是</a:t>
            </a:r>
            <a:r>
              <a:rPr lang="zh-CN" altLang="en-US" sz="2400">
                <a:solidFill>
                  <a:srgbClr val="FF0000"/>
                </a:solidFill>
              </a:rPr>
              <a:t>20分钟</a:t>
            </a:r>
            <a:r>
              <a:rPr lang="zh-CN" altLang="en-US" sz="2400"/>
              <a:t>。</a:t>
            </a:r>
            <a:endParaRPr lang="zh-CN" altLang="en-US" sz="2400"/>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pic>
        <p:nvPicPr>
          <p:cNvPr id="4" name="内容占位符 3"/>
          <p:cNvPicPr>
            <a:picLocks noChangeAspect="1"/>
          </p:cNvPicPr>
          <p:nvPr>
            <p:ph idx="1"/>
          </p:nvPr>
        </p:nvPicPr>
        <p:blipFill>
          <a:blip r:embed="rId1"/>
          <a:stretch>
            <a:fillRect/>
          </a:stretch>
        </p:blipFill>
        <p:spPr>
          <a:xfrm>
            <a:off x="457200" y="2277110"/>
            <a:ext cx="8436610" cy="1713230"/>
          </a:xfrm>
          <a:prstGeom prst="rect">
            <a:avLst/>
          </a:prstGeom>
        </p:spPr>
      </p:pic>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sp>
        <p:nvSpPr>
          <p:cNvPr id="3" name="内容占位符 2"/>
          <p:cNvSpPr/>
          <p:nvPr>
            <p:ph idx="1"/>
          </p:nvPr>
        </p:nvSpPr>
        <p:spPr>
          <a:xfrm>
            <a:off x="457200" y="1113155"/>
            <a:ext cx="8229600" cy="5013325"/>
          </a:xfrm>
        </p:spPr>
        <p:txBody>
          <a:bodyPr/>
          <a:p>
            <a:r>
              <a:rPr lang="en-US" altLang="zh-CN" sz="2400"/>
              <a:t>现在假设主机222.222.222.220要发送一个数据报，该数据报要IP寻址到本子网上另一台主机或路由器。发送主机需要获得给定IP地址的目的主机的MAC地址。如果发送方的ARP表具有该目的结点的表项， 这个任务是很容易完成的。但如果ARP表中当前没有该目的主机的表项，又该怎么办呢?特别是假设222.222.222.220要向222.222.222.222发送数据报。</a:t>
            </a:r>
            <a:endParaRPr lang="en-US" altLang="zh-CN" sz="2400"/>
          </a:p>
          <a:p>
            <a:r>
              <a:rPr lang="en-US" altLang="zh-CN" sz="2400"/>
              <a:t>在这种情况下， 发送方用ARP协议来解析这个地址。首先， 发送方构造一个称为</a:t>
            </a:r>
            <a:r>
              <a:rPr lang="en-US" altLang="zh-CN" sz="2400">
                <a:solidFill>
                  <a:srgbClr val="FF0000"/>
                </a:solidFill>
              </a:rPr>
              <a:t>ARP分组</a:t>
            </a:r>
            <a:r>
              <a:rPr lang="en-US" altLang="zh-CN" sz="2400"/>
              <a:t>(ARP packet)的特殊分组。一个ARP分组有几个字段， 包括发送和接收IP地址及MAC地址。ARP查询分组和响应分组都具有相同的格式。ARP查询分组的目的是询问子网上所有其他主机和路由器， 以确定对应于要解析的IP地址的那个MAC地址。</a:t>
            </a:r>
            <a:endParaRPr lang="en-US" altLang="zh-CN" sz="2400"/>
          </a:p>
        </p:txBody>
      </p:sp>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sp>
        <p:nvSpPr>
          <p:cNvPr id="3" name="内容占位符 2"/>
          <p:cNvSpPr/>
          <p:nvPr>
            <p:ph idx="1"/>
          </p:nvPr>
        </p:nvSpPr>
        <p:spPr/>
        <p:txBody>
          <a:bodyPr/>
          <a:p>
            <a:r>
              <a:rPr lang="en-US" altLang="zh-CN" sz="2400"/>
              <a:t>回到我们的例子上来， 222.222.222.220向它的适配器传递一个</a:t>
            </a:r>
            <a:r>
              <a:rPr lang="en-US" altLang="zh-CN" sz="2400">
                <a:solidFill>
                  <a:srgbClr val="FF0000"/>
                </a:solidFill>
              </a:rPr>
              <a:t>ARP查询分组</a:t>
            </a:r>
            <a:r>
              <a:rPr lang="en-US" altLang="zh-CN" sz="2400"/>
              <a:t>， 并且指示适配器应该用MAC广播地址(即FF-FF-FF-FF-FF-FF) 来发送这个分组。适配器在链路层帧中封装这个ARP分组， 用广播地址作为帧的目的地址， 并将该帧传输进子网中。</a:t>
            </a:r>
            <a:endParaRPr lang="en-US" altLang="zh-CN" sz="2400"/>
          </a:p>
        </p:txBody>
      </p:sp>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回想我们的社会保险号/邮政地址的类比， 一次ARP查询等价于一个人在某公司(比方说Any Corp) 一个拥挤的房间大喊：“邮政地址是加利福尼亚州帕罗奥图市Any Corp公司112房间13室的那个人的社会保险号是什么?”包含该ARP查询的帧能被子网上的所有其他适配器接收到， 并且(由于广播地址) 每个适配器都把在该帧中的ARP分组向上传递给ARP模块。这些ARP模块中的每个都检查它的IP地址是否与ARP分组中的目的IP地址相匹配。与之匹配的一个给查询主机发送回一个带有所希望映射的响应ARP分组。然后查询主机222.222.222.220能够更新它的ARP表， 并发送它的IP数据报， 该数据报封装在一个链路层帧中， 并且该帧的目的MAC就是对先前ARP请求进行响应的主机或路由器的MAC地址。</a:t>
            </a:r>
            <a:endParaRPr lang="en-US" altLang="zh-CN" sz="2400"/>
          </a:p>
        </p:txBody>
      </p:sp>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关于ARP协议有两件有趣的事情</a:t>
            </a:r>
            <a:r>
              <a:rPr lang="en-US" altLang="zh-CN" sz="2400">
                <a:solidFill>
                  <a:srgbClr val="FF0000"/>
                </a:solidFill>
              </a:rPr>
              <a:t>需要注意</a:t>
            </a:r>
            <a:r>
              <a:rPr lang="en-US" altLang="zh-CN" sz="2400"/>
              <a:t>。</a:t>
            </a:r>
            <a:endParaRPr lang="en-US" altLang="zh-CN" sz="2400"/>
          </a:p>
          <a:p>
            <a:endParaRPr lang="en-US" altLang="zh-CN" sz="2400"/>
          </a:p>
          <a:p>
            <a:r>
              <a:rPr lang="en-US" altLang="zh-CN" sz="2400"/>
              <a:t>首先， 查询ARP报文是在广播帧中发送的， 而响应ARP报文在一个标准帧中发送。在继续阅读之前， 你应该思考一下为什么这样。</a:t>
            </a:r>
            <a:endParaRPr lang="en-US" altLang="zh-CN" sz="2400"/>
          </a:p>
          <a:p>
            <a:endParaRPr lang="en-US" altLang="zh-CN" sz="2400"/>
          </a:p>
          <a:p>
            <a:r>
              <a:rPr lang="en-US" altLang="zh-CN" sz="2400"/>
              <a:t>其次， ARP是即插即用的， 这就是说， 一个ARP表是自动建立的， 即它不需要系统管理员来配置。并且如果某主机与子网断开连接，它的表项最终会从留在子网中的结点的表中删除掉。</a:t>
            </a:r>
            <a:endParaRPr lang="en-US" altLang="zh-CN" sz="2400"/>
          </a:p>
        </p:txBody>
      </p:sp>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2.地址解析协议</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学生们常常想知道ARP是一个链路层协议还是一个网络层协议。如我们所见， 一个ARP分组封装在链路层帧中， 因而在体系结构上</a:t>
            </a:r>
            <a:r>
              <a:rPr lang="en-US" altLang="zh-CN" sz="2400">
                <a:solidFill>
                  <a:srgbClr val="FF0000"/>
                </a:solidFill>
              </a:rPr>
              <a:t>位于链路层</a:t>
            </a:r>
            <a:r>
              <a:rPr lang="en-US" altLang="zh-CN" sz="2400"/>
              <a:t>之上。然而， 一个ARP分组具有包含链路层地址的字段，因而可认为是链路层协议，但它也包含网络层地址，因而也可认为是为网络层协议。所以， 可能最好把ARP看成是跨越链路层和网络层边界两边的协议，即不完全符合我们在第1章中学习的简单的分层协议栈。现实世界协议就是这样复杂!</a:t>
            </a:r>
            <a:endParaRPr lang="en-US" altLang="zh-CN" sz="2400"/>
          </a:p>
        </p:txBody>
      </p:sp>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3.发送数据报到子网以外</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现在应该搞清楚当一台主机要向相同子网上的另一台主机发送一个数据报时ARP的操作过程。但是现在我们来看更复杂的情况，即当子网中的某主机要向</a:t>
            </a:r>
            <a:r>
              <a:rPr lang="en-US" altLang="zh-CN" sz="2400">
                <a:solidFill>
                  <a:srgbClr val="FF0000"/>
                </a:solidFill>
              </a:rPr>
              <a:t>子网之外</a:t>
            </a:r>
            <a:r>
              <a:rPr lang="en-US" altLang="zh-CN" sz="2400"/>
              <a:t>(也就是跨越路由器的另一个子网)的主机发送网络层数据报的情况。</a:t>
            </a:r>
            <a:endParaRPr lang="en-US" altLang="zh-CN" sz="2400"/>
          </a:p>
          <a:p>
            <a:endParaRPr lang="en-US" altLang="zh-CN" sz="2400"/>
          </a:p>
          <a:p>
            <a:r>
              <a:rPr lang="en-US" altLang="zh-CN" sz="2400"/>
              <a:t>我们在图5-19的环境中来讨论这个问题，该图显示了一个由一台路由器互联两个子网所组成的简单网络。</a:t>
            </a:r>
            <a:endParaRPr lang="en-US" altLang="zh-CN" sz="2400"/>
          </a:p>
        </p:txBody>
      </p:sp>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3.发送数据报到子网以外</a:t>
            </a:r>
            <a:endParaRPr lang="zh-CN" altLang="en-US" sz="3200">
              <a:sym typeface="+mn-ea"/>
            </a:endParaRPr>
          </a:p>
        </p:txBody>
      </p:sp>
      <p:sp>
        <p:nvSpPr>
          <p:cNvPr id="3" name="内容占位符 2"/>
          <p:cNvSpPr/>
          <p:nvPr>
            <p:ph idx="1"/>
          </p:nvPr>
        </p:nvSpPr>
        <p:spPr>
          <a:xfrm>
            <a:off x="457200" y="1201420"/>
            <a:ext cx="8229600" cy="4925060"/>
          </a:xfrm>
        </p:spPr>
        <p:txBody>
          <a:bodyPr/>
          <a:p>
            <a:endParaRPr lang="en-US" altLang="zh-CN" sz="2400"/>
          </a:p>
        </p:txBody>
      </p:sp>
      <p:pic>
        <p:nvPicPr>
          <p:cNvPr id="4" name="图片 3"/>
          <p:cNvPicPr>
            <a:picLocks noChangeAspect="1"/>
          </p:cNvPicPr>
          <p:nvPr/>
        </p:nvPicPr>
        <p:blipFill>
          <a:blip r:embed="rId1"/>
          <a:stretch>
            <a:fillRect/>
          </a:stretch>
        </p:blipFill>
        <p:spPr>
          <a:xfrm>
            <a:off x="755650" y="2155190"/>
            <a:ext cx="7794625" cy="254762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3.进程寻址</a:t>
            </a:r>
            <a:endParaRPr sz="4000"/>
          </a:p>
        </p:txBody>
      </p:sp>
      <p:sp>
        <p:nvSpPr>
          <p:cNvPr id="3" name="内容占位符 2"/>
          <p:cNvSpPr/>
          <p:nvPr>
            <p:ph idx="1"/>
          </p:nvPr>
        </p:nvSpPr>
        <p:spPr>
          <a:xfrm>
            <a:off x="457200" y="1417955"/>
            <a:ext cx="8229600" cy="4708525"/>
          </a:xfrm>
        </p:spPr>
        <p:txBody>
          <a:bodyPr/>
          <a:p>
            <a:r>
              <a:rPr lang="zh-CN" altLang="en-US" sz="2400"/>
              <a:t>在因特网中， 主机由其</a:t>
            </a:r>
            <a:r>
              <a:rPr lang="zh-CN" altLang="en-US" sz="2400">
                <a:solidFill>
                  <a:srgbClr val="FF0000"/>
                </a:solidFill>
              </a:rPr>
              <a:t>IP地址</a:t>
            </a:r>
            <a:r>
              <a:rPr lang="zh-CN" altLang="en-US" sz="2400"/>
              <a:t>(IP</a:t>
            </a:r>
            <a:r>
              <a:rPr lang="en-US" altLang="zh-CN" sz="2400"/>
              <a:t> </a:t>
            </a:r>
            <a:r>
              <a:rPr lang="zh-CN" altLang="en-US" sz="2400"/>
              <a:t>address) 标识。此时，我们只要知道IP地址是一个</a:t>
            </a:r>
            <a:r>
              <a:rPr lang="zh-CN" altLang="en-US" sz="2400">
                <a:solidFill>
                  <a:srgbClr val="FF0000"/>
                </a:solidFill>
              </a:rPr>
              <a:t>32比特</a:t>
            </a:r>
            <a:r>
              <a:rPr lang="zh-CN" altLang="en-US" sz="2400"/>
              <a:t>的量且它能够唯一地标识该主机就够了。除了知道报文送往目的地的主机地址外，发送进程还必须指定运行在接收主机上的接收进程(更具体地说，接收套接字)。因为一般而言一台主机能够运行许多网络应用，这些信息是需要的。</a:t>
            </a:r>
            <a:endParaRPr lang="zh-CN" altLang="en-US" sz="2400"/>
          </a:p>
          <a:p>
            <a:endParaRPr lang="zh-CN" altLang="en-US" sz="2400"/>
          </a:p>
          <a:p>
            <a:r>
              <a:rPr lang="zh-CN" altLang="en-US" sz="2400"/>
              <a:t>目的地</a:t>
            </a:r>
            <a:r>
              <a:rPr lang="zh-CN" altLang="en-US" sz="2400">
                <a:solidFill>
                  <a:srgbClr val="FF0000"/>
                </a:solidFill>
              </a:rPr>
              <a:t>端口号</a:t>
            </a:r>
            <a:r>
              <a:rPr lang="zh-CN" altLang="en-US" sz="2400"/>
              <a:t>(port</a:t>
            </a:r>
            <a:r>
              <a:rPr lang="en-US" altLang="zh-CN" sz="2400"/>
              <a:t> </a:t>
            </a:r>
            <a:r>
              <a:rPr lang="zh-CN" altLang="en-US" sz="2400"/>
              <a:t>number) 用于这个目的。已经给流行的应用分配了特定的端口号。例如， Web服务器用端口号80来标识。邮件服务器进程(使用SMTP协议) 用端口号25来标识。</a:t>
            </a:r>
            <a:endParaRPr lang="zh-CN" altLang="en-US" sz="2400"/>
          </a:p>
        </p:txBody>
      </p:sp>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3.发送数据报到子网以外</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有关图5-19需要注意几件有趣的事情。每台主机仅有一个IP地址和一个适配器。但是，如第4章所讨论，一台路由器对它的每个接口都有一个IP地址。对路由器的每个接口， (在路由器中) 也有一个ARP模块和一个适配器。在图5-19中的路由器有两个接口，所以它有两个IP地址、两个ARP模块和两个适配器。当然， 网络中的每个适配器都有自己的MAC地址。</a:t>
            </a:r>
            <a:endParaRPr lang="en-US" altLang="zh-CN" sz="2400"/>
          </a:p>
          <a:p>
            <a:endParaRPr lang="en-US" altLang="zh-CN" sz="2400"/>
          </a:p>
          <a:p>
            <a:r>
              <a:rPr lang="en-US" altLang="zh-CN" sz="2400"/>
              <a:t>还要注意到子网1的网络地址为111.111.111/24，子网2的网络地址为222.222.222/24。因此，与子网1相连的所有接口都有格式为111.111.111.xxx的地址，与子网2相连的所有接口都有格式为222.222.222.xxx的地址。</a:t>
            </a:r>
            <a:endParaRPr lang="en-US" altLang="zh-CN" sz="2400"/>
          </a:p>
        </p:txBody>
      </p:sp>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3.发送数据报到子网以外</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现在我们考察子网1上的一台主机将向子网2上的一台主机发送数据报。特别是，假设主机111.111.111.111要向主机222.222.222.222发送一个IP数据报。和往常一样，发送主机向它的适配器传递数据报。但是，发送主机还必须向它的适配器指示一个适当的目的MAC地址。该适配器应该使用什么MAC地址呢?有人也许大胆猜测， 这个适当的MAC地址就是主机222.222.222.222的适配器地址，即49-BD-D2-C7-56-2A。</a:t>
            </a:r>
            <a:endParaRPr lang="en-US" altLang="zh-CN" sz="2400"/>
          </a:p>
          <a:p>
            <a:endParaRPr lang="en-US" altLang="zh-CN" sz="2400"/>
          </a:p>
          <a:p>
            <a:r>
              <a:rPr lang="en-US" altLang="zh-CN" sz="2400"/>
              <a:t>然而，这个猜测是错误的!如果发送适配器要用那个MAC地址， 那么子网1上所有的适配器都不会费心将该IP数据报传递到它的网络层， 因为该帧的目的地址与子网1上所有适配器的MAC地址都将不匹配。这个数据报将只有死亡，到达数据报天</a:t>
            </a:r>
            <a:r>
              <a:rPr lang="zh-CN" altLang="en-US" sz="2400"/>
              <a:t>堂</a:t>
            </a:r>
            <a:r>
              <a:rPr lang="en-US" altLang="zh-CN" sz="2400"/>
              <a:t>。</a:t>
            </a:r>
            <a:endParaRPr lang="en-US" altLang="zh-CN" sz="2400"/>
          </a:p>
        </p:txBody>
      </p:sp>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3.发送数据报到子网以外</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如果我们仔细地观察图5-19，我们发现为了使一个数据报从111.111.111.111到子网2上的主机，该数据报必须首先发送给路由器接口111.111.111.110，它是通往最终目的地路径上的第一跳路由器的IP地址。因此， 对于该帧来说， 适当的MAC地址是路由器接口111.111.111.110的适配器地址，即E6-E9-00-17-BB-4B。但发送主机怎样获得111.111.111.110的MAC地址呢?当然是通过使用ARP!一旦发送适配器有了这个MAC地址，它创建一个帧(包含了寻址到222.222.222.222的数据报)，并把该帧发送到子网1中。</a:t>
            </a:r>
            <a:endParaRPr lang="en-US" altLang="zh-CN" sz="2400"/>
          </a:p>
        </p:txBody>
      </p:sp>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3.发送数据报到子网以外</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在子网1上的路由器适配器看到该链路层帧是向它寻址的，因此把这个帧传递给路由器的网络层。该IP数据报终于被成功地从源主机移动到这台路由器了!但是我们的任务还没有结束。我们仍然要将该数据报从路由器移动到目的地。路由器现在必须决定该数据报要被转发的正确接口。如在第4章中所讨论的，这是通过查询路由器中的转发表来完成的。</a:t>
            </a:r>
            <a:r>
              <a:rPr lang="en-US" altLang="zh-CN" sz="2400">
                <a:solidFill>
                  <a:srgbClr val="FF0000"/>
                </a:solidFill>
              </a:rPr>
              <a:t>转发表</a:t>
            </a:r>
            <a:r>
              <a:rPr lang="en-US" altLang="zh-CN" sz="2400"/>
              <a:t>告诉这台路由器该数据报要通过路由器接口222.222.222.220转发。然后该接口把这个数据报传递给它的适配器，适配器把该数据报封装到一个新的帧中，并且将帧发送进子网2中。这时， 该帧的目的MAC地址确实是最终目的地MAC地址。路由器又是怎样获得这个目的地MAC地址的呢?当然是用ARP获得的!</a:t>
            </a:r>
            <a:endParaRPr lang="en-US" altLang="zh-CN" sz="2400"/>
          </a:p>
        </p:txBody>
      </p:sp>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5.4.2 以太网</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以太网几乎占领着现有的有线局域网市场。在20世纪80年代和90年代早期，以太网面临着来自其他局域网技术包括令牌环、FDDI和ATM的挑战。多年来， 这些其他技术中的一些成功地抓住了部分局域网市场份额。</a:t>
            </a:r>
            <a:endParaRPr lang="en-US" altLang="zh-CN" sz="2400"/>
          </a:p>
          <a:p>
            <a:endParaRPr lang="en-US" altLang="zh-CN" sz="2400"/>
          </a:p>
          <a:p>
            <a:r>
              <a:rPr lang="en-US" altLang="zh-CN" sz="2400"/>
              <a:t>但是自从20世纪70年代中期发明</a:t>
            </a:r>
            <a:r>
              <a:rPr lang="en-US" altLang="zh-CN" sz="2400">
                <a:solidFill>
                  <a:srgbClr val="FF0000"/>
                </a:solidFill>
              </a:rPr>
              <a:t>以太网</a:t>
            </a:r>
            <a:r>
              <a:rPr lang="en-US" altLang="zh-CN" sz="2400"/>
              <a:t>以来，它就不断演化和发展，并保持了它的支配地位。今天，以太网是到目前为止最流行的有线局域网技术，而且到可能预见的将来它可能仍保持这一位置。可以这么说，以太网对本地区域联网的重要性就像因特网对全球联网所具有的地位那样。</a:t>
            </a:r>
            <a:endParaRPr lang="en-US" altLang="zh-CN" sz="2400"/>
          </a:p>
        </p:txBody>
      </p:sp>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5.4.2 以太网</a:t>
            </a:r>
            <a:endParaRPr lang="zh-CN" altLang="en-US" sz="3200">
              <a:sym typeface="+mn-ea"/>
            </a:endParaRPr>
          </a:p>
        </p:txBody>
      </p:sp>
      <p:sp>
        <p:nvSpPr>
          <p:cNvPr id="3" name="内容占位符 2"/>
          <p:cNvSpPr/>
          <p:nvPr>
            <p:ph idx="1"/>
          </p:nvPr>
        </p:nvSpPr>
        <p:spPr>
          <a:xfrm>
            <a:off x="457200" y="1090295"/>
            <a:ext cx="8229600" cy="5036185"/>
          </a:xfrm>
        </p:spPr>
        <p:txBody>
          <a:bodyPr/>
          <a:p>
            <a:r>
              <a:rPr lang="en-US" altLang="zh-CN" sz="2400"/>
              <a:t>以太网的成功有很多原因。</a:t>
            </a:r>
            <a:r>
              <a:rPr lang="en-US" altLang="zh-CN" sz="2400">
                <a:solidFill>
                  <a:srgbClr val="FF0000"/>
                </a:solidFill>
              </a:rPr>
              <a:t>首先</a:t>
            </a:r>
            <a:r>
              <a:rPr lang="en-US" altLang="zh-CN" sz="2400"/>
              <a:t>，以太网是第一个</a:t>
            </a:r>
            <a:r>
              <a:rPr lang="en-US" altLang="zh-CN" sz="2400">
                <a:solidFill>
                  <a:srgbClr val="FF0000"/>
                </a:solidFill>
              </a:rPr>
              <a:t>广泛部署</a:t>
            </a:r>
            <a:r>
              <a:rPr lang="en-US" altLang="zh-CN" sz="2400"/>
              <a:t>的</a:t>
            </a:r>
            <a:r>
              <a:rPr lang="en-US" altLang="zh-CN" sz="2400">
                <a:solidFill>
                  <a:srgbClr val="FF0000"/>
                </a:solidFill>
              </a:rPr>
              <a:t>高速局域网</a:t>
            </a:r>
            <a:r>
              <a:rPr lang="en-US" altLang="zh-CN" sz="2400"/>
              <a:t>。因为它部署得早，网络管理员非常熟悉以太网(它的奇迹和它的奇思妙想)，并当其他局域网技术问世时， 他们不愿意转而用之。</a:t>
            </a:r>
            <a:r>
              <a:rPr lang="en-US" altLang="zh-CN" sz="2400">
                <a:solidFill>
                  <a:srgbClr val="FF0000"/>
                </a:solidFill>
              </a:rPr>
              <a:t>其次</a:t>
            </a:r>
            <a:r>
              <a:rPr lang="en-US" altLang="zh-CN" sz="2400"/>
              <a:t>， 令牌环、FDDI和ATM比以太网更加复杂、更加昂贵，这就进一步阻碍了网络管理员改用其他技术。</a:t>
            </a:r>
            <a:r>
              <a:rPr lang="en-US" altLang="zh-CN" sz="2400">
                <a:solidFill>
                  <a:srgbClr val="FF0000"/>
                </a:solidFill>
              </a:rPr>
              <a:t>第三</a:t>
            </a:r>
            <a:r>
              <a:rPr lang="en-US" altLang="zh-CN" sz="2400"/>
              <a:t>，改用其他局域网技术(例如FDDI和ATM)的最引</a:t>
            </a:r>
            <a:r>
              <a:rPr lang="zh-CN" altLang="en-US" sz="2400">
                <a:sym typeface="+mn-ea"/>
              </a:rPr>
              <a:t>入</a:t>
            </a:r>
            <a:r>
              <a:rPr lang="en-US" altLang="zh-CN" sz="2400"/>
              <a:t>注目的原因通常是这些新技术具有更高数据速率；然而以太网总是奋起抗争，产生了运行在相同或更高数据速率下的版本。</a:t>
            </a:r>
            <a:endParaRPr lang="en-US" altLang="zh-CN" sz="2400"/>
          </a:p>
          <a:p>
            <a:endParaRPr lang="en-US" altLang="zh-CN" sz="2400"/>
          </a:p>
          <a:p>
            <a:r>
              <a:rPr lang="en-US" altLang="zh-CN" sz="2400"/>
              <a:t>20世纪90年代初期还引</a:t>
            </a:r>
            <a:r>
              <a:rPr lang="zh-CN" altLang="en-US" sz="2400">
                <a:sym typeface="+mn-ea"/>
              </a:rPr>
              <a:t>入</a:t>
            </a:r>
            <a:r>
              <a:rPr lang="en-US" altLang="zh-CN" sz="2400"/>
              <a:t>了交换以太网，这就进一步增加了它的有效数据速率。最后，由于以太网已经很流行了，所以以太网硬件(尤其是适配器和交换机)成为了一个普通商品，而且极为便宜。</a:t>
            </a:r>
            <a:endParaRPr lang="en-US" altLang="zh-CN" sz="2400"/>
          </a:p>
        </p:txBody>
      </p:sp>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5.4.2 以太网</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Bob Metcalfe和David Boggs在20世纪70年代中期发明初始的以太局域网。初始的以太局域网使用同轴电缆总线来互联结点。以太网的</a:t>
            </a:r>
            <a:r>
              <a:rPr lang="en-US" altLang="zh-CN" sz="2400">
                <a:solidFill>
                  <a:srgbClr val="FF0000"/>
                </a:solidFill>
              </a:rPr>
              <a:t>总线拓扑</a:t>
            </a:r>
            <a:r>
              <a:rPr lang="en-US" altLang="zh-CN" sz="2400"/>
              <a:t>实际上从20世纪80年代到90年代中期一直保持不变。使用总线拓扑的以太网是一种广播局域网，即所有传输的帧传送到与该总线连接的所有适配器并被其处理。</a:t>
            </a:r>
            <a:endParaRPr lang="en-US" altLang="zh-CN" sz="2400"/>
          </a:p>
          <a:p>
            <a:endParaRPr lang="en-US" altLang="zh-CN" sz="2400"/>
          </a:p>
          <a:p>
            <a:r>
              <a:rPr lang="en-US" altLang="zh-CN" sz="2400"/>
              <a:t>回忆一下，我们在5.3.2节中讨论了以太网的具有二进制指数回退的CSMA/CD多路访问协议。</a:t>
            </a:r>
            <a:endParaRPr lang="en-US" altLang="zh-CN" sz="2400"/>
          </a:p>
        </p:txBody>
      </p:sp>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5.4.2 以太网</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到了20世纪90年代后期，大多数公司和大学使用一种基于</a:t>
            </a:r>
            <a:r>
              <a:rPr lang="en-US" altLang="zh-CN" sz="2400">
                <a:solidFill>
                  <a:srgbClr val="FF0000"/>
                </a:solidFill>
              </a:rPr>
              <a:t>集线器</a:t>
            </a:r>
            <a:r>
              <a:rPr lang="en-US" altLang="zh-CN" sz="2400"/>
              <a:t>的</a:t>
            </a:r>
            <a:r>
              <a:rPr lang="en-US" altLang="zh-CN" sz="2400">
                <a:solidFill>
                  <a:srgbClr val="FF0000"/>
                </a:solidFill>
              </a:rPr>
              <a:t>星形拓扑</a:t>
            </a:r>
            <a:r>
              <a:rPr lang="en-US" altLang="zh-CN" sz="2400"/>
              <a:t>以太网安装替代了它们的局域网。在这种安装中，主机(和路由器)直接用双绞对铜线与一台集线器相连。</a:t>
            </a:r>
            <a:r>
              <a:rPr lang="en-US" altLang="zh-CN" sz="2400">
                <a:solidFill>
                  <a:srgbClr val="FF0000"/>
                </a:solidFill>
              </a:rPr>
              <a:t>集线器(hub)</a:t>
            </a:r>
            <a:r>
              <a:rPr lang="en-US" altLang="zh-CN" sz="2400"/>
              <a:t> 是一种物理层设备， 它作用于各个</a:t>
            </a:r>
            <a:r>
              <a:rPr lang="en-US" altLang="zh-CN" sz="2400">
                <a:solidFill>
                  <a:srgbClr val="FF0000"/>
                </a:solidFill>
              </a:rPr>
              <a:t>比特</a:t>
            </a:r>
            <a:r>
              <a:rPr lang="en-US" altLang="zh-CN" sz="2400"/>
              <a:t>而不是作用于帧。</a:t>
            </a:r>
            <a:endParaRPr lang="en-US" altLang="zh-CN" sz="2400"/>
          </a:p>
          <a:p>
            <a:r>
              <a:rPr lang="en-US" altLang="zh-CN" sz="2400"/>
              <a:t>当表示一个0或一个1的比特到达一个接口时，集线器只是重新生成这个比特，将其能量</a:t>
            </a:r>
            <a:r>
              <a:rPr lang="en-US" altLang="zh-CN" sz="2400">
                <a:solidFill>
                  <a:srgbClr val="FF0000"/>
                </a:solidFill>
              </a:rPr>
              <a:t>强度放大</a:t>
            </a:r>
            <a:r>
              <a:rPr lang="en-US" altLang="zh-CN" sz="2400"/>
              <a:t>，并将该比特向其他所有接口传输出去。因此，采用基于集线器的星形拓扑的以太网也是一个广播局域网，即无论何时集线器从它的一个接口接收到一个比特，它向其所有其他接口发送该比特的副本。特别是，如果某集线器同时从两个不同的接口接收到帧，将出现一次碰撞，生成该帧的结点必须重新传输该帧。</a:t>
            </a:r>
            <a:endParaRPr lang="en-US" altLang="zh-CN" sz="2400"/>
          </a:p>
        </p:txBody>
      </p:sp>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5.4.2 以太网</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在21世纪早期，以太网又经历了一次重要的革命性变化。以太网安装继续使用星形拓扑， 但是</a:t>
            </a:r>
            <a:r>
              <a:rPr lang="en-US" altLang="zh-CN" sz="2400">
                <a:solidFill>
                  <a:srgbClr val="FF0000"/>
                </a:solidFill>
              </a:rPr>
              <a:t>位于中心的集线器被交换机(switch) 所替代</a:t>
            </a:r>
            <a:r>
              <a:rPr lang="en-US" altLang="zh-CN" sz="2400"/>
              <a:t>。</a:t>
            </a:r>
            <a:endParaRPr lang="en-US" altLang="zh-CN" sz="2400"/>
          </a:p>
          <a:p>
            <a:endParaRPr lang="en-US" altLang="zh-CN" sz="2400"/>
          </a:p>
          <a:p>
            <a:r>
              <a:rPr lang="en-US" altLang="zh-CN" sz="2400"/>
              <a:t>在本章后面我们将深入学习交换以太网。眼下我们仅知道交换机不仅是“无碰撞的”，而且也是名副其实的存储转发分组交换机就可以了；但是与运行在高至第3层的路由器不同，交换机仅运行在第2层。</a:t>
            </a:r>
            <a:endParaRPr lang="en-US" altLang="zh-CN" sz="2400"/>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1.以太网帧结构</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以太网帧如图5-20所示。通过仔细研究以太网的帧，我们能够学到许多有关以太网的知识。</a:t>
            </a:r>
            <a:endParaRPr lang="en-US" altLang="zh-CN" sz="2400"/>
          </a:p>
        </p:txBody>
      </p:sp>
      <p:pic>
        <p:nvPicPr>
          <p:cNvPr id="4" name="图片 3"/>
          <p:cNvPicPr>
            <a:picLocks noChangeAspect="1"/>
          </p:cNvPicPr>
          <p:nvPr/>
        </p:nvPicPr>
        <p:blipFill>
          <a:blip r:embed="rId1"/>
          <a:stretch>
            <a:fillRect/>
          </a:stretch>
        </p:blipFill>
        <p:spPr>
          <a:xfrm>
            <a:off x="1495425" y="2828925"/>
            <a:ext cx="6153150" cy="120015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2.1.3 可供应用程序使用的运输服务</a:t>
            </a:r>
            <a:endParaRPr sz="4000"/>
          </a:p>
        </p:txBody>
      </p:sp>
      <p:sp>
        <p:nvSpPr>
          <p:cNvPr id="3" name="内容占位符 2"/>
          <p:cNvSpPr/>
          <p:nvPr>
            <p:ph idx="1"/>
          </p:nvPr>
        </p:nvSpPr>
        <p:spPr>
          <a:xfrm>
            <a:off x="457200" y="1417955"/>
            <a:ext cx="8229600" cy="4708525"/>
          </a:xfrm>
        </p:spPr>
        <p:txBody>
          <a:bodyPr/>
          <a:p>
            <a:r>
              <a:rPr sz="2400"/>
              <a:t>套接字是应用程序进程和运输层协议之间的接口。在发送端的应用程序将报文推进该套接字。在该套接字的另一侧，运输层协议负责使该报文进</a:t>
            </a:r>
            <a:r>
              <a:rPr lang="zh-CN" sz="2400"/>
              <a:t>入</a:t>
            </a:r>
            <a:r>
              <a:rPr sz="2400"/>
              <a:t>接收进程的套接字。包括因特网在内的很多网络提供了不止一种运输层协议。</a:t>
            </a:r>
            <a:endParaRPr sz="2400"/>
          </a:p>
          <a:p>
            <a:endParaRPr sz="2400"/>
          </a:p>
          <a:p>
            <a:r>
              <a:rPr sz="2400"/>
              <a:t>当开发一个应用时，必须选择一种可用的运输层协议。如何做出这种选择呢?最可能的方式是，通过研究这些可用的运输层协议所提供的服务，选择一个最能为你的应用需求提供恰当服务的协议。我们大体能够从四个方面对应用程序服务要求进行分类：</a:t>
            </a:r>
            <a:r>
              <a:rPr sz="2400">
                <a:solidFill>
                  <a:srgbClr val="FF0000"/>
                </a:solidFill>
              </a:rPr>
              <a:t>可靠数据传输、吞吐量、定时和安全性</a:t>
            </a:r>
            <a:r>
              <a:rPr sz="2400"/>
              <a:t>。</a:t>
            </a:r>
            <a:endParaRPr sz="2400"/>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1.以太网帧结构</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为了将对以太网帧的讨论放到切实的环境中，考虑从一台主机向另一台主机发送一个IP数据报，且这两台主机在相同的以太局域网上(例如，如图5-17所示的以太局域网)。(尽管以太网帧的负载是一个IP数据报，但我们注意到以太网帧也能够承载其他网络层分组。) </a:t>
            </a:r>
            <a:r>
              <a:rPr lang="zh-CN" altLang="en-US" sz="2400"/>
              <a:t>假</a:t>
            </a:r>
            <a:r>
              <a:rPr lang="en-US" altLang="zh-CN" sz="2400"/>
              <a:t>设发送适配器(即适配器A) 的MAC地址是A A-A A-A A-A A-A A-A A， 接收适配器(即适配器B) 的MAC地址是BB-BB-BB-BB-BB-BB。发送适配器在一个以太网帧中封装了一个IP数据报，并把该帧传递到物理层。接收适配器从物理层收到这个帧，提取出IP数据报，并将该IP数据报传递给网络层。我们现在在这种情况下考察如图5-20所示的以太网帧的6个字段：</a:t>
            </a:r>
            <a:endParaRPr lang="en-US" altLang="zh-CN" sz="2400"/>
          </a:p>
        </p:txBody>
      </p:sp>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1.以太网帧结构</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solidFill>
                  <a:srgbClr val="FF0000"/>
                </a:solidFill>
              </a:rPr>
              <a:t>数据字段</a:t>
            </a:r>
            <a:r>
              <a:rPr lang="en-US" altLang="zh-CN" sz="2400"/>
              <a:t>(46~1500字节)。这个字段承载了IP数据报。以太网的最大传输单元(MTU)是1500字节。这意味着如果IP数据报超过了1500字节，则主机必须将该数据报分片，如4.4.1节所讨论。数据字段的最小长度是46字节。这意味着如果IP数据报小于46字节，数据报必须被填充到46字节。当采用填充时，传递到网络层的数据包括IP数据报和填充部分。网络层使用IP数据报首部中的长度字段来去除填充部分。</a:t>
            </a:r>
            <a:endParaRPr lang="en-US" altLang="zh-CN" sz="2400"/>
          </a:p>
        </p:txBody>
      </p:sp>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1.以太网帧结构</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solidFill>
                  <a:srgbClr val="FF0000"/>
                </a:solidFill>
              </a:rPr>
              <a:t>目的地址</a:t>
            </a:r>
            <a:r>
              <a:rPr lang="en-US" altLang="zh-CN" sz="2400"/>
              <a:t>(6字节) 。这个字段包含目的适配器的MAC地址， 即BB-BB-BB-BB-BB-BB。当适配器B收到一个以太网帧，帧的目的地址无论是BB-BB-BB-BB-BB-BB， 还是MAC广播地址， 它都将该帧的数据字段的内容传递给网络层； 如果它收到了具有任何其他MAC地址的帧， 则丢弃之。</a:t>
            </a:r>
            <a:endParaRPr lang="en-US" altLang="zh-CN" sz="2400"/>
          </a:p>
          <a:p>
            <a:endParaRPr lang="en-US" altLang="zh-CN" sz="2400"/>
          </a:p>
          <a:p>
            <a:r>
              <a:rPr lang="en-US" altLang="zh-CN" sz="2400">
                <a:solidFill>
                  <a:srgbClr val="FF0000"/>
                </a:solidFill>
              </a:rPr>
              <a:t>源地址</a:t>
            </a:r>
            <a:r>
              <a:rPr lang="en-US" altLang="zh-CN" sz="2400"/>
              <a:t>(6字节) 。这个字段包含了传输该帧到局域网上的适配器的MAC地址，在本例中为AA-AA-AA-AA-AA-AA。</a:t>
            </a:r>
            <a:endParaRPr lang="en-US" altLang="zh-CN" sz="2400"/>
          </a:p>
        </p:txBody>
      </p:sp>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1.以太网帧结构</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solidFill>
                  <a:srgbClr val="FF0000"/>
                </a:solidFill>
              </a:rPr>
              <a:t>类型字段</a:t>
            </a:r>
            <a:r>
              <a:rPr lang="en-US" altLang="zh-CN" sz="2400"/>
              <a:t>(2字节)。类型字段允许以太网复用多种网络层协议。为了理解这点，我们需要记住主机能够使用除了IP以外的其他网络层协议。事实上，一台给定的主机可以支持多种网络层协议，以对不同的应用采用不同的协议。因此，当以太网帧到达适配器B，适配器B需要知道它应该将数据字段的内容传递给哪个网络层协议(即分解) 。IP和其他链路层协议(例如， Novell IPX或AppleTalk) 都有它们各自的、标准化的类型编号。此外， ARP协议有自己的类型编号， 并且如果到达的帧包含ARP分组(即类型字段的值为十六进制的0806) ， 则该ARP分组将被多路分解给ARP协议。注意到该类型字段和网络层数据报中的协议字段、运输层报文段的端口号字段相类似；所有这些字段都是为了把一层中的某协议与上一层的某协议结合起来。</a:t>
            </a:r>
            <a:endParaRPr lang="en-US" altLang="zh-CN" sz="2400"/>
          </a:p>
        </p:txBody>
      </p:sp>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1.以太网帧结构</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solidFill>
                  <a:srgbClr val="FF0000"/>
                </a:solidFill>
              </a:rPr>
              <a:t>CRC</a:t>
            </a:r>
            <a:r>
              <a:rPr lang="en-US" altLang="zh-CN" sz="2400"/>
              <a:t>(4字节) 。如5.2.3节中讨论的那样， CRC(循环冗余检测) 字段的目的是使得接收适配器(适配器B)检测帧中是否引</a:t>
            </a:r>
            <a:r>
              <a:rPr lang="zh-CN" altLang="en-US" sz="2400"/>
              <a:t>入</a:t>
            </a:r>
            <a:r>
              <a:rPr lang="en-US" altLang="zh-CN" sz="2400"/>
              <a:t>了差错。</a:t>
            </a:r>
            <a:endParaRPr lang="en-US" altLang="zh-CN" sz="2400"/>
          </a:p>
        </p:txBody>
      </p:sp>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1.以太网帧结构</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solidFill>
                  <a:srgbClr val="FF0000"/>
                </a:solidFill>
              </a:rPr>
              <a:t>前同步码</a:t>
            </a:r>
            <a:r>
              <a:rPr lang="en-US" altLang="zh-CN" sz="2400"/>
              <a:t>(8字节) 。以太网帧以一个8字节的前同步码(Preamble) 字段开始。该前同步码的前7字节的值都是10101010；最后一个字节是10101011。前同步码字段的前7字节用于</a:t>
            </a:r>
            <a:r>
              <a:rPr lang="en-US" altLang="zh-CN" sz="2400">
                <a:solidFill>
                  <a:srgbClr val="FF0000"/>
                </a:solidFill>
              </a:rPr>
              <a:t>“唤醒”</a:t>
            </a:r>
            <a:r>
              <a:rPr lang="en-US" altLang="zh-CN" sz="2400"/>
              <a:t>接收适配器，并且将它们的时钟和发送方的时钟同步。为什么这些时钟会不同步呢?记住适配器A的目的是根据以太局域网类型的不同， 分别以10Mbps、100Mbps或者1Gbps的速率传输帧。然而， 没有什么是完美无缺的，因此适配器A不会以精确的额定速率传输帧；相对于额定速率总有一些漂移，局域网上的其他适配器不会预先知道这种漂移的。接收适配器只需通过锁定前同步码的前7字节的比特，就能够锁定适配器A的时钟。前同步码的第8个字节的最后两个比特(第一个出现的两个连续的1)警告适配器B，“重要的内容”就要到来了。</a:t>
            </a:r>
            <a:endParaRPr lang="en-US" altLang="zh-CN" sz="2400"/>
          </a:p>
        </p:txBody>
      </p:sp>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1.以太网帧结构</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所有的以太网技术都向网络层提供</a:t>
            </a:r>
            <a:r>
              <a:rPr lang="en-US" altLang="zh-CN" sz="2400">
                <a:solidFill>
                  <a:srgbClr val="FF0000"/>
                </a:solidFill>
              </a:rPr>
              <a:t>无连接服务</a:t>
            </a:r>
            <a:r>
              <a:rPr lang="en-US" altLang="zh-CN" sz="2400"/>
              <a:t>。这就是说，当适配器A要向适配器B发送一个数据报时，适配器A在一个以太网帧中封装该数据报，并且把该帧发送到局域网上，没有先与适配器B握手。这种第二层的无连接服务类似于IP的第三层数据报服务和UDP的第4层无连接服务。</a:t>
            </a:r>
            <a:endParaRPr lang="en-US" altLang="zh-CN" sz="2400"/>
          </a:p>
        </p:txBody>
      </p:sp>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1.以太网帧结构</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以太网技术都向网络层提供</a:t>
            </a:r>
            <a:r>
              <a:rPr lang="en-US" altLang="zh-CN" sz="2400">
                <a:solidFill>
                  <a:srgbClr val="FF0000"/>
                </a:solidFill>
              </a:rPr>
              <a:t>不可靠服务</a:t>
            </a:r>
            <a:r>
              <a:rPr lang="en-US" altLang="zh-CN" sz="2400"/>
              <a:t>(unreliable service) 。特别是， 当适配器B收到一个来自适配器A的帧， 它对该帧执行CRC校验， 但是当该帧通过CRC校验时它既不发送确认帧； 而当该帧没有通过CRC校验时它也不发送否定确认帧。当某帧没有通过CRC校验， 适配器B只是丢弃该帧。因此， 适配器A根本不知道它传输的帧是否到达了B并通过了CRC校验。(在链路层) 缺乏可靠的传输有助于使得以太网简单和便宜。但是它也意味着传递到网络层的数据报流能够有间隙。</a:t>
            </a:r>
            <a:endParaRPr lang="en-US" altLang="zh-CN" sz="2400"/>
          </a:p>
        </p:txBody>
      </p:sp>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1.以太网帧结构</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如果由于丢弃了以太网帧而存在间隙，主机B上的应用也会看见这个间隙吗?如我们在第3章中学习的那样， 这只取决于该应用是使用UDP还是使用TCP。如果应用使用的是UDP， 则主机B中的应用的确会看到数据中的间隙。另一方面， 如果应用使用的是TCP，则主机B中的TCP将不会确认包含在丢弃帧中的数据， 从而引起主机A的TCP重传。注意到当TCP重传数据时， 数据最终将回到曾经丢弃它的以太网适配器。因此， 从这种意义上来说，以太网的确重传了数据，尽管以太网并不知道它是正在传输一个具有全新数据的全新数据报，还是一个包含已经被传输过至少一次的数据的数据报。</a:t>
            </a:r>
            <a:endParaRPr lang="en-US" altLang="zh-CN" sz="2400"/>
          </a:p>
        </p:txBody>
      </p:sp>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2.以太网技术</a:t>
            </a:r>
            <a:endParaRPr lang="zh-CN" altLang="en-US" sz="3200">
              <a:sym typeface="+mn-ea"/>
            </a:endParaRPr>
          </a:p>
        </p:txBody>
      </p:sp>
      <p:sp>
        <p:nvSpPr>
          <p:cNvPr id="3" name="内容占位符 2"/>
          <p:cNvSpPr/>
          <p:nvPr>
            <p:ph idx="1"/>
          </p:nvPr>
        </p:nvSpPr>
        <p:spPr>
          <a:xfrm>
            <a:off x="457200" y="900430"/>
            <a:ext cx="8229600" cy="5226050"/>
          </a:xfrm>
        </p:spPr>
        <p:txBody>
          <a:bodyPr/>
          <a:p>
            <a:r>
              <a:rPr lang="en-US" altLang="zh-CN" sz="2400"/>
              <a:t>在以上的讨论中我们已经提到以太网，仿佛它有单一的协议标准似的。但事实上，以太网具有许多不同的特色， 具有某种令人</a:t>
            </a:r>
            <a:r>
              <a:rPr lang="en-US" altLang="zh-CN" sz="2400">
                <a:solidFill>
                  <a:srgbClr val="FF0000"/>
                </a:solidFill>
              </a:rPr>
              <a:t>眼花缭乱</a:t>
            </a:r>
            <a:r>
              <a:rPr lang="en-US" altLang="zh-CN" sz="2400"/>
              <a:t>的首字母缩写词， 如10BASE-T、10BASE-2、100BASE-T、1000BASE-LX和10GBASE-T。这些以及许多其他的以太网技术在多年中已经被IEEE 802.3CSMA/CD(Ethernet) 工作组标准化了[IEEE 802.32012] 。尽管这些首字母缩写词看起来眼花缭乱，实际上其中非常有规律性。首字母缩写词的第一部分指该标准的速率：10、100、1000或10G， 分别代表10Mbps、100Mbps、1000Mbps(或1Gbps) 和10Gbps以太网。“BASE”指</a:t>
            </a:r>
            <a:r>
              <a:rPr lang="en-US" altLang="zh-CN" sz="2400">
                <a:solidFill>
                  <a:srgbClr val="FF0000"/>
                </a:solidFill>
              </a:rPr>
              <a:t>基带</a:t>
            </a:r>
            <a:r>
              <a:rPr lang="en-US" altLang="zh-CN" sz="2400"/>
              <a:t>以太网， 这意味着该物理媒体仅承载以太网流量；几乎所有的802.3标准都适用于基带以太网。该首字母缩写词的最后一部分指</a:t>
            </a:r>
            <a:r>
              <a:rPr lang="en-US" altLang="zh-CN" sz="2400">
                <a:solidFill>
                  <a:srgbClr val="FF0000"/>
                </a:solidFill>
              </a:rPr>
              <a:t>物理媒体本身</a:t>
            </a:r>
            <a:r>
              <a:rPr lang="en-US" altLang="zh-CN" sz="2400"/>
              <a:t>；以太网是链路层也是物理层的规范，并且能够经各种物理媒体(包括同轴电缆、铜线和光纤)承载。一般而言，“T”指双绞铜线。</a:t>
            </a:r>
            <a:endParaRPr lang="en-US" altLang="zh-CN"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2.1.4 因特网提供的运输服务</a:t>
            </a:r>
            <a:endParaRPr sz="4000"/>
          </a:p>
        </p:txBody>
      </p:sp>
      <p:pic>
        <p:nvPicPr>
          <p:cNvPr id="5" name="内容占位符 4"/>
          <p:cNvPicPr>
            <a:picLocks noChangeAspect="1"/>
          </p:cNvPicPr>
          <p:nvPr>
            <p:ph idx="1"/>
          </p:nvPr>
        </p:nvPicPr>
        <p:blipFill>
          <a:blip r:embed="rId1"/>
          <a:stretch>
            <a:fillRect/>
          </a:stretch>
        </p:blipFill>
        <p:spPr>
          <a:xfrm>
            <a:off x="457200" y="2209165"/>
            <a:ext cx="8229600" cy="3125470"/>
          </a:xfrm>
          <a:prstGeom prst="rect">
            <a:avLst/>
          </a:prstGeom>
        </p:spPr>
      </p:pic>
    </p:spTree>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2.以太网技术</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从历史上讲， 以太网最初被构想为一段</a:t>
            </a:r>
            <a:r>
              <a:rPr lang="en-US" altLang="zh-CN" sz="2400">
                <a:solidFill>
                  <a:srgbClr val="FF0000"/>
                </a:solidFill>
              </a:rPr>
              <a:t>同轴电缆</a:t>
            </a:r>
            <a:r>
              <a:rPr lang="en-US" altLang="zh-CN" sz="2400"/>
              <a:t>。早期的10BASE-2和10BASE-5标准规定了在两种类型的同轴电缆之上的10Mbps以太网， 每种标准都限制在500米长度之内。</a:t>
            </a:r>
            <a:endParaRPr lang="en-US" altLang="zh-CN" sz="2400"/>
          </a:p>
          <a:p>
            <a:endParaRPr lang="en-US" altLang="zh-CN" sz="2400"/>
          </a:p>
          <a:p>
            <a:r>
              <a:rPr lang="en-US" altLang="zh-CN" sz="2400"/>
              <a:t>通过使用</a:t>
            </a:r>
            <a:r>
              <a:rPr lang="en-US" altLang="zh-CN" sz="2400">
                <a:solidFill>
                  <a:srgbClr val="FF0000"/>
                </a:solidFill>
              </a:rPr>
              <a:t>转发器</a:t>
            </a:r>
            <a:r>
              <a:rPr lang="en-US" altLang="zh-CN" sz="2400"/>
              <a:t>(repeater)能够得到更长的运行距离，而转发器是一种物理层设备，它能在输</a:t>
            </a:r>
            <a:r>
              <a:rPr lang="zh-CN" altLang="en-US" sz="2400"/>
              <a:t>入</a:t>
            </a:r>
            <a:r>
              <a:rPr lang="en-US" altLang="zh-CN" sz="2400"/>
              <a:t>端接收信号并在输出端再生该信号。同轴电缆很好地对应于我们将作为一种广播媒体的以太网视图，即由一个接口传输的所有帧可在其他接口收到，并且以太网的CSMA/CD协议很好地解决了多路访问问题。</a:t>
            </a:r>
            <a:endParaRPr lang="en-US" altLang="zh-CN" sz="2400"/>
          </a:p>
        </p:txBody>
      </p:sp>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2.以太网技术</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多年来以太网已经经历了一系列演化步骤，今天的以太网非常不同于使用同轴电缆的初始</a:t>
            </a:r>
            <a:r>
              <a:rPr lang="en-US" altLang="zh-CN" sz="2400">
                <a:solidFill>
                  <a:srgbClr val="FF0000"/>
                </a:solidFill>
              </a:rPr>
              <a:t>总线拓扑</a:t>
            </a:r>
            <a:r>
              <a:rPr lang="en-US" altLang="zh-CN" sz="2400"/>
              <a:t>的设计。在今天大多数的安装中，结点经点对点的由双绞铜线或光纤线缆构成的线段与一台交换机相连，如图5-15至图5-17所示。</a:t>
            </a:r>
            <a:endParaRPr lang="en-US" altLang="zh-CN" sz="2400"/>
          </a:p>
        </p:txBody>
      </p:sp>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2.以太网技术</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在20世纪90年代中期， 以太网被标准化为100Mbps， 比10Mbps以太网快10倍。初始的以太网MAC协议和帧格式保留了下来， 但更高速率的物理层被定义为用铜线(100BASE-T) 和用光纤(100BASE-FX、100BASE-SX、100BASE-BX) 。</a:t>
            </a:r>
            <a:endParaRPr lang="en-US" altLang="zh-CN" sz="2400"/>
          </a:p>
          <a:p>
            <a:endParaRPr lang="en-US" altLang="zh-CN" sz="2400"/>
          </a:p>
          <a:p>
            <a:r>
              <a:rPr lang="en-US" altLang="zh-CN" sz="2400"/>
              <a:t>图5-21显示了这些不同的标准和共同的以太网MAC协议和帧格式。100Mbps以太网用双绞线距离限制为100米，用光纤距离限制为几千米，允许把不同建筑物中的以太网交换机连接起来。</a:t>
            </a:r>
            <a:endParaRPr lang="en-US" altLang="zh-CN" sz="2400"/>
          </a:p>
        </p:txBody>
      </p:sp>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2.以太网技术</a:t>
            </a:r>
            <a:endParaRPr lang="zh-CN" altLang="en-US" sz="3200">
              <a:sym typeface="+mn-ea"/>
            </a:endParaRPr>
          </a:p>
        </p:txBody>
      </p:sp>
      <p:sp>
        <p:nvSpPr>
          <p:cNvPr id="3" name="内容占位符 2"/>
          <p:cNvSpPr/>
          <p:nvPr>
            <p:ph idx="1"/>
          </p:nvPr>
        </p:nvSpPr>
        <p:spPr>
          <a:xfrm>
            <a:off x="457200" y="1201420"/>
            <a:ext cx="8229600" cy="4925060"/>
          </a:xfrm>
        </p:spPr>
        <p:txBody>
          <a:bodyPr/>
          <a:p>
            <a:endParaRPr lang="en-US" altLang="zh-CN" sz="2400"/>
          </a:p>
        </p:txBody>
      </p:sp>
      <p:pic>
        <p:nvPicPr>
          <p:cNvPr id="4" name="图片 3"/>
          <p:cNvPicPr>
            <a:picLocks noChangeAspect="1"/>
          </p:cNvPicPr>
          <p:nvPr/>
        </p:nvPicPr>
        <p:blipFill>
          <a:blip r:embed="rId1"/>
          <a:stretch>
            <a:fillRect/>
          </a:stretch>
        </p:blipFill>
        <p:spPr>
          <a:xfrm>
            <a:off x="1352550" y="2357120"/>
            <a:ext cx="6438900" cy="2143125"/>
          </a:xfrm>
          <a:prstGeom prst="rect">
            <a:avLst/>
          </a:prstGeom>
        </p:spPr>
      </p:pic>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2.以太网技术</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solidFill>
                  <a:srgbClr val="FF0000"/>
                </a:solidFill>
              </a:rPr>
              <a:t>吉比特</a:t>
            </a:r>
            <a:r>
              <a:rPr lang="en-US" altLang="zh-CN" sz="2400"/>
              <a:t>以太网是对极为成功的10Mbps和100Mbps以太网标准的扩展。吉比特以太网提供1000Mbps的总数据速率， 与大量已经安装的以太网设备基础保持完全兼容。吉比特以太网的标准称为IEEE 802.3z， 它完成以下工作：</a:t>
            </a:r>
            <a:endParaRPr lang="en-US" altLang="zh-CN" sz="2400"/>
          </a:p>
          <a:p>
            <a:pPr lvl="1"/>
            <a:r>
              <a:rPr lang="en-US" altLang="zh-CN" sz="2100"/>
              <a:t>使用标准以太网帧格式(参见图5-20) ， 并且后向兼容10BASE-T与100BASE-T技术。这使得吉比特以太网和现已安装的以太网设备基础很容易集成。</a:t>
            </a:r>
            <a:endParaRPr lang="en-US" altLang="zh-CN" sz="2100"/>
          </a:p>
          <a:p>
            <a:pPr lvl="1"/>
            <a:r>
              <a:rPr lang="en-US" altLang="zh-CN" sz="2100"/>
              <a:t>允许点对点链路以及共享的广播信道。如前所述，点对点链路使用交换机，而广播信道使用集线器。在吉比特以太网术语中，集线器被称为“带缓存的分配器”。</a:t>
            </a:r>
            <a:endParaRPr lang="en-US" altLang="zh-CN" sz="2100"/>
          </a:p>
          <a:p>
            <a:pPr lvl="1"/>
            <a:r>
              <a:rPr lang="en-US" altLang="zh-CN" sz="2100"/>
              <a:t>使用</a:t>
            </a:r>
            <a:r>
              <a:rPr lang="en-US" altLang="zh-CN" sz="2100">
                <a:solidFill>
                  <a:srgbClr val="FF0000"/>
                </a:solidFill>
              </a:rPr>
              <a:t>CSMA/CD</a:t>
            </a:r>
            <a:r>
              <a:rPr lang="en-US" altLang="zh-CN" sz="2100"/>
              <a:t>来共享广播信道。为了得到可接受的效率， 结点之间的</a:t>
            </a:r>
            <a:r>
              <a:rPr lang="en-US" altLang="zh-CN" sz="2100">
                <a:solidFill>
                  <a:srgbClr val="FF0000"/>
                </a:solidFill>
              </a:rPr>
              <a:t>最大距离必须严格限制</a:t>
            </a:r>
            <a:r>
              <a:rPr lang="en-US" altLang="zh-CN" sz="2100"/>
              <a:t>。</a:t>
            </a:r>
            <a:endParaRPr lang="en-US" altLang="zh-CN" sz="2100"/>
          </a:p>
          <a:p>
            <a:pPr lvl="1"/>
            <a:r>
              <a:rPr lang="en-US" altLang="zh-CN" sz="2100"/>
              <a:t>对于点对点信道， 允许在两个方向上都以1000Mbps</a:t>
            </a:r>
            <a:r>
              <a:rPr lang="en-US" altLang="zh-CN" sz="2100">
                <a:solidFill>
                  <a:srgbClr val="FF0000"/>
                </a:solidFill>
              </a:rPr>
              <a:t>全双工</a:t>
            </a:r>
            <a:r>
              <a:rPr lang="en-US" altLang="zh-CN" sz="2100"/>
              <a:t>操作。</a:t>
            </a:r>
            <a:endParaRPr lang="en-US" altLang="zh-CN" sz="2100"/>
          </a:p>
        </p:txBody>
      </p:sp>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2.以太网技术</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吉比特以太网最初工作于光纤之上， 现在能够工作在5类UTP线缆上。10Gbps以太网 (10GBASE-T) 于2007年已被标准化了， 可提供更高的以太局域网能力。</a:t>
            </a:r>
            <a:endParaRPr lang="en-US" altLang="zh-CN" sz="2400"/>
          </a:p>
        </p:txBody>
      </p:sp>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2.以太网技术</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我们通过提出一个问题来结束有关以太网技术的讨论，这个问题开始可能会难倒你。在总线拓扑和基于集线器的星形拓扑技术时代，以太网很显然是一种广播链路，其中多个结点同时传输时会出现</a:t>
            </a:r>
            <a:r>
              <a:rPr lang="en-US" altLang="zh-CN" sz="2400">
                <a:solidFill>
                  <a:srgbClr val="FF0000"/>
                </a:solidFill>
              </a:rPr>
              <a:t>帧碰撞</a:t>
            </a:r>
            <a:r>
              <a:rPr lang="en-US" altLang="zh-CN" sz="2400"/>
              <a:t>。为了处理这些碰撞，以太网标准</a:t>
            </a:r>
            <a:r>
              <a:rPr lang="en-US" altLang="zh-CN" sz="2400">
                <a:solidFill>
                  <a:srgbClr val="FF0000"/>
                </a:solidFill>
              </a:rPr>
              <a:t>包括了CSMA/CD协议</a:t>
            </a:r>
            <a:r>
              <a:rPr lang="en-US" altLang="zh-CN" sz="2400"/>
              <a:t>， 该协议对于跨越一个小的地理半径的有线广播局域网特别有效。但是对于今天广为使用的以太网是基于交换机的星形拓扑，采用的是存储转发分组交换，是否还真正需要一种以太网</a:t>
            </a:r>
            <a:r>
              <a:rPr lang="en-US" altLang="zh-CN" sz="2400">
                <a:solidFill>
                  <a:srgbClr val="FF0000"/>
                </a:solidFill>
              </a:rPr>
              <a:t>MAC协议</a:t>
            </a:r>
            <a:r>
              <a:rPr lang="en-US" altLang="zh-CN" sz="2400"/>
              <a:t>呢?如我们很快所见， 交换机协调其传输， 在任何时候决不会向相同的接口转发超过一个帧。此外，现代交换机是全双工的，这使得一台交换机和一个结点能够在同时向对方发送帧而没有干扰。换句话说，在</a:t>
            </a:r>
            <a:r>
              <a:rPr lang="en-US" altLang="zh-CN" sz="2400">
                <a:solidFill>
                  <a:srgbClr val="FF0000"/>
                </a:solidFill>
              </a:rPr>
              <a:t>基于交换机的以太局域网中， 不会有碰撞</a:t>
            </a:r>
            <a:r>
              <a:rPr lang="en-US" altLang="zh-CN" sz="2400"/>
              <a:t>， 因此没有必要使用MAC协议了!</a:t>
            </a:r>
            <a:endParaRPr lang="en-US" altLang="zh-CN" sz="2400"/>
          </a:p>
        </p:txBody>
      </p:sp>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5.4.3 链路层交换机</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到目前为止，我们有意对交换机实际要做的工作以及它是怎样工作的含糊其辞。交换机的任务是</a:t>
            </a:r>
            <a:r>
              <a:rPr lang="en-US" altLang="zh-CN" sz="2400">
                <a:solidFill>
                  <a:srgbClr val="FF0000"/>
                </a:solidFill>
              </a:rPr>
              <a:t>接收入链路层帧并将它们转发到出链路</a:t>
            </a:r>
            <a:r>
              <a:rPr lang="en-US" altLang="zh-CN" sz="2400"/>
              <a:t>；我们将在这一节中详细学习这种转发功能。我们将看到交换机自身对子网中的主机和路由器是</a:t>
            </a:r>
            <a:r>
              <a:rPr lang="en-US" altLang="zh-CN" sz="2400">
                <a:solidFill>
                  <a:srgbClr val="FF0000"/>
                </a:solidFill>
              </a:rPr>
              <a:t>透明的</a:t>
            </a:r>
            <a:r>
              <a:rPr lang="en-US" altLang="zh-CN" sz="2400"/>
              <a:t>(transparent) ； 这就是说，某主机/路由器向另一个主机/路由器寻址一个帧(而不是向交换机寻址该帧)，顺利地将该帧发送进局域网，并不知道某交换机将会接收该帧并将它转发到另一个结点。这些帧到达该交换机的任何输出接口之一的速率可能暂时会超过该接口的链路容量。为了解决这个问题，交换机输出接口设有</a:t>
            </a:r>
            <a:r>
              <a:rPr lang="en-US" altLang="zh-CN" sz="2400">
                <a:solidFill>
                  <a:srgbClr val="FF0000"/>
                </a:solidFill>
              </a:rPr>
              <a:t>缓存</a:t>
            </a:r>
            <a:r>
              <a:rPr lang="en-US" altLang="zh-CN" sz="2400"/>
              <a:t>，这非常类似于路由器接口为数据报设有缓存。现在我们来仔细考察交换机</a:t>
            </a:r>
            <a:r>
              <a:rPr lang="en-US" altLang="zh-CN" sz="2400">
                <a:solidFill>
                  <a:srgbClr val="FF0000"/>
                </a:solidFill>
              </a:rPr>
              <a:t>运行的原理</a:t>
            </a:r>
            <a:r>
              <a:rPr lang="en-US" altLang="zh-CN" sz="2400"/>
              <a:t>。</a:t>
            </a:r>
            <a:endParaRPr lang="en-US" altLang="zh-CN" sz="2400"/>
          </a:p>
        </p:txBody>
      </p:sp>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1.交换机转发和过滤</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solidFill>
                  <a:srgbClr val="FF0000"/>
                </a:solidFill>
              </a:rPr>
              <a:t>过滤</a:t>
            </a:r>
            <a:r>
              <a:rPr lang="en-US" altLang="zh-CN" sz="2400"/>
              <a:t>(filtering) 是决定一个帧应该转发到某个接口还是应当将其丢弃的交换机功能。</a:t>
            </a:r>
            <a:endParaRPr lang="en-US" altLang="zh-CN" sz="2400"/>
          </a:p>
          <a:p>
            <a:endParaRPr lang="en-US" altLang="zh-CN" sz="2400"/>
          </a:p>
          <a:p>
            <a:r>
              <a:rPr lang="en-US" altLang="zh-CN" sz="2400">
                <a:solidFill>
                  <a:srgbClr val="FF0000"/>
                </a:solidFill>
              </a:rPr>
              <a:t>转发 </a:t>
            </a:r>
            <a:r>
              <a:rPr lang="en-US" altLang="zh-CN" sz="2400"/>
              <a:t>(forwarding) 是决定一个帧应该被导向哪个接口， 并把该帧移动到那些接口的交换机功能。</a:t>
            </a:r>
            <a:endParaRPr lang="en-US" altLang="zh-CN" sz="2400"/>
          </a:p>
          <a:p>
            <a:endParaRPr lang="en-US" altLang="zh-CN" sz="2400"/>
          </a:p>
          <a:p>
            <a:r>
              <a:rPr lang="en-US" altLang="zh-CN" sz="2400"/>
              <a:t>交换机的过滤和转发借助于</a:t>
            </a:r>
            <a:r>
              <a:rPr lang="en-US" altLang="zh-CN" sz="2400">
                <a:solidFill>
                  <a:srgbClr val="FF0000"/>
                </a:solidFill>
              </a:rPr>
              <a:t>交换机表</a:t>
            </a:r>
            <a:r>
              <a:rPr lang="en-US" altLang="zh-CN" sz="2400"/>
              <a:t>(switch table) 完成。该交换机表包含某局域网上某些主机和路由器的但不必是全部的表项。交换机表中的一个表项包含：①一个MAC地址； ②通向该MAC地址的交换机接口； ③表项放置在表中的时间。图5-22中显示了图5-15中最上方交换机的交换机表的一个例子。</a:t>
            </a:r>
            <a:endParaRPr lang="en-US" altLang="zh-CN" sz="2400"/>
          </a:p>
        </p:txBody>
      </p:sp>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1.交换机转发和过滤</a:t>
            </a:r>
            <a:endParaRPr lang="zh-CN" altLang="en-US" sz="3200">
              <a:sym typeface="+mn-ea"/>
            </a:endParaRPr>
          </a:p>
        </p:txBody>
      </p:sp>
      <p:sp>
        <p:nvSpPr>
          <p:cNvPr id="3" name="内容占位符 2"/>
          <p:cNvSpPr/>
          <p:nvPr>
            <p:ph idx="1"/>
          </p:nvPr>
        </p:nvSpPr>
        <p:spPr>
          <a:xfrm>
            <a:off x="457200" y="1201420"/>
            <a:ext cx="8229600" cy="4925060"/>
          </a:xfrm>
        </p:spPr>
        <p:txBody>
          <a:bodyPr/>
          <a:p>
            <a:endParaRPr lang="en-US" altLang="zh-CN" sz="2400"/>
          </a:p>
        </p:txBody>
      </p:sp>
      <p:pic>
        <p:nvPicPr>
          <p:cNvPr id="5" name="内容占位符 4"/>
          <p:cNvPicPr>
            <a:picLocks noChangeAspect="1"/>
          </p:cNvPicPr>
          <p:nvPr/>
        </p:nvPicPr>
        <p:blipFill>
          <a:blip r:embed="rId1"/>
          <a:stretch>
            <a:fillRect/>
          </a:stretch>
        </p:blipFill>
        <p:spPr>
          <a:xfrm>
            <a:off x="1142365" y="1320800"/>
            <a:ext cx="6858000" cy="4743450"/>
          </a:xfrm>
          <a:prstGeom prst="rect">
            <a:avLst/>
          </a:prstGeom>
          <a:noFill/>
          <a:ln w="9525">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1.TCP服务</a:t>
            </a:r>
            <a:endParaRPr sz="4000"/>
          </a:p>
        </p:txBody>
      </p:sp>
      <p:sp>
        <p:nvSpPr>
          <p:cNvPr id="3" name="内容占位符 2"/>
          <p:cNvSpPr/>
          <p:nvPr>
            <p:ph idx="1"/>
          </p:nvPr>
        </p:nvSpPr>
        <p:spPr/>
        <p:txBody>
          <a:bodyPr/>
          <a:p>
            <a:r>
              <a:rPr lang="zh-CN" altLang="en-US" sz="2400"/>
              <a:t>TCP服务模型包括面向连接服务和可靠数据传输服务。当某个应用程序调用TCP作为其运输协议时， 该应用程序就能获得来自TCP的这两种服务：</a:t>
            </a:r>
            <a:endParaRPr lang="zh-CN" altLang="en-US" sz="2400"/>
          </a:p>
          <a:p>
            <a:pPr lvl="1"/>
            <a:r>
              <a:rPr lang="zh-CN" altLang="en-US" sz="2100">
                <a:solidFill>
                  <a:srgbClr val="FF0000"/>
                </a:solidFill>
              </a:rPr>
              <a:t>面向连接的服务</a:t>
            </a:r>
            <a:r>
              <a:rPr lang="zh-CN" altLang="en-US" sz="2100"/>
              <a:t>：在应用层数据报文开始流动之前， TCP让客户和服务器互相交换运输层控制信息。这个所谓的</a:t>
            </a:r>
            <a:r>
              <a:rPr lang="zh-CN" altLang="en-US" sz="2100">
                <a:solidFill>
                  <a:srgbClr val="FF0000"/>
                </a:solidFill>
              </a:rPr>
              <a:t>握手</a:t>
            </a:r>
            <a:r>
              <a:rPr lang="zh-CN" altLang="en-US" sz="2100"/>
              <a:t>过程提示客户和服务器，使它们为大量分组的到来做好准备。在握手阶段后， 一个TCP连接就在两个进程的套接字之间建立了。这条连接是</a:t>
            </a:r>
            <a:r>
              <a:rPr lang="zh-CN" altLang="en-US" sz="2100">
                <a:solidFill>
                  <a:srgbClr val="FF0000"/>
                </a:solidFill>
              </a:rPr>
              <a:t>全双工</a:t>
            </a:r>
            <a:r>
              <a:rPr lang="zh-CN" altLang="en-US" sz="2100"/>
              <a:t>的，即连接双方的进程可以在此连接上同时进行报文收发。当应用程序结束报文发送时，必须拆除该连接。</a:t>
            </a:r>
            <a:endParaRPr lang="zh-CN" altLang="en-US" sz="2100"/>
          </a:p>
          <a:p>
            <a:pPr lvl="1"/>
            <a:r>
              <a:rPr lang="zh-CN" altLang="en-US" sz="2100">
                <a:solidFill>
                  <a:srgbClr val="FF0000"/>
                </a:solidFill>
              </a:rPr>
              <a:t>可靠的数据传送服务</a:t>
            </a:r>
            <a:r>
              <a:rPr lang="zh-CN" altLang="en-US" sz="2100"/>
              <a:t>：通信进程能够依靠TCP， 无差错、按适当顺序交付所有发送的数据。当应用程序的一端将字节流传进套接字时， 它能够依靠TCP将相同的字节流交付给接收方的套接字，而</a:t>
            </a:r>
            <a:r>
              <a:rPr lang="zh-CN" altLang="en-US" sz="2100">
                <a:solidFill>
                  <a:srgbClr val="FF0000"/>
                </a:solidFill>
              </a:rPr>
              <a:t>没有字节的丢失和冗余</a:t>
            </a:r>
            <a:r>
              <a:rPr lang="zh-CN" altLang="en-US" sz="2100"/>
              <a:t>。</a:t>
            </a:r>
            <a:endParaRPr lang="zh-CN" altLang="en-US" sz="2100"/>
          </a:p>
        </p:txBody>
      </p:sp>
    </p:spTree>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1.交换机转发和过滤</a:t>
            </a:r>
            <a:endParaRPr lang="zh-CN" altLang="en-US" sz="3200">
              <a:sym typeface="+mn-ea"/>
            </a:endParaRPr>
          </a:p>
        </p:txBody>
      </p:sp>
      <p:sp>
        <p:nvSpPr>
          <p:cNvPr id="3" name="内容占位符 2"/>
          <p:cNvSpPr/>
          <p:nvPr>
            <p:ph idx="1"/>
          </p:nvPr>
        </p:nvSpPr>
        <p:spPr>
          <a:xfrm>
            <a:off x="457200" y="1201420"/>
            <a:ext cx="8229600" cy="4925060"/>
          </a:xfrm>
        </p:spPr>
        <p:txBody>
          <a:bodyPr/>
          <a:p>
            <a:endParaRPr lang="en-US" altLang="zh-CN" sz="2400"/>
          </a:p>
        </p:txBody>
      </p:sp>
      <p:pic>
        <p:nvPicPr>
          <p:cNvPr id="4" name="图片 3"/>
          <p:cNvPicPr>
            <a:picLocks noChangeAspect="1"/>
          </p:cNvPicPr>
          <p:nvPr/>
        </p:nvPicPr>
        <p:blipFill>
          <a:blip r:embed="rId1"/>
          <a:stretch>
            <a:fillRect/>
          </a:stretch>
        </p:blipFill>
        <p:spPr>
          <a:xfrm>
            <a:off x="899795" y="2348865"/>
            <a:ext cx="7584440" cy="1879600"/>
          </a:xfrm>
          <a:prstGeom prst="rect">
            <a:avLst/>
          </a:prstGeom>
        </p:spPr>
      </p:pic>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1.交换机转发和过滤</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尽管帧转发的描述听起来类似于第4章讨论的数据转发，但我们将很快看到它们之间有重要的差异。一个重要差异是</a:t>
            </a:r>
            <a:r>
              <a:rPr lang="en-US" altLang="zh-CN" sz="2400">
                <a:solidFill>
                  <a:srgbClr val="FF0000"/>
                </a:solidFill>
              </a:rPr>
              <a:t>交换机转发分组基于MAC地址而不是基于IP地址</a:t>
            </a:r>
            <a:r>
              <a:rPr lang="en-US" altLang="zh-CN" sz="2400"/>
              <a:t>。我们也将看到交换机表与路由器的转发表的构造方式有很大差别。</a:t>
            </a:r>
            <a:endParaRPr lang="en-US" altLang="zh-CN" sz="2400"/>
          </a:p>
        </p:txBody>
      </p:sp>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1.交换机转发和过滤</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为了理解交换机过滤和转发的工作过程，假定目的地址为DD-DD-DD-DD-DD-DD的帧从交换机接口x到达。交换机用MAC地址DD-DD-DD-DD-DD-DD索引它的表。有3种可能的情况：</a:t>
            </a:r>
            <a:endParaRPr lang="en-US" altLang="zh-CN" sz="2400"/>
          </a:p>
          <a:p>
            <a:pPr lvl="1"/>
            <a:r>
              <a:rPr lang="en-US" altLang="zh-CN" sz="2100"/>
              <a:t>• </a:t>
            </a:r>
            <a:r>
              <a:rPr lang="en-US" altLang="zh-CN" sz="2100">
                <a:solidFill>
                  <a:srgbClr val="FF0000"/>
                </a:solidFill>
              </a:rPr>
              <a:t>表中没有</a:t>
            </a:r>
            <a:r>
              <a:rPr lang="en-US" altLang="zh-CN" sz="2100"/>
              <a:t>对于DD-DD-DD-DD-DD-DD的表项。在这种情况下，交换机向除接口x外的所有接口前面的输出缓存转发该帧的副本。换言之，如果没有对于目的地址的表项，交换机</a:t>
            </a:r>
            <a:r>
              <a:rPr lang="en-US" altLang="zh-CN" sz="2100">
                <a:solidFill>
                  <a:srgbClr val="FF0000"/>
                </a:solidFill>
              </a:rPr>
              <a:t>广播该帧</a:t>
            </a:r>
            <a:r>
              <a:rPr lang="en-US" altLang="zh-CN" sz="2100"/>
              <a:t>。</a:t>
            </a:r>
            <a:endParaRPr lang="en-US" altLang="zh-CN" sz="2100"/>
          </a:p>
          <a:p>
            <a:pPr lvl="1"/>
            <a:r>
              <a:rPr lang="en-US" altLang="zh-CN" sz="2100"/>
              <a:t>• </a:t>
            </a:r>
            <a:r>
              <a:rPr lang="en-US" altLang="zh-CN" sz="2100">
                <a:solidFill>
                  <a:srgbClr val="FF0000"/>
                </a:solidFill>
              </a:rPr>
              <a:t>表中有</a:t>
            </a:r>
            <a:r>
              <a:rPr lang="en-US" altLang="zh-CN" sz="2100"/>
              <a:t>一个表项将DD-DD-DD-DD-DD-DD与接口x联系起来。在这种情况下，该帧从包括适配器DD-DD-DD-DD-DD-DD的局域网网段到来。无需将该帧转发到任何其他接口，交换机通过丢弃该帧执行过滤功能即可。</a:t>
            </a:r>
            <a:endParaRPr lang="en-US" altLang="zh-CN" sz="2100"/>
          </a:p>
          <a:p>
            <a:pPr lvl="1"/>
            <a:r>
              <a:rPr lang="en-US" altLang="zh-CN" sz="2100"/>
              <a:t>• </a:t>
            </a:r>
            <a:r>
              <a:rPr lang="en-US" altLang="zh-CN" sz="2100">
                <a:solidFill>
                  <a:srgbClr val="FF0000"/>
                </a:solidFill>
              </a:rPr>
              <a:t>表中有</a:t>
            </a:r>
            <a:r>
              <a:rPr lang="en-US" altLang="zh-CN" sz="2100"/>
              <a:t>一个表项将DD-DD-DD-DD-DD-DD与接口y!=x联系起来。在这种情况下，该帧需要被转发到与接口y相连的局域网网段。交换机通过将该帧放到接口y前面的输出缓存完成转发功能。</a:t>
            </a:r>
            <a:endParaRPr lang="en-US" altLang="zh-CN" sz="2100"/>
          </a:p>
        </p:txBody>
      </p:sp>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1.交换机转发和过滤</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我们大致地看一下用于图5-15中最上面交换机的这些规则以及图5-22中所示的它的交换机表。假设目的地址为62-FE-F7-11-89-A3的一个帧从接口1到达该交换机。交换机检查它的表并且发现其目的地是在与接口1相连的局域网网段上(即电子工程系的局域网)。这意味着该帧已经在包含目的地的局域网网段广播过了。因此该交换机过滤(即丢弃)了该帧。现在假设有同样目的地址的帧从接口2到达。交换机再次检查它的表并且发现其目的地址在接口1的方向上；因此它向接口1前面的输出缓存转发该帧。这个例子清楚地表明，只要交换机的表是完整和准确的，该交换机无需任何广播就向着目的地转发帧。</a:t>
            </a:r>
            <a:endParaRPr lang="en-US" altLang="zh-CN" sz="2400"/>
          </a:p>
        </p:txBody>
      </p:sp>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1.交换机转发和过滤</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在这种意义上，交换机比集线器更为“聪明”。但是一开始这个交换机表是如何配置起来的呢?链路层有与网络层路由选择协议等价的协议吗?或者必须要一名超负荷工作的管理员人工地配置交换机表吗?</a:t>
            </a:r>
            <a:endParaRPr lang="en-US" altLang="zh-CN" sz="2400"/>
          </a:p>
        </p:txBody>
      </p:sp>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2.自学习</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交换机具有令人惊奇的特性(特别是对于早已超负荷工作的网络管理员)，那就是它的表是</a:t>
            </a:r>
            <a:r>
              <a:rPr lang="en-US" altLang="zh-CN" sz="2400">
                <a:solidFill>
                  <a:srgbClr val="FF0000"/>
                </a:solidFill>
              </a:rPr>
              <a:t>自动、动态和自治</a:t>
            </a:r>
            <a:r>
              <a:rPr lang="en-US" altLang="zh-CN" sz="2400"/>
              <a:t>地建立的，即没有来自网络管理员或来自配置协议的任何干预。换句话说， 交换机是</a:t>
            </a:r>
            <a:r>
              <a:rPr lang="en-US" altLang="zh-CN" sz="2400">
                <a:solidFill>
                  <a:srgbClr val="FF0000"/>
                </a:solidFill>
              </a:rPr>
              <a:t>自学习</a:t>
            </a:r>
            <a:r>
              <a:rPr lang="en-US" altLang="zh-CN" sz="2400"/>
              <a:t>(self-learning)的。这种能力是以如下方式实现的：</a:t>
            </a:r>
            <a:endParaRPr lang="en-US" altLang="zh-CN" sz="2400"/>
          </a:p>
          <a:p>
            <a:pPr lvl="1"/>
            <a:r>
              <a:rPr lang="en-US" altLang="zh-CN" sz="2100"/>
              <a:t>1)交换机表初始为空。</a:t>
            </a:r>
            <a:endParaRPr lang="en-US" altLang="zh-CN" sz="2100"/>
          </a:p>
          <a:p>
            <a:pPr lvl="1"/>
            <a:r>
              <a:rPr lang="en-US" altLang="zh-CN" sz="2100"/>
              <a:t>2)对于在每个接口接收到的每个</a:t>
            </a:r>
            <a:r>
              <a:rPr lang="zh-CN" altLang="en-US" sz="2100"/>
              <a:t>入</a:t>
            </a:r>
            <a:r>
              <a:rPr lang="en-US" altLang="zh-CN" sz="2100"/>
              <a:t>帧，该交换机在其表中存储：①在该帧源地址字段中的MAC地址； ②该帧到达的接口； ③当前时间。交换机以这种方式在它的表中记录了发送结点所在的局域网网段。如果在局域网上的每个结点最终都发送了一个帧，则每个结点最终将在这张表中留有记录。</a:t>
            </a:r>
            <a:endParaRPr lang="en-US" altLang="zh-CN" sz="2100"/>
          </a:p>
          <a:p>
            <a:pPr lvl="1"/>
            <a:r>
              <a:rPr lang="en-US" altLang="zh-CN" sz="2100"/>
              <a:t>3) 如果在一段时间(称为</a:t>
            </a:r>
            <a:r>
              <a:rPr lang="en-US" altLang="zh-CN" sz="2100">
                <a:solidFill>
                  <a:srgbClr val="FF0000"/>
                </a:solidFill>
              </a:rPr>
              <a:t>老化期</a:t>
            </a:r>
            <a:r>
              <a:rPr lang="en-US" altLang="zh-CN" sz="2100"/>
              <a:t>(aging time) ) 后， 交换机没有接收到以该地址作为源地址的帧，就在表中删除这个地址。以这种方式，如果一台PC被另一台PC(具有不同的适配器) 代替， 原来PC的MAC地址将最终从该交换机表中被清除掉。</a:t>
            </a:r>
            <a:endParaRPr lang="en-US" altLang="zh-CN" sz="2100"/>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2.自学习</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我们粗略地看一下用于图5-15中最上面交换机的自学习性质以及在图5-22中它对应的交换机表。假设在时刻9：39，源地址为01-12-23-34-45-56的一个帧从接口2到达。假设这个地址不在交换机表中。于是交换机在其表中增加一个新的表项，如图5-23中所示。</a:t>
            </a:r>
            <a:endParaRPr lang="en-US" altLang="zh-CN" sz="2400"/>
          </a:p>
        </p:txBody>
      </p:sp>
      <p:pic>
        <p:nvPicPr>
          <p:cNvPr id="4" name="图片 3"/>
          <p:cNvPicPr>
            <a:picLocks noChangeAspect="1"/>
          </p:cNvPicPr>
          <p:nvPr/>
        </p:nvPicPr>
        <p:blipFill>
          <a:blip r:embed="rId1"/>
          <a:stretch>
            <a:fillRect/>
          </a:stretch>
        </p:blipFill>
        <p:spPr>
          <a:xfrm>
            <a:off x="1331595" y="3356610"/>
            <a:ext cx="6657975" cy="2076450"/>
          </a:xfrm>
          <a:prstGeom prst="rect">
            <a:avLst/>
          </a:prstGeom>
        </p:spPr>
      </p:pic>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2.自学习</a:t>
            </a:r>
            <a:endParaRPr lang="zh-CN" altLang="en-US" sz="3200">
              <a:sym typeface="+mn-ea"/>
            </a:endParaRPr>
          </a:p>
        </p:txBody>
      </p:sp>
      <p:sp>
        <p:nvSpPr>
          <p:cNvPr id="3" name="内容占位符 2"/>
          <p:cNvSpPr/>
          <p:nvPr>
            <p:ph idx="1"/>
          </p:nvPr>
        </p:nvSpPr>
        <p:spPr>
          <a:xfrm>
            <a:off x="457200" y="1201420"/>
            <a:ext cx="8229600" cy="4925060"/>
          </a:xfrm>
        </p:spPr>
        <p:txBody>
          <a:bodyPr/>
          <a:p>
            <a:r>
              <a:rPr lang="en-US" altLang="zh-CN" sz="2400"/>
              <a:t>继续这个例子，假设该交换机的老化期是60分钟，在9：32~10：32期间源地址是62-FE-F7-11-89-A3的帧没有到达该交换机。那么在时刻10：32，这台交换机将从它的表中删除该地址。</a:t>
            </a:r>
            <a:endParaRPr lang="en-US" altLang="zh-CN" sz="2400"/>
          </a:p>
          <a:p>
            <a:endParaRPr lang="en-US" altLang="zh-CN" sz="2400"/>
          </a:p>
          <a:p>
            <a:r>
              <a:rPr lang="en-US" altLang="zh-CN" sz="2400"/>
              <a:t>交换机是</a:t>
            </a:r>
            <a:r>
              <a:rPr lang="en-US" altLang="zh-CN" sz="2400">
                <a:solidFill>
                  <a:srgbClr val="FF0000"/>
                </a:solidFill>
              </a:rPr>
              <a:t>即插即用</a:t>
            </a:r>
            <a:r>
              <a:rPr lang="en-US" altLang="zh-CN" sz="2400"/>
              <a:t>设备(plug-and-play device) ， 因为它们不需要网络管理员或用户的干预。要安装交换机的网络管理员除了将局域网网段与交换机的接口相连外，不需要做其他任何事。管理员在安装交换机或者当某主机从局域网网段之一被去除时，他没有必要配置交换机表。交换机也是双工的，这意味着任何交换机接口能够同时发送和接收。</a:t>
            </a:r>
            <a:endParaRPr lang="en-US" altLang="zh-CN" sz="2400"/>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3.链路层交换机的性质</a:t>
            </a:r>
            <a:endParaRPr lang="zh-CN" altLang="en-US" sz="3200">
              <a:sym typeface="+mn-ea"/>
            </a:endParaRPr>
          </a:p>
        </p:txBody>
      </p:sp>
      <p:sp>
        <p:nvSpPr>
          <p:cNvPr id="3" name="内容占位符 2"/>
          <p:cNvSpPr/>
          <p:nvPr>
            <p:ph idx="1"/>
          </p:nvPr>
        </p:nvSpPr>
        <p:spPr>
          <a:xfrm>
            <a:off x="457200" y="1039495"/>
            <a:ext cx="8229600" cy="5086985"/>
          </a:xfrm>
        </p:spPr>
        <p:txBody>
          <a:bodyPr/>
          <a:p>
            <a:r>
              <a:rPr lang="en-US" altLang="zh-CN" sz="2400"/>
              <a:t>在描述了链路层交换机的基本操作之后，我们现在来考虑交换机的</a:t>
            </a:r>
            <a:r>
              <a:rPr lang="en-US" altLang="zh-CN" sz="2400">
                <a:solidFill>
                  <a:srgbClr val="FF0000"/>
                </a:solidFill>
              </a:rPr>
              <a:t>特色和性质</a:t>
            </a:r>
            <a:r>
              <a:rPr lang="en-US" altLang="zh-CN" sz="2400"/>
              <a:t>。我们能够指出使用交换机的几个优点，它们不同于如总线或基于集线器的星形拓扑那样的广播链路：</a:t>
            </a:r>
            <a:endParaRPr lang="en-US" altLang="zh-CN" sz="2400"/>
          </a:p>
          <a:p>
            <a:pPr lvl="1"/>
            <a:r>
              <a:rPr lang="en-US" altLang="zh-CN" sz="2100">
                <a:solidFill>
                  <a:srgbClr val="FF0000"/>
                </a:solidFill>
              </a:rPr>
              <a:t>消除碰撞</a:t>
            </a:r>
            <a:r>
              <a:rPr lang="en-US" altLang="zh-CN" sz="2100"/>
              <a:t>。在使用交换机(不使用集线器)构建的局域网中，没有因碰撞而浪费的带宽!交换机</a:t>
            </a:r>
            <a:r>
              <a:rPr lang="en-US" altLang="zh-CN" sz="2100">
                <a:solidFill>
                  <a:srgbClr val="FF0000"/>
                </a:solidFill>
              </a:rPr>
              <a:t>缓存帧</a:t>
            </a:r>
            <a:r>
              <a:rPr lang="en-US" altLang="zh-CN" sz="2100"/>
              <a:t>并且决不会在网段上同时传输多于一个帧。就像使用路由器一样，交换机的最大聚合带宽是该交换机所有接口速率之和。因此，交换机提供了比使用广播链路的局域网高得多的性能改善。</a:t>
            </a:r>
            <a:endParaRPr lang="en-US" altLang="zh-CN" sz="2100"/>
          </a:p>
          <a:p>
            <a:pPr lvl="1"/>
            <a:endParaRPr lang="en-US" altLang="zh-CN" sz="2100"/>
          </a:p>
          <a:p>
            <a:pPr lvl="1"/>
            <a:r>
              <a:rPr lang="en-US" altLang="zh-CN" sz="2100">
                <a:solidFill>
                  <a:srgbClr val="FF0000"/>
                </a:solidFill>
              </a:rPr>
              <a:t>异质的链路</a:t>
            </a:r>
            <a:r>
              <a:rPr lang="en-US" altLang="zh-CN" sz="2100"/>
              <a:t>。交换机将链路彼此隔离，因此局域网中的不同链路能够以不同的速率运行并且能够在不同的媒体上运行。例如，图5-22中最上面的交换机有3条1Gbps1000BASE-T铜缆链路、2条100Mbps10BASE-FX光缆链路和1条100BASE-T铜缆链路。因此， 对于原有的设备与新设备混用， 交换机是理想的。</a:t>
            </a:r>
            <a:endParaRPr lang="en-US" altLang="zh-CN" sz="2100"/>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3.链路层交换机的性质</a:t>
            </a:r>
            <a:endParaRPr lang="zh-CN" altLang="en-US" sz="3200">
              <a:sym typeface="+mn-ea"/>
            </a:endParaRPr>
          </a:p>
        </p:txBody>
      </p:sp>
      <p:sp>
        <p:nvSpPr>
          <p:cNvPr id="3" name="内容占位符 2"/>
          <p:cNvSpPr/>
          <p:nvPr>
            <p:ph idx="1"/>
          </p:nvPr>
        </p:nvSpPr>
        <p:spPr>
          <a:xfrm>
            <a:off x="457200" y="1201420"/>
            <a:ext cx="8229600" cy="4925060"/>
          </a:xfrm>
        </p:spPr>
        <p:txBody>
          <a:bodyPr/>
          <a:p>
            <a:pPr lvl="1"/>
            <a:r>
              <a:rPr lang="en-US" altLang="zh-CN" sz="2100">
                <a:solidFill>
                  <a:srgbClr val="FF0000"/>
                </a:solidFill>
              </a:rPr>
              <a:t>管理</a:t>
            </a:r>
            <a:r>
              <a:rPr lang="en-US" altLang="zh-CN" sz="2100"/>
              <a:t>。除了提供强化的安全性，交换机也易于进行网络管理。例如，如果一个</a:t>
            </a:r>
            <a:r>
              <a:rPr lang="en-US" altLang="zh-CN" sz="2100">
                <a:solidFill>
                  <a:srgbClr val="FF0000"/>
                </a:solidFill>
              </a:rPr>
              <a:t>适配器工作异常</a:t>
            </a:r>
            <a:r>
              <a:rPr lang="en-US" altLang="zh-CN" sz="2100"/>
              <a:t>并持续发送以太网帧，交换机能够检测到该问题，并在内部断开异常适配器。有了这种特色，网络管理员不用起床并开车到工作场所去解决这个问题。类似地，一条割断的缆线仅使得使用该条缆线连接到交换机的主机断开连接。在使用同轴电缆的时代，许多网络管理员花费几个小时“沿线巡检”说“在天花板上爬行”)，以找到使整个网络瘫痪的电缆断开之处。如在第9章(网络管理)中讨论的那样，交换机也收集带宽使用的统计数据、碰撞率和流量类型，并使这些信息为网络管理者使用。这些信息能够用于调试和解决问题，并规划该局域网在未来应当演化的方式。</a:t>
            </a:r>
            <a:endParaRPr lang="en-US" altLang="zh-CN" sz="21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1.TCP服务</a:t>
            </a:r>
            <a:endParaRPr sz="4000"/>
          </a:p>
        </p:txBody>
      </p:sp>
      <p:sp>
        <p:nvSpPr>
          <p:cNvPr id="3" name="内容占位符 2"/>
          <p:cNvSpPr/>
          <p:nvPr>
            <p:ph idx="1"/>
          </p:nvPr>
        </p:nvSpPr>
        <p:spPr/>
        <p:txBody>
          <a:bodyPr/>
          <a:p>
            <a:r>
              <a:rPr lang="zh-CN" altLang="en-US" sz="2400"/>
              <a:t>TCP协议还具有</a:t>
            </a:r>
            <a:r>
              <a:rPr lang="zh-CN" altLang="en-US" sz="2400">
                <a:solidFill>
                  <a:srgbClr val="FF0000"/>
                </a:solidFill>
              </a:rPr>
              <a:t>拥塞控制机制</a:t>
            </a:r>
            <a:r>
              <a:rPr lang="zh-CN" altLang="en-US" sz="2400"/>
              <a:t>， 这种服务不一定能为通信进程带来直接好处， 但能为因特网带来整体好处。</a:t>
            </a:r>
            <a:endParaRPr lang="zh-CN" altLang="en-US" sz="2400"/>
          </a:p>
          <a:p>
            <a:endParaRPr lang="zh-CN" altLang="en-US" sz="2400"/>
          </a:p>
          <a:p>
            <a:r>
              <a:rPr lang="zh-CN" altLang="en-US" sz="2400"/>
              <a:t>当发送方和接收方之间的网络出现拥塞时， TCP的拥塞控制机制会抑制发送进程(客户或服务器) 。 TCP拥塞控制也试图限制每个TCP连接， 使它们达到公平共享网络带宽的目的。</a:t>
            </a:r>
            <a:endParaRPr lang="zh-CN" altLang="en-US" sz="2400"/>
          </a:p>
        </p:txBody>
      </p:sp>
    </p:spTree>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4.交换机和路由器比较</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en-US" altLang="zh-CN" sz="2400"/>
              <a:t>如我们在第4章学习的那样，</a:t>
            </a:r>
            <a:r>
              <a:rPr lang="en-US" altLang="zh-CN" sz="2400">
                <a:solidFill>
                  <a:srgbClr val="FF0000"/>
                </a:solidFill>
              </a:rPr>
              <a:t>路由器</a:t>
            </a:r>
            <a:r>
              <a:rPr lang="en-US" altLang="zh-CN" sz="2400"/>
              <a:t>是使用网络层地址转发分组的</a:t>
            </a:r>
            <a:r>
              <a:rPr lang="en-US" altLang="zh-CN" sz="2400">
                <a:solidFill>
                  <a:srgbClr val="FF0000"/>
                </a:solidFill>
              </a:rPr>
              <a:t>存储转发分组交换机</a:t>
            </a:r>
            <a:r>
              <a:rPr lang="en-US" altLang="zh-CN" sz="2400"/>
              <a:t>。尽管交换机也是一个存储转发分组交换机，但它和路由器是</a:t>
            </a:r>
            <a:r>
              <a:rPr lang="en-US" altLang="zh-CN" sz="2400">
                <a:solidFill>
                  <a:srgbClr val="FF0000"/>
                </a:solidFill>
              </a:rPr>
              <a:t>根本不同</a:t>
            </a:r>
            <a:r>
              <a:rPr lang="en-US" altLang="zh-CN" sz="2400"/>
              <a:t>的，因为它用</a:t>
            </a:r>
            <a:r>
              <a:rPr lang="en-US" altLang="zh-CN" sz="2400">
                <a:solidFill>
                  <a:srgbClr val="FF0000"/>
                </a:solidFill>
              </a:rPr>
              <a:t>MAC地址</a:t>
            </a:r>
            <a:r>
              <a:rPr lang="en-US" altLang="zh-CN" sz="2400"/>
              <a:t>转发分组。交换机是第二层的分组交换机， 而路由器是第三层的分组交换机。</a:t>
            </a:r>
            <a:endParaRPr lang="en-US" altLang="zh-CN" sz="2400"/>
          </a:p>
        </p:txBody>
      </p:sp>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4.交换机和路由器比较</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en-US" altLang="zh-CN" sz="2400"/>
              <a:t>即使交换机和路由器从根本上是不同的，网络管理员在安装互联设备时也经常必须在它们之间进行选择。例如，对于图5-15中的网络，网络管理员本来可以很容易地使用路由器而不是交换机来互联各个系的局域网、服务器和互联网网关路由器。路由器的确使得各系之间通信而不产生碰撞。既然交换机和路由器都是候选的互联设备，那么这两种方式的优点和缺点各是什么呢?</a:t>
            </a:r>
            <a:endParaRPr lang="en-US" altLang="zh-CN" sz="2400"/>
          </a:p>
        </p:txBody>
      </p:sp>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4.交换机和路由器比较</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en-US" altLang="zh-CN" sz="2400"/>
              <a:t>首先考虑</a:t>
            </a:r>
            <a:r>
              <a:rPr lang="en-US" altLang="zh-CN" sz="2400">
                <a:solidFill>
                  <a:srgbClr val="FF0000"/>
                </a:solidFill>
              </a:rPr>
              <a:t>交换机的优点和缺点</a:t>
            </a:r>
            <a:r>
              <a:rPr lang="en-US" altLang="zh-CN" sz="2400"/>
              <a:t>。如上面提到的那样，交换机是</a:t>
            </a:r>
            <a:r>
              <a:rPr lang="en-US" altLang="zh-CN" sz="2400">
                <a:solidFill>
                  <a:srgbClr val="FF0000"/>
                </a:solidFill>
              </a:rPr>
              <a:t>即插即用</a:t>
            </a:r>
            <a:r>
              <a:rPr lang="en-US" altLang="zh-CN" sz="2400"/>
              <a:t>的，这是世界上所有超负荷工作的网络管理员都喜爱的特性。交换机还能够具有</a:t>
            </a:r>
            <a:r>
              <a:rPr lang="en-US" altLang="zh-CN" sz="2400">
                <a:solidFill>
                  <a:srgbClr val="FF0000"/>
                </a:solidFill>
              </a:rPr>
              <a:t>相对高的分组过滤和转发速率</a:t>
            </a:r>
            <a:r>
              <a:rPr lang="en-US" altLang="zh-CN" sz="2400"/>
              <a:t>，就像图5-24中所示的那样，交换机必须处理高至第二层的帧，而路由器必须处理高至第三层的数据报。在另一方面，为了</a:t>
            </a:r>
            <a:r>
              <a:rPr lang="en-US" altLang="zh-CN" sz="2400">
                <a:solidFill>
                  <a:srgbClr val="FF0000"/>
                </a:solidFill>
              </a:rPr>
              <a:t>防止广播帧的循环</a:t>
            </a:r>
            <a:r>
              <a:rPr lang="en-US" altLang="zh-CN" sz="2400"/>
              <a:t>，交换网络的活跃拓扑限制为一棵</a:t>
            </a:r>
            <a:r>
              <a:rPr lang="en-US" altLang="zh-CN" sz="2400">
                <a:solidFill>
                  <a:srgbClr val="FF0000"/>
                </a:solidFill>
              </a:rPr>
              <a:t>生成树</a:t>
            </a:r>
            <a:r>
              <a:rPr lang="en-US" altLang="zh-CN" sz="2400"/>
              <a:t>。</a:t>
            </a:r>
            <a:endParaRPr lang="en-US" altLang="zh-CN" sz="2400"/>
          </a:p>
          <a:p>
            <a:pPr lvl="0"/>
            <a:endParaRPr lang="en-US" altLang="zh-CN" sz="2400"/>
          </a:p>
          <a:p>
            <a:pPr lvl="0"/>
            <a:r>
              <a:rPr lang="en-US" altLang="zh-CN" sz="2400"/>
              <a:t>另外， 一个大型交换网络将要求在主机和路由器中有大的ARP表， 这将生成可观的ARP流量和处理量。而且， </a:t>
            </a:r>
            <a:r>
              <a:rPr lang="en-US" altLang="zh-CN" sz="2400">
                <a:solidFill>
                  <a:srgbClr val="FF0000"/>
                </a:solidFill>
              </a:rPr>
              <a:t>交换机对于广播风暴并不提供任何保护措施</a:t>
            </a:r>
            <a:r>
              <a:rPr lang="en-US" altLang="zh-CN" sz="2400"/>
              <a:t>， 即如果某主机出了故障并传输出没完没了的以太网广播帧流，该交换机将转发所有这些帧，使得整个以太网的崩溃。</a:t>
            </a:r>
            <a:endParaRPr lang="en-US" altLang="zh-CN" sz="2400"/>
          </a:p>
        </p:txBody>
      </p:sp>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4.交换机和路由器比较</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en-US" altLang="zh-CN" sz="2400"/>
          </a:p>
        </p:txBody>
      </p:sp>
      <p:pic>
        <p:nvPicPr>
          <p:cNvPr id="5" name="图片 4"/>
          <p:cNvPicPr>
            <a:picLocks noChangeAspect="1"/>
          </p:cNvPicPr>
          <p:nvPr/>
        </p:nvPicPr>
        <p:blipFill>
          <a:blip r:embed="rId1"/>
          <a:stretch>
            <a:fillRect/>
          </a:stretch>
        </p:blipFill>
        <p:spPr>
          <a:xfrm>
            <a:off x="1642745" y="2118995"/>
            <a:ext cx="5857875" cy="2619375"/>
          </a:xfrm>
          <a:prstGeom prst="rect">
            <a:avLst/>
          </a:prstGeom>
        </p:spPr>
      </p:pic>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4.交换机和路由器比较</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en-US" altLang="zh-CN" sz="2400"/>
              <a:t>现在考虑</a:t>
            </a:r>
            <a:r>
              <a:rPr lang="en-US" altLang="zh-CN" sz="2400">
                <a:solidFill>
                  <a:srgbClr val="FF0000"/>
                </a:solidFill>
              </a:rPr>
              <a:t>路由器的优点和缺点</a:t>
            </a:r>
            <a:r>
              <a:rPr lang="en-US" altLang="zh-CN" sz="2400"/>
              <a:t>。因为网络寻址通常是分层次的(不像MAC寻址那样是扁平的)，即使当网络中存在冗余路径时，分组通常也不会通过路由器循环。(然而，当路由器表被误配置时，分组可能循环；但是如我们在第4章所知，IP用一个特殊的报文首部字段来限制循环。)所以，分组就不会被限制到一棵生成树上，并可以使用源和目的地之间的最佳路径。因为路由器没有生成树限制，所以它们允许以丰富的拓扑结构构建因特网</a:t>
            </a:r>
            <a:r>
              <a:rPr lang="zh-CN" altLang="en-US" sz="2400"/>
              <a:t>。</a:t>
            </a:r>
            <a:endParaRPr lang="zh-CN" altLang="en-US" sz="2400"/>
          </a:p>
        </p:txBody>
      </p:sp>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4.交换机和路由器比较</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en-US" altLang="zh-CN" sz="2400"/>
              <a:t>路由器的另一个特色是它们对第二层的广播风暴</a:t>
            </a:r>
            <a:r>
              <a:rPr lang="en-US" altLang="zh-CN" sz="2400">
                <a:solidFill>
                  <a:srgbClr val="FF0000"/>
                </a:solidFill>
              </a:rPr>
              <a:t>提供了防火墙保护</a:t>
            </a:r>
            <a:r>
              <a:rPr lang="en-US" altLang="zh-CN" sz="2400"/>
              <a:t>。尽管也许路由器最重要的缺点就是它们不是即插即用的，即路由器和连接到它们的主机都需要人为地配置IP地址。而且路由器对每个分组的处理时间通常比交换机更长，因为它们必须处理高达第三层的字段。</a:t>
            </a:r>
            <a:endParaRPr lang="en-US" altLang="zh-CN" sz="2400"/>
          </a:p>
        </p:txBody>
      </p:sp>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4.交换机和路由器比较</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en-US" altLang="zh-CN" sz="2400"/>
              <a:t>给出了交换机和路由器各自具有的优点和缺点后(总结在表5-1中)，一个机构的网络(例如，大学校园网或者公司园区网)什么时候应该使用交换机，什么时候应该使用路由器呢?通常，由几百台主机组成的</a:t>
            </a:r>
            <a:r>
              <a:rPr lang="en-US" altLang="zh-CN" sz="2400">
                <a:solidFill>
                  <a:srgbClr val="FF0000"/>
                </a:solidFill>
              </a:rPr>
              <a:t>小网络</a:t>
            </a:r>
            <a:r>
              <a:rPr lang="en-US" altLang="zh-CN" sz="2400"/>
              <a:t>通常有几个局域网网段。对于这些小网络，</a:t>
            </a:r>
            <a:r>
              <a:rPr lang="en-US" altLang="zh-CN" sz="2400">
                <a:solidFill>
                  <a:srgbClr val="FF0000"/>
                </a:solidFill>
              </a:rPr>
              <a:t>交换机就足够了</a:t>
            </a:r>
            <a:r>
              <a:rPr lang="en-US" altLang="zh-CN" sz="2400"/>
              <a:t>，因为它们不要求IP地址的任何配置就能使流量局部化并增加总计吞吐量。但是在由几千台主机组成的更大网络中，通常在网络中(除了交换机之外)还包括路由器。路由器提供了更健壮的流量隔离方式和对广播风暴的控制，并在网络的主机之间使用更“智能的”路由。</a:t>
            </a:r>
            <a:endParaRPr lang="en-US" altLang="zh-CN" sz="2400"/>
          </a:p>
        </p:txBody>
      </p:sp>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4.交换机和路由器比较</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en-US" altLang="zh-CN" sz="2400"/>
              <a:t>对于交换网络和路由网络的优缺点的进一步讨论，以及如何能够将交换局域网技术扩展为比今天的以太网容纳多两个数量级以上的主机</a:t>
            </a:r>
            <a:r>
              <a:rPr lang="zh-CN" altLang="en-US" sz="2400"/>
              <a:t>。</a:t>
            </a:r>
            <a:endParaRPr lang="zh-CN" altLang="en-US" sz="2400"/>
          </a:p>
        </p:txBody>
      </p:sp>
      <p:pic>
        <p:nvPicPr>
          <p:cNvPr id="4" name="图片 3"/>
          <p:cNvPicPr>
            <a:picLocks noChangeAspect="1"/>
          </p:cNvPicPr>
          <p:nvPr/>
        </p:nvPicPr>
        <p:blipFill>
          <a:blip r:embed="rId1"/>
          <a:stretch>
            <a:fillRect/>
          </a:stretch>
        </p:blipFill>
        <p:spPr>
          <a:xfrm>
            <a:off x="2051685" y="2636520"/>
            <a:ext cx="5156835" cy="1911350"/>
          </a:xfrm>
          <a:prstGeom prst="rect">
            <a:avLst/>
          </a:prstGeom>
        </p:spPr>
      </p:pic>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前面图5-15的讨论中，我们注意到现代机构的局域网常常是配置为等级结构的，每个工作组(部门)有自己的交换局域网，经过一个交换机等级结构与其他工作组的交换局域网互联。虽然这样的配置在理想世界中能够很好地工作，但在现实世界常常不尽如人意。在图5-15中的配置中，能够发现</a:t>
            </a:r>
            <a:r>
              <a:rPr lang="zh-CN" altLang="en-US" sz="2400">
                <a:solidFill>
                  <a:srgbClr val="FF0000"/>
                </a:solidFill>
              </a:rPr>
              <a:t>3个缺点</a:t>
            </a:r>
            <a:r>
              <a:rPr lang="zh-CN" altLang="en-US" sz="2400"/>
              <a:t>：</a:t>
            </a:r>
            <a:endParaRPr lang="zh-CN" altLang="en-US" sz="2400"/>
          </a:p>
        </p:txBody>
      </p:sp>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solidFill>
                  <a:srgbClr val="FF0000"/>
                </a:solidFill>
              </a:rPr>
              <a:t>缺乏流量隔离。</a:t>
            </a:r>
            <a:r>
              <a:rPr lang="zh-CN" altLang="en-US" sz="2400"/>
              <a:t>尽管该等级结构把组流量局域化到一个单一交换机中，但</a:t>
            </a:r>
            <a:r>
              <a:rPr lang="zh-CN" altLang="en-US" sz="2400">
                <a:solidFill>
                  <a:srgbClr val="FF0000"/>
                </a:solidFill>
              </a:rPr>
              <a:t>广播流量</a:t>
            </a:r>
            <a:r>
              <a:rPr lang="zh-CN" altLang="en-US" sz="2400"/>
              <a:t>(例如携带ARP和DHCP报文或那些目的地还没有被自学习交换机学习到的帧)仍然必须跨越整个机构网络。限制这些广播流量的范围将改善局域网的性能。也许更为重要的是，为了安全/隐私的目的也可能希望限制局域网广播流量。</a:t>
            </a:r>
            <a:endParaRPr lang="zh-CN" altLang="en-US" sz="2400"/>
          </a:p>
          <a:p>
            <a:pPr lvl="0"/>
            <a:endParaRPr lang="zh-CN" altLang="en-US" sz="2400"/>
          </a:p>
          <a:p>
            <a:pPr lvl="0"/>
            <a:r>
              <a:rPr lang="zh-CN" altLang="en-US" sz="2400"/>
              <a:t>例如， 如果一个组包括公司的行政管理团队， 另一个组包括运行着Wire shark分组嗅探器的心怀不满的雇员，网络管理员也许非常希望行政流量无法到达该雇员的主机。通过用路由器代替图5-15中的中心交换机，能够提供这种类型的隔离。我们很快看到这种隔离也能够经过一种交换(第2层)解决方案来取得。</a:t>
            </a:r>
            <a:endParaRPr lang="zh-CN" altLang="en-US" sz="24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2.UDP服务</a:t>
            </a:r>
            <a:endParaRPr sz="4000"/>
          </a:p>
        </p:txBody>
      </p:sp>
      <p:sp>
        <p:nvSpPr>
          <p:cNvPr id="3" name="内容占位符 2"/>
          <p:cNvSpPr/>
          <p:nvPr>
            <p:ph idx="1"/>
          </p:nvPr>
        </p:nvSpPr>
        <p:spPr/>
        <p:txBody>
          <a:bodyPr/>
          <a:p>
            <a:r>
              <a:rPr lang="zh-CN" altLang="en-US" sz="2400"/>
              <a:t>UDP是一种不提供不必要服务的</a:t>
            </a:r>
            <a:r>
              <a:rPr lang="zh-CN" altLang="en-US" sz="2400">
                <a:solidFill>
                  <a:srgbClr val="FF0000"/>
                </a:solidFill>
              </a:rPr>
              <a:t>轻量级运输协议</a:t>
            </a:r>
            <a:r>
              <a:rPr lang="zh-CN" altLang="en-US" sz="2400"/>
              <a:t>， 它仅提供最小服务。</a:t>
            </a:r>
            <a:endParaRPr lang="zh-CN" altLang="en-US" sz="2400"/>
          </a:p>
          <a:p>
            <a:endParaRPr lang="zh-CN" altLang="en-US" sz="2400"/>
          </a:p>
          <a:p>
            <a:r>
              <a:rPr lang="zh-CN" altLang="en-US" sz="2400"/>
              <a:t>UDP是</a:t>
            </a:r>
            <a:r>
              <a:rPr lang="zh-CN" altLang="en-US" sz="2400">
                <a:solidFill>
                  <a:srgbClr val="FF0000"/>
                </a:solidFill>
              </a:rPr>
              <a:t>无连接的</a:t>
            </a:r>
            <a:r>
              <a:rPr lang="zh-CN" altLang="en-US" sz="2400"/>
              <a:t>， 因此在两个进程通信前</a:t>
            </a:r>
            <a:r>
              <a:rPr lang="zh-CN" altLang="en-US" sz="2400">
                <a:solidFill>
                  <a:srgbClr val="FF0000"/>
                </a:solidFill>
              </a:rPr>
              <a:t>没有握手过程</a:t>
            </a:r>
            <a:r>
              <a:rPr lang="zh-CN" altLang="en-US" sz="2400"/>
              <a:t>。UDP协议提供一种</a:t>
            </a:r>
            <a:r>
              <a:rPr lang="zh-CN" altLang="en-US" sz="2400">
                <a:solidFill>
                  <a:srgbClr val="FF0000"/>
                </a:solidFill>
              </a:rPr>
              <a:t>不可靠数据传送</a:t>
            </a:r>
            <a:r>
              <a:rPr lang="zh-CN" altLang="en-US" sz="2400"/>
              <a:t>服务， 也就是说， 当进程将一个报文发送进UDP套接字时， UDP协议并不保证该报文将到达接收进程。</a:t>
            </a:r>
            <a:endParaRPr lang="zh-CN" altLang="en-US" sz="2400"/>
          </a:p>
          <a:p>
            <a:endParaRPr lang="zh-CN" altLang="en-US" sz="2400"/>
          </a:p>
          <a:p>
            <a:r>
              <a:rPr lang="zh-CN" altLang="en-US" sz="2400">
                <a:sym typeface="+mn-ea"/>
              </a:rPr>
              <a:t>不仅如此，到达接收进程的报文也可能是</a:t>
            </a:r>
            <a:r>
              <a:rPr lang="zh-CN" altLang="en-US" sz="2400">
                <a:solidFill>
                  <a:srgbClr val="FF0000"/>
                </a:solidFill>
                <a:sym typeface="+mn-ea"/>
              </a:rPr>
              <a:t>乱序到达</a:t>
            </a:r>
            <a:r>
              <a:rPr lang="zh-CN" altLang="en-US" sz="2400">
                <a:sym typeface="+mn-ea"/>
              </a:rPr>
              <a:t>的。UDP</a:t>
            </a:r>
            <a:r>
              <a:rPr lang="zh-CN" altLang="en-US" sz="2400">
                <a:solidFill>
                  <a:srgbClr val="FF0000"/>
                </a:solidFill>
                <a:sym typeface="+mn-ea"/>
              </a:rPr>
              <a:t>没有拥塞控制机制</a:t>
            </a:r>
            <a:r>
              <a:rPr lang="zh-CN" altLang="en-US" sz="2400">
                <a:sym typeface="+mn-ea"/>
              </a:rPr>
              <a:t>， 所以UDP的发送端可以用它选定的任何速率向其下层(网络层)注入数据。</a:t>
            </a:r>
            <a:endParaRPr lang="zh-CN" altLang="en-US" sz="2400"/>
          </a:p>
          <a:p>
            <a:endParaRPr lang="zh-CN" altLang="en-US" sz="2400"/>
          </a:p>
        </p:txBody>
      </p:sp>
    </p:spTree>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交换机的</a:t>
            </a:r>
            <a:r>
              <a:rPr lang="zh-CN" altLang="en-US" sz="2400">
                <a:solidFill>
                  <a:srgbClr val="FF0000"/>
                </a:solidFill>
              </a:rPr>
              <a:t>无效使用</a:t>
            </a:r>
            <a:r>
              <a:rPr lang="zh-CN" altLang="en-US" sz="2400"/>
              <a:t>。如果该机构不止有3个组，而是有10个组，则将要求有10个第一级交换机。如果每个组都较小，比如说少于10个人，则单台96端口的交换机将足以容纳每个人，但这台单一的交换机将不能提供流量隔离。</a:t>
            </a:r>
            <a:endParaRPr lang="zh-CN" altLang="en-US" sz="2400"/>
          </a:p>
          <a:p>
            <a:pPr lvl="0"/>
            <a:endParaRPr lang="zh-CN" altLang="en-US" sz="2400"/>
          </a:p>
          <a:p>
            <a:pPr lvl="0"/>
            <a:r>
              <a:rPr lang="zh-CN" altLang="en-US" sz="2400">
                <a:solidFill>
                  <a:srgbClr val="FF0000"/>
                </a:solidFill>
              </a:rPr>
              <a:t>管理用户</a:t>
            </a:r>
            <a:r>
              <a:rPr lang="zh-CN" altLang="en-US" sz="2400"/>
              <a:t>。如果一个雇员在不同组间移动，必须改变物理布线，以将该雇员连接到图5-15中的不同的交换机上。属于两个组的雇员将使问题更为困难。</a:t>
            </a:r>
            <a:endParaRPr lang="zh-CN" altLang="en-US" sz="2400"/>
          </a:p>
        </p:txBody>
      </p:sp>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幸运的是， 这些难题中的每个都能够通过支持</a:t>
            </a:r>
            <a:r>
              <a:rPr lang="zh-CN" altLang="en-US" sz="2400">
                <a:solidFill>
                  <a:srgbClr val="FF0000"/>
                </a:solidFill>
              </a:rPr>
              <a:t>虚拟局域网</a:t>
            </a:r>
            <a:r>
              <a:rPr lang="zh-CN" altLang="en-US" sz="2400"/>
              <a:t>(Virtula Local Network，</a:t>
            </a:r>
            <a:r>
              <a:rPr lang="zh-CN" altLang="en-US" sz="2400">
                <a:solidFill>
                  <a:srgbClr val="FF0000"/>
                </a:solidFill>
              </a:rPr>
              <a:t>VLAN</a:t>
            </a:r>
            <a:r>
              <a:rPr lang="zh-CN" altLang="en-US" sz="2400"/>
              <a:t>) 的交换机来处理。顾名思义， 支持VLAN的交换机允许经一个单一的物理局域网基础设施定义多个虚拟局域网。在一个VLAN内的主机彼此通信， 仿佛它们(并且没有其他主机)与交换机连接。在一个</a:t>
            </a:r>
            <a:r>
              <a:rPr lang="zh-CN" altLang="en-US" sz="2400">
                <a:solidFill>
                  <a:srgbClr val="FF0000"/>
                </a:solidFill>
              </a:rPr>
              <a:t>基于端口</a:t>
            </a:r>
            <a:r>
              <a:rPr lang="zh-CN" altLang="en-US" sz="2400"/>
              <a:t>的VLAN中， 交换机的端口(接口) 由网络管理员划分为组。每个组构成一个VLAN， 在每个VLAN中的端口形成一个广播域(即来自一个端口的广播流量仅能到达该组中的其他端口)。</a:t>
            </a:r>
            <a:endParaRPr lang="zh-CN" altLang="en-US" sz="2400"/>
          </a:p>
        </p:txBody>
      </p:sp>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图5-25显示了具有</a:t>
            </a:r>
            <a:r>
              <a:rPr lang="zh-CN" altLang="en-US" sz="2400">
                <a:solidFill>
                  <a:srgbClr val="FF0000"/>
                </a:solidFill>
              </a:rPr>
              <a:t>16个端口</a:t>
            </a:r>
            <a:r>
              <a:rPr lang="zh-CN" altLang="en-US" sz="2400"/>
              <a:t>的单一交换机。端口2~8属于电子工程系(EE) VLAN， 而端口9~15属于计算机科学系(CS) VLAN(端口1和16未分配) 。这个VLAN解决了上面提到的所有困难，即EE</a:t>
            </a:r>
            <a:r>
              <a:rPr lang="en-US" altLang="zh-CN" sz="2400"/>
              <a:t> </a:t>
            </a:r>
            <a:r>
              <a:rPr lang="zh-CN" altLang="en-US" sz="2400"/>
              <a:t>VLAN帧和CS VLAN帧彼此隔离， 图5-15中的两台交换机已由一台交换机替代， 并且在交换机端口8的用户加入计算机科学系时， 网络操作员只需重新配置VLAN软件， 使得端口8与CS VLAN相关联即可。人们容易想象到VLAN交换机配置和操作的方法， 即网络管理员使用交换机管理软件声明一个端口属于某个给定的VLAN(其中未声明的端口属于一个默认的VLAN) ， 在交换机中维护一张端口到VLAN的映射表； 交换机软件仅在属于相同VLAN的端口之间交付帧。</a:t>
            </a:r>
            <a:endParaRPr lang="zh-CN" altLang="en-US" sz="2400"/>
          </a:p>
        </p:txBody>
      </p:sp>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2483485" y="1916430"/>
            <a:ext cx="4415790" cy="3298190"/>
          </a:xfrm>
          <a:prstGeom prst="rect">
            <a:avLst/>
          </a:prstGeom>
        </p:spPr>
      </p:pic>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但完全隔离两个VLAN带来了新的困难!来自电子工程系的流量怎样才能发送到计算机科学系呢?解决这个问题的一种方式是将VLAN交换机的一个端口(例如在图5-25中的端口1)</a:t>
            </a:r>
            <a:r>
              <a:rPr lang="zh-CN" altLang="en-US" sz="2400">
                <a:solidFill>
                  <a:srgbClr val="FF0000"/>
                </a:solidFill>
              </a:rPr>
              <a:t> 与一台外部的路由器相连</a:t>
            </a:r>
            <a:r>
              <a:rPr lang="zh-CN" altLang="en-US" sz="2400"/>
              <a:t>， 并且将该端口配置为属于EE</a:t>
            </a:r>
            <a:r>
              <a:rPr lang="en-US" altLang="zh-CN" sz="2400"/>
              <a:t> </a:t>
            </a:r>
            <a:r>
              <a:rPr lang="zh-CN" altLang="en-US" sz="2400"/>
              <a:t>VLAN和CS VLAN。在此情况下，即使电子工程系和计算机科学系共享相同的物理交换机，其逻辑配置看起来也仿佛是电子工程系和计算机科学系具有分离的经路由器连接的交换机。从电子工程系发往计算机科学系的数据报将首先跨越EE</a:t>
            </a:r>
            <a:r>
              <a:rPr lang="en-US" altLang="zh-CN" sz="2400"/>
              <a:t> </a:t>
            </a:r>
            <a:r>
              <a:rPr lang="zh-CN" altLang="en-US" sz="2400"/>
              <a:t>VLAN到达路由器， 然后由该路由器转发跨越CS VLAN到达CS主机。幸运的是交换机厂商使这种配置变得容易， 网络管理员通过构建包含一台VLAN交换机和一台路由器的单一设备， 这样就不再需要分离的外部路由器了。</a:t>
            </a:r>
            <a:endParaRPr lang="zh-CN" altLang="en-US" sz="2400"/>
          </a:p>
        </p:txBody>
      </p:sp>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再次返回到图5-15，我们现在假设计算机工程系没有分离开来，某些电子工程和计算机科学教职员工位于一座建筑物中，他们当然需要网络接入，并且他们希望成为他们系VLAN的一部分。图5-26显示了第二台8端口交换机， 其中交换机端口已经根据需要定义为属于EE</a:t>
            </a:r>
            <a:r>
              <a:rPr lang="en-US" altLang="zh-CN" sz="2400"/>
              <a:t> </a:t>
            </a:r>
            <a:r>
              <a:rPr lang="zh-CN" altLang="en-US" sz="2400"/>
              <a:t>VLAN或CS VLAN。但是这两台交换机应当如何互联呢?一种容易的解决方案是在每台交换机上定义一个属于CS</a:t>
            </a:r>
            <a:r>
              <a:rPr lang="en-US" altLang="zh-CN" sz="2400"/>
              <a:t> </a:t>
            </a:r>
            <a:r>
              <a:rPr lang="zh-CN" altLang="en-US" sz="2400"/>
              <a:t>VALN的端口(对EE</a:t>
            </a:r>
            <a:r>
              <a:rPr lang="en-US" altLang="zh-CN" sz="2400"/>
              <a:t> </a:t>
            </a:r>
            <a:r>
              <a:rPr lang="zh-CN" altLang="en-US" sz="2400"/>
              <a:t>VL AN也类似处理) ， 并且如图5-26a所示将这两个端口彼此互联起来。然而，这种解决方案不具有扩展性，因为在每台交换机上N个VLAN将要求N个端口直接互联这两台交换机。</a:t>
            </a:r>
            <a:endParaRPr lang="zh-CN" altLang="en-US" sz="2400"/>
          </a:p>
        </p:txBody>
      </p:sp>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1476375" y="1356995"/>
            <a:ext cx="6191250" cy="4143375"/>
          </a:xfrm>
          <a:prstGeom prst="rect">
            <a:avLst/>
          </a:prstGeom>
        </p:spPr>
      </p:pic>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一种更具</a:t>
            </a:r>
            <a:r>
              <a:rPr lang="zh-CN" altLang="en-US" sz="2400">
                <a:solidFill>
                  <a:srgbClr val="FF0000"/>
                </a:solidFill>
              </a:rPr>
              <a:t>扩展性</a:t>
            </a:r>
            <a:r>
              <a:rPr lang="zh-CN" altLang="en-US" sz="2400"/>
              <a:t>互联VLAN交换机的方法称为</a:t>
            </a:r>
            <a:r>
              <a:rPr lang="zh-CN" altLang="en-US" sz="2400">
                <a:solidFill>
                  <a:srgbClr val="FF0000"/>
                </a:solidFill>
              </a:rPr>
              <a:t>VLAN干线连接</a:t>
            </a:r>
            <a:r>
              <a:rPr lang="zh-CN" altLang="en-US" sz="2400"/>
              <a:t>(VLAN trunking) 。在图5-26b所示的VLAN干线方法中， 每台交换机上的一个特殊端口(左侧交换机上的端口16， 右侧交换机上的端口1) 被配置为干线端口， 以互联这两台VLAN交换机。该干线端口属于所有VLAN， 发送到任何VLAN的帧经过干线链路转发到其他交换机。</a:t>
            </a:r>
            <a:endParaRPr lang="zh-CN" altLang="en-US" sz="2400"/>
          </a:p>
        </p:txBody>
      </p:sp>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但这会引起另外的问题：一个交换机怎样知道到达干线端口的帧属于某个特定的VLAN呢?IEEE定义了一种扩展的以太网帧格式——</a:t>
            </a:r>
            <a:r>
              <a:rPr lang="zh-CN" altLang="en-US" sz="2400">
                <a:solidFill>
                  <a:srgbClr val="FF0000"/>
                </a:solidFill>
              </a:rPr>
              <a:t>802.1Q</a:t>
            </a:r>
            <a:r>
              <a:rPr lang="zh-CN" altLang="en-US" sz="2400"/>
              <a:t>， 用于跨越VLAN干线的帧。</a:t>
            </a:r>
            <a:endParaRPr lang="zh-CN" altLang="en-US" sz="2400"/>
          </a:p>
          <a:p>
            <a:pPr lvl="0"/>
            <a:endParaRPr lang="zh-CN" altLang="en-US" sz="2400"/>
          </a:p>
          <a:p>
            <a:pPr lvl="0"/>
            <a:r>
              <a:rPr lang="zh-CN" altLang="en-US" sz="2400"/>
              <a:t>如图5-27中所示，802.1Q帧由标准以太网帧与加进首部的4字节</a:t>
            </a:r>
            <a:r>
              <a:rPr lang="zh-CN" altLang="en-US" sz="2400">
                <a:solidFill>
                  <a:srgbClr val="FF0000"/>
                </a:solidFill>
              </a:rPr>
              <a:t>VLAN标签</a:t>
            </a:r>
            <a:r>
              <a:rPr lang="zh-CN" altLang="en-US" sz="2400"/>
              <a:t>(VLAN tag) 组成， 而VLAN标签承载着该帧所属的VLAN标识符。VLAN标签由在VLAN干线发送侧的交换机加进帧中， 解析后并由在VLAN干线接收侧的交换机删除。VLAN标签自身由一个2字节的标签协议标识符(Tag Protocol Identifier， T PID) 字段(具有固定的十六进制值81-00) 、一个2字节的标签控制信息字段(包含一个12比特的VLAN标识符字段) 和一个3比特优先权字段(具有类似于IP数据报TOS字段的目的) 组成。</a:t>
            </a:r>
            <a:endParaRPr lang="zh-CN" altLang="en-US" sz="2400"/>
          </a:p>
        </p:txBody>
      </p:sp>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1423670" y="2333625"/>
            <a:ext cx="6296025" cy="219075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274955"/>
            <a:ext cx="8761730" cy="1143000"/>
          </a:xfrm>
        </p:spPr>
        <p:txBody>
          <a:bodyPr/>
          <a:p>
            <a:r>
              <a:rPr sz="4000"/>
              <a:t>2.1.5 应用层协议</a:t>
            </a:r>
            <a:endParaRPr sz="4000"/>
          </a:p>
        </p:txBody>
      </p:sp>
      <p:sp>
        <p:nvSpPr>
          <p:cNvPr id="3" name="内容占位符 2"/>
          <p:cNvSpPr/>
          <p:nvPr>
            <p:ph idx="1"/>
          </p:nvPr>
        </p:nvSpPr>
        <p:spPr/>
        <p:txBody>
          <a:bodyPr/>
          <a:p>
            <a:r>
              <a:rPr lang="zh-CN" altLang="en-US" sz="2400"/>
              <a:t>我们刚刚学习了通过把报文发送进套接字使网络进程间实现相互通信。</a:t>
            </a:r>
            <a:endParaRPr lang="zh-CN" altLang="en-US" sz="2400"/>
          </a:p>
          <a:p>
            <a:endParaRPr lang="zh-CN" altLang="en-US" sz="2400"/>
          </a:p>
          <a:p>
            <a:r>
              <a:rPr lang="zh-CN" altLang="en-US" sz="2400"/>
              <a:t>但是如何构造这些报文?在这些报文中的各个字段的含义是什么?进程何时发送这些报文?</a:t>
            </a:r>
            <a:endParaRPr lang="zh-CN" altLang="en-US" sz="2400"/>
          </a:p>
        </p:txBody>
      </p:sp>
    </p:spTree>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5.4.4 虚拟局域网</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在这部分讨论中， 我们仅仅简要地涉及了VLAN， 关注了基于端口的VLAN。我们也应当提及VLAN能够以几种其他方式定义。在基于MAC的VLAN中， 网络管理员指定属于每个VLAN的MAC地址的集合； 无论何时一个设备与一个端口连接时， 端口基于设备的MAC地址将其连接进适当的VLAN。VLAN也能基于网络层协议(例如IPv4、IPv6或Appletalk) 和其他准则进行定义。</a:t>
            </a:r>
            <a:endParaRPr lang="zh-CN" altLang="en-US" sz="2400"/>
          </a:p>
        </p:txBody>
      </p:sp>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5.5 链路虚拟化：网络作为链路层</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因为本章关注链路层协议，所以在我们临近该章结束的时候，让我们反思一下对已经演化的词汇链路的理解。在本章开始时，我们将链路视为连接两台通信主机的</a:t>
            </a:r>
            <a:r>
              <a:rPr lang="zh-CN" altLang="en-US" sz="2400">
                <a:solidFill>
                  <a:srgbClr val="FF0000"/>
                </a:solidFill>
              </a:rPr>
              <a:t>物理线路</a:t>
            </a:r>
            <a:r>
              <a:rPr lang="zh-CN" altLang="en-US" sz="2400"/>
              <a:t>。在学习多路访问协议时，我们看到了多台主机能够通过一条共享的线路连接起来，并且连接主机的这种“线路”能够是无线电频谱或其他媒体。这使我们将该链路更多地</a:t>
            </a:r>
            <a:r>
              <a:rPr lang="zh-CN" altLang="en-US" sz="2400">
                <a:solidFill>
                  <a:srgbClr val="FF0000"/>
                </a:solidFill>
              </a:rPr>
              <a:t>抽象为一条信道</a:t>
            </a:r>
            <a:r>
              <a:rPr lang="zh-CN" altLang="en-US" sz="2400"/>
              <a:t>，而不是作为一条线路。</a:t>
            </a:r>
            <a:endParaRPr lang="zh-CN" altLang="en-US" sz="2400"/>
          </a:p>
        </p:txBody>
      </p:sp>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5.5 链路虚拟化：网络作为链路层</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在我们学习以太局域网时(图5-15)，我们看到互联媒体实际上能够是一种相当复杂的交换基础设施。然而，经过这种演化，主机本身维持着这样的视图，即互联媒体只是连接两台或多台主机的链路层信道。</a:t>
            </a:r>
            <a:endParaRPr lang="zh-CN" altLang="en-US" sz="2400"/>
          </a:p>
          <a:p>
            <a:pPr lvl="0"/>
            <a:endParaRPr lang="zh-CN" altLang="en-US" sz="2400"/>
          </a:p>
          <a:p>
            <a:pPr lvl="0"/>
            <a:r>
              <a:rPr lang="zh-CN" altLang="en-US" sz="2400"/>
              <a:t>我们看到，例如一台以太网主机不知道它是通过单一短局域网网段(图5-7)还是通过地理上分布的交换局域网(图5-15) 或通过VLAN与其他局域网主机进行连接， 这是很幸福的事。</a:t>
            </a:r>
            <a:endParaRPr lang="zh-CN" altLang="en-US" sz="2400"/>
          </a:p>
        </p:txBody>
      </p:sp>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5.5 链路虚拟化：网络作为链路层</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在两台主机之间由拨号调制解调器连接的场合，连接这两台主机的链路实际上是电话网，这是一个逻辑上分离的、全球性的电信网络，它有自己的用于数据传输和信令的交换机、链路和协议栈。</a:t>
            </a:r>
            <a:endParaRPr lang="zh-CN" altLang="en-US" sz="2400"/>
          </a:p>
          <a:p>
            <a:pPr lvl="0"/>
            <a:endParaRPr lang="zh-CN" altLang="en-US" sz="2400"/>
          </a:p>
          <a:p>
            <a:pPr lvl="0"/>
            <a:r>
              <a:rPr lang="zh-CN" altLang="en-US" sz="2400"/>
              <a:t>然而，从因特网链路层的观点看，通过电话网的拨号连接被看做一根简单的“线路”。在这个意义上，因特网虚拟化了电话网，将电话网看成为两台因特网主机之间提供链路层连接的链路层技术。</a:t>
            </a:r>
            <a:endParaRPr lang="zh-CN" altLang="en-US" sz="2400"/>
          </a:p>
        </p:txBody>
      </p:sp>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5.5 链路虚拟化：网络作为链路层</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在本节中， 我们将考虑</a:t>
            </a:r>
            <a:r>
              <a:rPr lang="zh-CN" altLang="en-US" sz="2400">
                <a:solidFill>
                  <a:srgbClr val="FF0000"/>
                </a:solidFill>
              </a:rPr>
              <a:t>多协议标签交换</a:t>
            </a:r>
            <a:r>
              <a:rPr lang="zh-CN" altLang="en-US" sz="2400"/>
              <a:t>(</a:t>
            </a:r>
            <a:r>
              <a:rPr lang="zh-CN" altLang="en-US" sz="2400">
                <a:solidFill>
                  <a:srgbClr val="FF0000"/>
                </a:solidFill>
              </a:rPr>
              <a:t>MPLS</a:t>
            </a:r>
            <a:r>
              <a:rPr lang="zh-CN" altLang="en-US" sz="2400"/>
              <a:t>) 网络。与电路交换的电话网不同，MPLS客观上讲是一种分组交换的虚电路网络。它们有自己的分组格式和转发行为。因此，从教学法的观点看， 有关MPLS的讨论既适合放在网络层的学习中， 也适合放在链路层的学习中。然而， 从因特网的观点看， 我们能够认为MPLS像电话网和交换以太网一样， 作为为IP设备提供互联服务的链路层技术。因此， 我们将在链路层讨论中考虑MPLS。我们对MPLS的讨论将是简明扼要的， 因为有关这些网络每个都能够写(并且已经写了) 整本书。我们这里主要关注这些网络怎样为互联IP设备提供服务， 尽管我们也将更深入一些探讨支撑基础技术。</a:t>
            </a:r>
            <a:endParaRPr lang="zh-CN" altLang="en-US" sz="2400"/>
          </a:p>
        </p:txBody>
      </p:sp>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多协议标签交换</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通过采用虚电路网络领域的一个关键概念——固定长度标签， </a:t>
            </a:r>
            <a:r>
              <a:rPr lang="zh-CN" altLang="en-US" sz="2400">
                <a:solidFill>
                  <a:srgbClr val="FF0000"/>
                </a:solidFill>
              </a:rPr>
              <a:t>多协议标签交换</a:t>
            </a:r>
            <a:r>
              <a:rPr lang="zh-CN" altLang="en-US" sz="2400"/>
              <a:t>(Mul-ti protocol Label Switching， MPLS)自20世纪90年代中后期在一些产业界的努力下进行演化，以改善IP路由器的转发速度。其目标是：对于基于固定长度标签和虚电路的技术，在不放弃基于目的地IP数据报转发的基础设施的前提下，当可能时通过选择性地标识数据报并允许路由器基于固定长度的标签(而不是目的地IP地址)转发数据报来增强其功能。重要的是， 这些技术与IP协同工作， 使用IP寻址和路由选择。IETF在MPLS协议中统一了这些努力 ， 有效地将虚电路技术综合进了路由选择的数据报网络。</a:t>
            </a:r>
            <a:endParaRPr lang="zh-CN" altLang="en-US" sz="2400"/>
          </a:p>
        </p:txBody>
      </p:sp>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多协议标签交换</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首先考虑由MPLS使能的路由器处理的链路层帧格式， 以此开始学习MPLS。</a:t>
            </a:r>
            <a:endParaRPr lang="zh-CN" altLang="en-US" sz="2400"/>
          </a:p>
          <a:p>
            <a:pPr lvl="0"/>
            <a:endParaRPr lang="zh-CN" altLang="en-US" sz="2400"/>
          </a:p>
          <a:p>
            <a:pPr lvl="0"/>
            <a:r>
              <a:rPr lang="zh-CN" altLang="en-US" sz="2400"/>
              <a:t>图5-28显示了在MPLS使能的路由器之间传输的一个链路层帧， 该帧具有一个小的MPLS首部，该首部增加到第二层(如以太网) 首部和第三层(即IP) 首部之间。RFC 3032定义了用于这种链路的MPLS首部的格式；</a:t>
            </a:r>
            <a:endParaRPr lang="zh-CN" altLang="en-US" sz="2400"/>
          </a:p>
          <a:p>
            <a:pPr lvl="0"/>
            <a:endParaRPr lang="zh-CN" altLang="en-US" sz="2400"/>
          </a:p>
          <a:p>
            <a:pPr lvl="0"/>
            <a:r>
              <a:rPr lang="zh-CN" altLang="en-US" sz="2400"/>
              <a:t>包括在MPLS首部中的字段是：标签(它起着虚电路标识符的作用)；3比特的实验字段(保留用于实验)；单比特S字段用于指示一系列“成栈”的MPLS首部的结束(我们这里不讨论这个高级主题) ； 以及寿命字段。</a:t>
            </a:r>
            <a:endParaRPr lang="zh-CN" altLang="en-US" sz="2400"/>
          </a:p>
        </p:txBody>
      </p:sp>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多协议标签交换</a:t>
            </a:r>
            <a:endParaRPr lang="zh-CN" altLang="en-US" sz="3200">
              <a:sym typeface="+mn-ea"/>
            </a:endParaRPr>
          </a:p>
        </p:txBody>
      </p:sp>
      <p:sp>
        <p:nvSpPr>
          <p:cNvPr id="3" name="内容占位符 2"/>
          <p:cNvSpPr/>
          <p:nvPr>
            <p:ph idx="1"/>
          </p:nvPr>
        </p:nvSpPr>
        <p:spPr>
          <a:xfrm>
            <a:off x="457200" y="1201420"/>
            <a:ext cx="8229600" cy="4925060"/>
          </a:xfrm>
        </p:spPr>
        <p:txBody>
          <a:bodyPr/>
          <a:p>
            <a:pPr lvl="0"/>
            <a:endParaRPr lang="zh-CN" altLang="en-US" sz="2400"/>
          </a:p>
        </p:txBody>
      </p:sp>
      <p:pic>
        <p:nvPicPr>
          <p:cNvPr id="4" name="图片 3"/>
          <p:cNvPicPr>
            <a:picLocks noChangeAspect="1"/>
          </p:cNvPicPr>
          <p:nvPr/>
        </p:nvPicPr>
        <p:blipFill>
          <a:blip r:embed="rId1"/>
          <a:stretch>
            <a:fillRect/>
          </a:stretch>
        </p:blipFill>
        <p:spPr>
          <a:xfrm>
            <a:off x="1838325" y="2642870"/>
            <a:ext cx="5467350" cy="1571625"/>
          </a:xfrm>
          <a:prstGeom prst="rect">
            <a:avLst/>
          </a:prstGeom>
        </p:spPr>
      </p:pic>
    </p:spTree>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多协议标签交换</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从图5-28立即能够看出， 一个MPLS加强的帧仅能在两个均为MPLS使能的路由器之间发送。(因为一个非MPLS使能的路由器， 当它在期望发现IP首部的地方发现了一个MPLS首部时会相当混淆!) 一个MPLS使能的路由器常被称为</a:t>
            </a:r>
            <a:r>
              <a:rPr lang="zh-CN" altLang="en-US" sz="2400">
                <a:solidFill>
                  <a:srgbClr val="FF0000"/>
                </a:solidFill>
              </a:rPr>
              <a:t>标签交换路由器</a:t>
            </a:r>
            <a:r>
              <a:rPr lang="zh-CN" altLang="en-US" sz="2400"/>
              <a:t>(label-switched router) ， 因为它通过在其转发表中查找MPLS标签， 然后立即将数据报传递给适当的输出接口来转发MPLS帧。因此， MPLS使能的路由器不需要提取目的IP地址和在转发表中执行最长前缀匹配的查找。但是路由器怎样才能知道它的邻居是否的确是MPLS使能的呢?路由器如何知道哪个标签与给定IP目的地相联系呢?为了回答这些问题，我们需要看看一组MPLS使能路由器之间的交互过程。</a:t>
            </a:r>
            <a:endParaRPr lang="zh-CN" altLang="en-US" sz="2400"/>
          </a:p>
        </p:txBody>
      </p:sp>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5"/>
            <a:ext cx="8229600" cy="1111885"/>
          </a:xfrm>
        </p:spPr>
        <p:txBody>
          <a:bodyPr/>
          <a:p>
            <a:r>
              <a:rPr lang="zh-CN" altLang="en-US" sz="3200">
                <a:sym typeface="+mn-ea"/>
              </a:rPr>
              <a:t>多协议标签交换</a:t>
            </a:r>
            <a:endParaRPr lang="zh-CN" altLang="en-US" sz="3200">
              <a:sym typeface="+mn-ea"/>
            </a:endParaRPr>
          </a:p>
        </p:txBody>
      </p:sp>
      <p:sp>
        <p:nvSpPr>
          <p:cNvPr id="3" name="内容占位符 2"/>
          <p:cNvSpPr/>
          <p:nvPr>
            <p:ph idx="1"/>
          </p:nvPr>
        </p:nvSpPr>
        <p:spPr>
          <a:xfrm>
            <a:off x="457200" y="1201420"/>
            <a:ext cx="8229600" cy="4925060"/>
          </a:xfrm>
        </p:spPr>
        <p:txBody>
          <a:bodyPr/>
          <a:p>
            <a:pPr lvl="0"/>
            <a:r>
              <a:rPr lang="zh-CN" altLang="en-US" sz="2400"/>
              <a:t>在图5-29所示的例子中， 路由器R 1到R 4都是MPLS使能的， R 5和R 6是标准的IP路由器。R1向R2和R3通告了它(R1)能够路由到目的地A， 并且具有MPLS标签6的接收帧将要转发到目的地A。路由器R3已经向路由器R4通告了它能够路由到目的地A和D，分别具有MPLS标签10和12的</a:t>
            </a:r>
            <a:r>
              <a:rPr lang="zh-CN" altLang="en-US" sz="2400">
                <a:sym typeface="+mn-ea"/>
              </a:rPr>
              <a:t>入</a:t>
            </a:r>
            <a:r>
              <a:rPr lang="zh-CN" altLang="en-US" sz="2400"/>
              <a:t>帧将朝着这些目的地交换。路由器R 2也向路由器R 4通告了它(R 2) 能够到达目的地A， 具有MPLS标签8的接收帧将朝着A交换。注意到路由器R 4现在处于一个到达A且有两个MPLS路径的令人感兴趣的位置上， 经接口0具有出MPLS标签10， 经接口1具有出MPLS标签8。</a:t>
            </a:r>
            <a:endParaRPr lang="zh-CN" altLang="en-US" sz="2400"/>
          </a:p>
        </p:txBody>
      </p:sp>
    </p:spTree>
  </p:cSld>
  <p:clrMapOvr>
    <a:masterClrMapping/>
  </p:clrMapOvr>
</p:sld>
</file>

<file path=ppt/tags/tag1.xml><?xml version="1.0" encoding="utf-8"?>
<p:tagLst xmlns:p="http://schemas.openxmlformats.org/presentationml/2006/main">
  <p:tag name="KSO_WM_UNIT_PLACING_PICTURE_USER_VIEWPORT" val="{&quot;height&quot;:7245,&quot;width&quot;:7530}"/>
</p:tagLst>
</file>

<file path=ppt/tags/tag2.xml><?xml version="1.0" encoding="utf-8"?>
<p:tagLst xmlns:p="http://schemas.openxmlformats.org/presentationml/2006/main">
  <p:tag name="KSO_WM_UNIT_PLACING_PICTURE_USER_VIEWPORT" val="{&quot;height&quot;:4905,&quot;width&quot;:10800}"/>
</p:tagLst>
</file>

<file path=ppt/tags/tag3.xml><?xml version="1.0" encoding="utf-8"?>
<p:tagLst xmlns:p="http://schemas.openxmlformats.org/presentationml/2006/main">
  <p:tag name="KSO_WM_UNIT_PLACING_PICTURE_USER_VIEWPORT" val="{&quot;height&quot;:3015,&quot;width&quot;:11295}"/>
</p:tagLst>
</file>

<file path=ppt/tags/tag4.xml><?xml version="1.0" encoding="utf-8"?>
<p:tagLst xmlns:p="http://schemas.openxmlformats.org/presentationml/2006/main">
  <p:tag name="KSO_WM_UNIT_PLACING_PICTURE_USER_VIEWPORT" val="{&quot;height&quot;:6375,&quot;width&quot;:10185}"/>
</p:tagLst>
</file>

<file path=ppt/tags/tag5.xml><?xml version="1.0" encoding="utf-8"?>
<p:tagLst xmlns:p="http://schemas.openxmlformats.org/presentationml/2006/main">
  <p:tag name="KSO_WM_UNIT_PLACING_PICTURE_USER_VIEWPORT" val="{&quot;height&quot;:6180,&quot;width&quot;:11310}"/>
</p:tagLst>
</file>

<file path=ppt/tags/tag6.xml><?xml version="1.0" encoding="utf-8"?>
<p:tagLst xmlns:p="http://schemas.openxmlformats.org/presentationml/2006/main">
  <p:tag name="KSO_WM_UNIT_PLACING_PICTURE_USER_VIEWPORT" val="{&quot;height&quot;:6180,&quot;width&quot;:11310}"/>
</p:tagLst>
</file>

<file path=ppt/tags/tag7.xml><?xml version="1.0" encoding="utf-8"?>
<p:tagLst xmlns:p="http://schemas.openxmlformats.org/presentationml/2006/main">
  <p:tag name="KSO_WM_UNIT_PLACING_PICTURE_USER_VIEWPORT" val="{&quot;height&quot;:4260,&quot;width&quot;:10095}"/>
</p:tagLst>
</file>

<file path=ppt/tags/tag8.xml><?xml version="1.0" encoding="utf-8"?>
<p:tagLst xmlns:p="http://schemas.openxmlformats.org/presentationml/2006/main">
  <p:tag name="KSO_WM_UNIT_PLACING_PICTURE_USER_VIEWPORT" val="{&quot;height&quot;:7128,&quot;width&quot;:5129}"/>
</p:tagLst>
</file>

<file path=ppt/tags/tag9.xml><?xml version="1.0" encoding="utf-8"?>
<p:tagLst xmlns:p="http://schemas.openxmlformats.org/presentationml/2006/main">
  <p:tag name="KSO_WM_UNIT_PLACING_PICTURE_USER_VIEWPORT" val="{&quot;height&quot;:4515,&quot;width&quot;:10230}"/>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225862</Words>
  <Application>WPS 演示</Application>
  <PresentationFormat/>
  <Paragraphs>5902</Paragraphs>
  <Slides>1198</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1198</vt:i4>
      </vt:variant>
    </vt:vector>
  </HeadingPairs>
  <TitlesOfParts>
    <vt:vector size="1206" baseType="lpstr">
      <vt:lpstr>Arial</vt:lpstr>
      <vt:lpstr>宋体</vt:lpstr>
      <vt:lpstr>Wingdings</vt:lpstr>
      <vt:lpstr>微软雅黑</vt:lpstr>
      <vt:lpstr>Arial Unicode MS</vt:lpstr>
      <vt:lpstr>Calibri</vt:lpstr>
      <vt:lpstr>默认设计模板</vt:lpstr>
      <vt:lpstr>1_默认设计模板</vt:lpstr>
      <vt:lpstr>计算机网络 —自顶向下方法</vt:lpstr>
      <vt:lpstr>书籍介绍</vt:lpstr>
      <vt:lpstr>书籍赠送</vt:lpstr>
      <vt:lpstr>书籍版本</vt:lpstr>
      <vt:lpstr>第1章    计算机网络和因特网</vt:lpstr>
      <vt:lpstr>1.1 什么是因特网</vt:lpstr>
      <vt:lpstr>1.1.1 具体构成描述</vt:lpstr>
      <vt:lpstr>1.1.1 具体构成描述</vt:lpstr>
      <vt:lpstr>1.1.1 具体构成描述</vt:lpstr>
      <vt:lpstr>1.1.1 具体构成描述</vt:lpstr>
      <vt:lpstr>1.1.1 具体构成描述</vt:lpstr>
      <vt:lpstr>1.1.1 具体构成描述</vt:lpstr>
      <vt:lpstr>1.1.1 具体构成描述</vt:lpstr>
      <vt:lpstr>1.1.1 具体构成描述</vt:lpstr>
      <vt:lpstr>1.1.3 什么是协议</vt:lpstr>
      <vt:lpstr>1.1.3 什么是协议</vt:lpstr>
      <vt:lpstr>1.2 网络边缘</vt:lpstr>
      <vt:lpstr>1.2 网络边缘</vt:lpstr>
      <vt:lpstr>1.2.1 接入网</vt:lpstr>
      <vt:lpstr>1.2.1 接入网</vt:lpstr>
      <vt:lpstr>1.2.1 接入网</vt:lpstr>
      <vt:lpstr>1.2.1 接入网</vt:lpstr>
      <vt:lpstr>1.2.1 接入网</vt:lpstr>
      <vt:lpstr>1.2.2 物理媒体</vt:lpstr>
      <vt:lpstr>1.3 网络核心</vt:lpstr>
      <vt:lpstr>1.3.1 分组交换</vt:lpstr>
      <vt:lpstr>1.3.1 分组交换</vt:lpstr>
      <vt:lpstr>1.3.1 分组交换-存储转发传输</vt:lpstr>
      <vt:lpstr>1.3.1 分组交换-排队时延和分组丢失</vt:lpstr>
      <vt:lpstr>1.3.1 分组交换-排队时延和分组丢失</vt:lpstr>
      <vt:lpstr>1.3.1 分组交换-排队时延和分组丢失</vt:lpstr>
      <vt:lpstr>1.3.1 分组交换-转发表和路由选择协议</vt:lpstr>
      <vt:lpstr>1.3.1 分组交换-转发表和路由选择协议</vt:lpstr>
      <vt:lpstr>1.3.1 分组交换-转发表和路由选择协议</vt:lpstr>
      <vt:lpstr>1.3.2 电路交换</vt:lpstr>
      <vt:lpstr>1.3.2 电路交换</vt:lpstr>
      <vt:lpstr>1.电路交换网络中的复用</vt:lpstr>
      <vt:lpstr>1.电路交换网络中的复用</vt:lpstr>
      <vt:lpstr>1.电路交换网络中的复用</vt:lpstr>
      <vt:lpstr>1.电路交换网络中的复用</vt:lpstr>
      <vt:lpstr>1.电路交换网络中的复用</vt:lpstr>
      <vt:lpstr>2.分组交换与电路交换的对比</vt:lpstr>
      <vt:lpstr>1.3.3 网络的网络</vt:lpstr>
      <vt:lpstr>1.4 分组交换网中的时延、丢包和吞吐量</vt:lpstr>
      <vt:lpstr>1.4.1 分组交换网中的时延概述</vt:lpstr>
      <vt:lpstr>时延的类型</vt:lpstr>
      <vt:lpstr>时延的类型</vt:lpstr>
      <vt:lpstr>时延的类型-(1) 处理时延</vt:lpstr>
      <vt:lpstr>时延的类型-(2)排队时延</vt:lpstr>
      <vt:lpstr>时延的类型-(3)传输时延</vt:lpstr>
      <vt:lpstr>时延的类型-(4) 传播时延</vt:lpstr>
      <vt:lpstr>时延的类型-(5)传输时延和传播时延的比较</vt:lpstr>
      <vt:lpstr>时延的类型-(5)传输时延和传播时延的比较</vt:lpstr>
      <vt:lpstr>1.4.2 丢包</vt:lpstr>
      <vt:lpstr>1.4.2 丢包</vt:lpstr>
      <vt:lpstr>1.4.3 端到端时延</vt:lpstr>
      <vt:lpstr>1.4.4 计算机网络的吞吐量</vt:lpstr>
      <vt:lpstr>1.4.4 计算机网络的吞吐量</vt:lpstr>
      <vt:lpstr>1.5 协议层次及其服务模型</vt:lpstr>
      <vt:lpstr>1.5.1 分层的体系结构-协议分层</vt:lpstr>
      <vt:lpstr>1.5.1 分层的体系结构-协议分层</vt:lpstr>
      <vt:lpstr>1.5.1 分层的体系结构-(1)应用层</vt:lpstr>
      <vt:lpstr>1.5.1 分层的体系结构-(2) 运输层</vt:lpstr>
      <vt:lpstr>1.5.1 分层的体系结构-(3)网络层</vt:lpstr>
      <vt:lpstr>1.5.1 分层的体系结构-(3)网络层</vt:lpstr>
      <vt:lpstr>1.5.1 分层的体系结构-(4)链路层</vt:lpstr>
      <vt:lpstr>1.5.1 分层的体系结构-(4)链路层</vt:lpstr>
      <vt:lpstr>1.5.1 分层的体系结构-(5)物理层</vt:lpstr>
      <vt:lpstr>1.5.1 分层的体系结构-OSI模型</vt:lpstr>
      <vt:lpstr>1.5.1 分层的体系结构-OSI模型</vt:lpstr>
      <vt:lpstr>1.5.1 分层的体系结构-OSI模型</vt:lpstr>
      <vt:lpstr>1.5.2 封装</vt:lpstr>
      <vt:lpstr>1.5.2 封装</vt:lpstr>
      <vt:lpstr>1.5.2 封装</vt:lpstr>
      <vt:lpstr>第2章    应用层</vt:lpstr>
      <vt:lpstr>2.1 应用层协议原理</vt:lpstr>
      <vt:lpstr>2.1 应用层协议原理</vt:lpstr>
      <vt:lpstr>2.1 应用层协议原理</vt:lpstr>
      <vt:lpstr>2.1.1 网络应用程序体系结构</vt:lpstr>
      <vt:lpstr>2.1.1 网络应用程序体系结构</vt:lpstr>
      <vt:lpstr>2.1.1 网络应用程序体系结构</vt:lpstr>
      <vt:lpstr>2.1.1 网络应用程序体系结构</vt:lpstr>
      <vt:lpstr>2.1.1 网络应用程序体系结构</vt:lpstr>
      <vt:lpstr>2.1.1 网络应用程序体系结构</vt:lpstr>
      <vt:lpstr>1.客户和服务器进程</vt:lpstr>
      <vt:lpstr>1.客户和服务器进程</vt:lpstr>
      <vt:lpstr>2.进程与计算机网络之间的接口</vt:lpstr>
      <vt:lpstr>2.进程与计算机网络之间的接口</vt:lpstr>
      <vt:lpstr>2.进程与计算机网络之间的接口</vt:lpstr>
      <vt:lpstr>2.进程与计算机网络之间的接口</vt:lpstr>
      <vt:lpstr>2.进程与计算机网络之间的接口</vt:lpstr>
      <vt:lpstr>3.进程寻址</vt:lpstr>
      <vt:lpstr>3.进程寻址</vt:lpstr>
      <vt:lpstr>2.1.3 可供应用程序使用的运输服务</vt:lpstr>
      <vt:lpstr>2.1.4 因特网提供的运输服务</vt:lpstr>
      <vt:lpstr>1.TCP服务</vt:lpstr>
      <vt:lpstr>1.TCP服务</vt:lpstr>
      <vt:lpstr>2.UDP服务</vt:lpstr>
      <vt:lpstr>2.1.5 应用层协议</vt:lpstr>
      <vt:lpstr>2.1.5 应用层协议</vt:lpstr>
      <vt:lpstr>2.2 Web和Http</vt:lpstr>
      <vt:lpstr>2.2.1 Http概况</vt:lpstr>
      <vt:lpstr>2.2.1 Http概况</vt:lpstr>
      <vt:lpstr>2.2.1 Http概况</vt:lpstr>
      <vt:lpstr>2.2.1 Http概况</vt:lpstr>
      <vt:lpstr>2.2.1 Http概况</vt:lpstr>
      <vt:lpstr>2.2.1 Http概况</vt:lpstr>
      <vt:lpstr>2.2.2 非持续连接和持续连接</vt:lpstr>
      <vt:lpstr>2.2.2 非持续连接和持续连接</vt:lpstr>
      <vt:lpstr>1.采用非持续连接的HTTP</vt:lpstr>
      <vt:lpstr>1.采用非持续连接的HTTP</vt:lpstr>
      <vt:lpstr>1.采用非持续连接的HTTP</vt:lpstr>
      <vt:lpstr>2.采用持续连接的HTTP</vt:lpstr>
      <vt:lpstr>2.采用持续连接的HTTP</vt:lpstr>
      <vt:lpstr>2.采用持续连接的HTTP</vt:lpstr>
      <vt:lpstr>2.2.3 Http报文格式</vt:lpstr>
      <vt:lpstr>1.HTTP请求报文</vt:lpstr>
      <vt:lpstr>1.HTTP请求报文</vt:lpstr>
      <vt:lpstr>1.HTTP请求报文</vt:lpstr>
      <vt:lpstr>1.HTTP请求报文</vt:lpstr>
      <vt:lpstr>2.HTTP响应报文</vt:lpstr>
      <vt:lpstr>2.HTTP响应报文</vt:lpstr>
      <vt:lpstr>2.HTTP响应报文</vt:lpstr>
      <vt:lpstr>2.HTTP响应报文</vt:lpstr>
      <vt:lpstr>2.3 文件传输协议：FTP</vt:lpstr>
      <vt:lpstr>2.3 文件传输协议：FTP</vt:lpstr>
      <vt:lpstr>2.3 文件传输协议：FTP</vt:lpstr>
      <vt:lpstr>2.3 文件传输协议：FTP</vt:lpstr>
      <vt:lpstr>2.3 文件传输协议：FTP</vt:lpstr>
      <vt:lpstr>2.3 文件传输协议：FTP</vt:lpstr>
      <vt:lpstr>2.3 文件传输协议：FTP</vt:lpstr>
      <vt:lpstr>2.3 文件传输协议：FTP</vt:lpstr>
      <vt:lpstr>2.3 文件传输协议：FTP</vt:lpstr>
      <vt:lpstr>FTP命令和回答</vt:lpstr>
      <vt:lpstr>FTP命令和回答</vt:lpstr>
      <vt:lpstr>FTP命令和回答</vt:lpstr>
      <vt:lpstr>2.4 因特网中的电子邮件</vt:lpstr>
      <vt:lpstr>2.4 因特网中的电子邮件</vt:lpstr>
      <vt:lpstr>2.4 因特网中的电子邮件</vt:lpstr>
      <vt:lpstr>2.4 因特网中的电子邮件</vt:lpstr>
      <vt:lpstr>2.4 因特网中的电子邮件</vt:lpstr>
      <vt:lpstr>2.4 因特网中的电子邮件</vt:lpstr>
      <vt:lpstr>2.4 因特网中的电子邮件</vt:lpstr>
      <vt:lpstr>2.4.1 SMTP协议</vt:lpstr>
      <vt:lpstr>2.4.1 SMTP协议</vt:lpstr>
      <vt:lpstr>2.4.1 SMTP协议</vt:lpstr>
      <vt:lpstr>2.4.1 SMTP协议</vt:lpstr>
      <vt:lpstr>2.4.1 SMTP协议</vt:lpstr>
      <vt:lpstr>2.4.1 SMTP协议</vt:lpstr>
      <vt:lpstr>2.4.1 SMTP协议</vt:lpstr>
      <vt:lpstr>2.4.1 SMTP协议</vt:lpstr>
      <vt:lpstr>2.4.1 SMTP协议</vt:lpstr>
      <vt:lpstr>2.4.1 SMTP协议</vt:lpstr>
      <vt:lpstr>2.4.1 SMTP协议</vt:lpstr>
      <vt:lpstr>2.4.2 与HTTP的对比</vt:lpstr>
      <vt:lpstr>2.4.2 与HTTP的对比</vt:lpstr>
      <vt:lpstr>2.4.2 与HTTP的对比</vt:lpstr>
      <vt:lpstr>2.4.2 与HTTP的对比</vt:lpstr>
      <vt:lpstr>2.4.3 邮件报文格式和MIME</vt:lpstr>
      <vt:lpstr>2.4.3 邮件报文格式和MIME</vt:lpstr>
      <vt:lpstr>2.4.3 邮件报文格式和MIME</vt:lpstr>
      <vt:lpstr>2.4.4 邮件访问协议</vt:lpstr>
      <vt:lpstr>2.4.4 邮件访问协议</vt:lpstr>
      <vt:lpstr>1.POP 3</vt:lpstr>
      <vt:lpstr>1.POP 3</vt:lpstr>
      <vt:lpstr>1.POP 3</vt:lpstr>
      <vt:lpstr>1.POP 3</vt:lpstr>
      <vt:lpstr>1.POP 3</vt:lpstr>
      <vt:lpstr>1.POP 3</vt:lpstr>
      <vt:lpstr>1.POP 3</vt:lpstr>
      <vt:lpstr>1.POP 3</vt:lpstr>
      <vt:lpstr>1.POP 3</vt:lpstr>
      <vt:lpstr>2.IMAP</vt:lpstr>
      <vt:lpstr>2.IMAP</vt:lpstr>
      <vt:lpstr>2.IMAP</vt:lpstr>
      <vt:lpstr>3.基于Web的电子邮件</vt:lpstr>
      <vt:lpstr>2.5 DNS：因特网的目录服务</vt:lpstr>
      <vt:lpstr>2.5.1 DNS提供的服务</vt:lpstr>
      <vt:lpstr>2.5.1 DNS提供的服务</vt:lpstr>
      <vt:lpstr>2.5.1 DNS提供的服务</vt:lpstr>
      <vt:lpstr>2.5.1 DNS提供的服务</vt:lpstr>
      <vt:lpstr>2.5.1 DNS提供的服务</vt:lpstr>
      <vt:lpstr>2.5.1 DNS提供的服务</vt:lpstr>
      <vt:lpstr>2.5.2 DNS工作机制概述</vt:lpstr>
      <vt:lpstr>2.5.2 DNS工作机制概述</vt:lpstr>
      <vt:lpstr>2.5.2 DNS工作机制概述</vt:lpstr>
      <vt:lpstr>2.5.2 DNS工作机制概述</vt:lpstr>
      <vt:lpstr>2.5.2 DNS工作机制概述</vt:lpstr>
      <vt:lpstr>2.5.2 DNS工作机制概述</vt:lpstr>
      <vt:lpstr>1.分布式、层次数据库</vt:lpstr>
      <vt:lpstr>1.分布式、层次数据库</vt:lpstr>
      <vt:lpstr>1.分布式、层次数据库</vt:lpstr>
      <vt:lpstr>1.分布式、层次数据库</vt:lpstr>
      <vt:lpstr>1.分布式、层次数据库</vt:lpstr>
      <vt:lpstr>1.分布式、层次数据库</vt:lpstr>
      <vt:lpstr>1.分布式、层次数据库</vt:lpstr>
      <vt:lpstr>1.分布式、层次数据库</vt:lpstr>
      <vt:lpstr>1.分布式、层次数据库</vt:lpstr>
      <vt:lpstr>1.分布式、层次数据库</vt:lpstr>
      <vt:lpstr>1.分布式、层次数据库</vt:lpstr>
      <vt:lpstr>1.分布式、层次数据库</vt:lpstr>
      <vt:lpstr>2.DNS缓存</vt:lpstr>
      <vt:lpstr>2.DNS缓存</vt:lpstr>
      <vt:lpstr>2.DNS缓存</vt:lpstr>
      <vt:lpstr>2.5.3 DNS记录和报文</vt:lpstr>
      <vt:lpstr>2.5.3 DNS记录和报文</vt:lpstr>
      <vt:lpstr>2.5.3 DNS记录和报文</vt:lpstr>
      <vt:lpstr>2.5.3 DNS记录和报文</vt:lpstr>
      <vt:lpstr>2.5.3 DNS记录和报文</vt:lpstr>
      <vt:lpstr>2.5.3 DNS记录和报文</vt:lpstr>
      <vt:lpstr>1.DNS报文</vt:lpstr>
      <vt:lpstr>1.DNS报文</vt:lpstr>
      <vt:lpstr>1.DNS报文</vt:lpstr>
      <vt:lpstr>1.DNS报文</vt:lpstr>
      <vt:lpstr>1.DNS报文</vt:lpstr>
      <vt:lpstr>1.DNS报文</vt:lpstr>
      <vt:lpstr>2.在DNS数据库中插入记录</vt:lpstr>
      <vt:lpstr>2.在DNS数据库中插入记录</vt:lpstr>
      <vt:lpstr>2.在DNS数据库中插入记录</vt:lpstr>
      <vt:lpstr>2.在DNS数据库中插入记录</vt:lpstr>
      <vt:lpstr>2.在DNS数据库中插入记录</vt:lpstr>
      <vt:lpstr>2.7 TCP套接字编程</vt:lpstr>
      <vt:lpstr>第3章    运输层</vt:lpstr>
      <vt:lpstr>3.1 概述和运输层服务</vt:lpstr>
      <vt:lpstr>3.1 概述和运输层服务</vt:lpstr>
      <vt:lpstr>3.1 概述和运输层服务</vt:lpstr>
      <vt:lpstr>3.1 概述和运输层服务</vt:lpstr>
      <vt:lpstr>3.1.1 运输层和网络层的关系</vt:lpstr>
      <vt:lpstr>3.1.1 运输层和网络层的关系</vt:lpstr>
      <vt:lpstr>3.1.1 运输层和网络层的关系</vt:lpstr>
      <vt:lpstr>3.1.2 因特网运输层概述</vt:lpstr>
      <vt:lpstr>3.1.2 因特网运输层概述</vt:lpstr>
      <vt:lpstr>3.1.2 因特网运输层概述</vt:lpstr>
      <vt:lpstr>3.1.2 因特网运输层概述</vt:lpstr>
      <vt:lpstr>3.1.2 因特网运输层概述</vt:lpstr>
      <vt:lpstr>3.1.2 因特网运输层概述</vt:lpstr>
      <vt:lpstr>3.1.2 因特网运输层概述</vt:lpstr>
      <vt:lpstr>3.2 多路复用与多路分解</vt:lpstr>
      <vt:lpstr>3.2 多路复用与多路分解</vt:lpstr>
      <vt:lpstr>3.2 多路复用与多路分解</vt:lpstr>
      <vt:lpstr>3.2 多路复用与多路分解</vt:lpstr>
      <vt:lpstr>3.2 多路复用与多路分解</vt:lpstr>
      <vt:lpstr>1.无连接的多路复用与多路分解</vt:lpstr>
      <vt:lpstr>1.无连接的多路复用与多路分解</vt:lpstr>
      <vt:lpstr>1.无连接的多路复用与多路分解</vt:lpstr>
      <vt:lpstr>1.无连接的多路复用与多路分解</vt:lpstr>
      <vt:lpstr>2.面向连接的多路复用与多路分解</vt:lpstr>
      <vt:lpstr>2.面向连接的多路复用与多路分解</vt:lpstr>
      <vt:lpstr>2.面向连接的多路复用与多路分解</vt:lpstr>
      <vt:lpstr>2.面向连接的多路复用与多路分解</vt:lpstr>
      <vt:lpstr>3.3 无连接运输：UDP</vt:lpstr>
      <vt:lpstr>3.3 无连接运输：UDP</vt:lpstr>
      <vt:lpstr>3.3 无连接运输：UDP</vt:lpstr>
      <vt:lpstr>3.3 无连接运输：UDP</vt:lpstr>
      <vt:lpstr>3.3.1 UDP报文段结构</vt:lpstr>
      <vt:lpstr>3.3.2 UDP校验和</vt:lpstr>
      <vt:lpstr>3.3.2 UDP校验和</vt:lpstr>
      <vt:lpstr>3.3.2 UDP校验和</vt:lpstr>
      <vt:lpstr>3.3.2 UDP校验和</vt:lpstr>
      <vt:lpstr>3.3.2 UDP校验和</vt:lpstr>
      <vt:lpstr>3.3.2 UDP校验和</vt:lpstr>
      <vt:lpstr>3.4 可靠数据传输原理</vt:lpstr>
      <vt:lpstr>3.4 可靠数据传输原理</vt:lpstr>
      <vt:lpstr>3.4 可靠数据传输原理</vt:lpstr>
      <vt:lpstr>3.4 可靠数据传输原理</vt:lpstr>
      <vt:lpstr>3.4 可靠数据传输原理</vt:lpstr>
      <vt:lpstr>3.4.1 构造可靠数据传输协议</vt:lpstr>
      <vt:lpstr>1.经完全可靠信道的可靠数据传输：rdt 1.0</vt:lpstr>
      <vt:lpstr>2.经具有比特差错信道的可靠数据传输：rdt 2.0</vt:lpstr>
      <vt:lpstr>2.经具有比特差错信道的可靠数据传输：rdt 2.0</vt:lpstr>
      <vt:lpstr>2.经具有比特差错信道的可靠数据传输：rdt 2.0</vt:lpstr>
      <vt:lpstr>2.经具有比特差错信道的可靠数据传输：rdt 2.0</vt:lpstr>
      <vt:lpstr>2.经具有比特差错信道的可靠数据传输：rdt 2.0</vt:lpstr>
      <vt:lpstr>2.经具有比特差错信道的可靠数据传输：rdt 2.0</vt:lpstr>
      <vt:lpstr>2.经具有比特差错信道的可靠数据传输：rdt 2.0</vt:lpstr>
      <vt:lpstr>2.经具有比特差错信道的可靠数据传输：rdt 2.0</vt:lpstr>
      <vt:lpstr>2.经具有比特差错信道的可靠数据传输：rdt 2.0</vt:lpstr>
      <vt:lpstr>2.经具有比特差错信道的可靠数据传输：rdt 2.0</vt:lpstr>
      <vt:lpstr>2.经具有比特差错信道的可靠数据传输：rdt 2.0</vt:lpstr>
      <vt:lpstr>2.经具有比特差错信道的可靠数据传输：rdt 2.0</vt:lpstr>
      <vt:lpstr>2.经具有比特差错信道的可靠数据传输：rdt 2.0</vt:lpstr>
      <vt:lpstr>3.经具有比特差错的丢包信道的可靠数据传输：rdt 3.0</vt:lpstr>
      <vt:lpstr>3.经具有比特差错的丢包信道的可靠数据传输：rdt 3.0</vt:lpstr>
      <vt:lpstr>3.经具有比特差错的丢包信道的可靠数据传输：rdt 3.0</vt:lpstr>
      <vt:lpstr>3.经具有比特差错的丢包信道的可靠数据传输：rdt 3.0</vt:lpstr>
      <vt:lpstr>3.经具有比特差错的丢包信道的可靠数据传输：rdt 3.0</vt:lpstr>
      <vt:lpstr>3.经具有比特差错的丢包信道的可靠数据传输：rdt 3.0</vt:lpstr>
      <vt:lpstr>3.经具有比特差错的丢包信道的可靠数据传输：rdt 3.0</vt:lpstr>
      <vt:lpstr>3.经具有比特差错的丢包信道的可靠数据传输：rdt 3.0</vt:lpstr>
      <vt:lpstr>3.经具有比特差错的丢包信道的可靠数据传输：rdt 3.0</vt:lpstr>
      <vt:lpstr>3.经具有比特差错的丢包信道的可靠数据传输：rdt 3.0</vt:lpstr>
      <vt:lpstr>3.经具有比特差错的丢包信道的可靠数据传输：rdt 3.0</vt:lpstr>
      <vt:lpstr>3.经具有比特差错的丢包信道的可靠数据传输：rdt 3.0</vt:lpstr>
      <vt:lpstr>3.经具有比特差错的丢包信道的可靠数据传输：rdt 3.0</vt:lpstr>
      <vt:lpstr>3.经具有比特差错的丢包信道的可靠数据传输：rdt 3.0</vt:lpstr>
      <vt:lpstr>3.4.2 流水线可靠数据传输协议</vt:lpstr>
      <vt:lpstr>3.4.2 流水线可靠数据传输协议</vt:lpstr>
      <vt:lpstr>3.4.2 流水线可靠数据传输协议</vt:lpstr>
      <vt:lpstr>3.4.2 流水线可靠数据传输协议</vt:lpstr>
      <vt:lpstr>3.4.2 流水线可靠数据传输协议</vt:lpstr>
      <vt:lpstr>3.4.2 流水线可靠数据传输协议</vt:lpstr>
      <vt:lpstr>3.4.2 流水线可靠数据传输协议</vt:lpstr>
      <vt:lpstr>3.4.2 流水线可靠数据传输协议</vt:lpstr>
      <vt:lpstr>3.4.2 流水线可靠数据传输协议</vt:lpstr>
      <vt:lpstr>3.4.2 流水线可靠数据传输协议</vt:lpstr>
      <vt:lpstr>3.4.2 流水线可靠数据传输协议</vt:lpstr>
      <vt:lpstr>3.4.3 回退N步</vt:lpstr>
      <vt:lpstr>3.4.3 回退N步</vt:lpstr>
      <vt:lpstr>3.4.3 回退N步</vt:lpstr>
      <vt:lpstr>3.4.3 回退N步</vt:lpstr>
      <vt:lpstr>3.4.3 回退N步</vt:lpstr>
      <vt:lpstr>3.4.3 回退N步</vt:lpstr>
      <vt:lpstr>3.4.3 回退N步</vt:lpstr>
      <vt:lpstr>3.4.3 回退N步</vt:lpstr>
      <vt:lpstr>3.4.3 回退N步</vt:lpstr>
      <vt:lpstr>3.4.3 回退N步</vt:lpstr>
      <vt:lpstr>3.4.3 回退N步</vt:lpstr>
      <vt:lpstr>3.4.3 回退N步</vt:lpstr>
      <vt:lpstr>3.4.3 回退N步</vt:lpstr>
      <vt:lpstr>3.4.3 回退N步</vt:lpstr>
      <vt:lpstr>3.4.3 回退N步</vt:lpstr>
      <vt:lpstr>3.4.3 回退N步</vt:lpstr>
      <vt:lpstr>3.4.4 选择重传</vt:lpstr>
      <vt:lpstr>3.4.4 选择重传</vt:lpstr>
      <vt:lpstr>3.4.4 选择重传</vt:lpstr>
      <vt:lpstr>3.4.4 选择重传</vt:lpstr>
      <vt:lpstr>3.4.4 选择重传</vt:lpstr>
      <vt:lpstr>3.4.4 选择重传</vt:lpstr>
      <vt:lpstr>3.4.4 选择重传</vt:lpstr>
      <vt:lpstr>3.4.4 选择重传</vt:lpstr>
      <vt:lpstr>3.4.4 选择重传</vt:lpstr>
      <vt:lpstr>3.4.4 选择重传</vt:lpstr>
      <vt:lpstr>3.4.4 选择重传</vt:lpstr>
      <vt:lpstr>3.4.4 选择重传</vt:lpstr>
      <vt:lpstr>3.4.4 选择重传</vt:lpstr>
      <vt:lpstr>3.4.4 选择重传</vt:lpstr>
      <vt:lpstr>3.4.4 选择重传</vt:lpstr>
      <vt:lpstr>3.4.4 选择重传</vt:lpstr>
      <vt:lpstr>3.5 面向连接的运输：TCP</vt:lpstr>
      <vt:lpstr>3.5.1 TCP连接</vt:lpstr>
      <vt:lpstr>3.5.1 TCP连接</vt:lpstr>
      <vt:lpstr>3.5.1 TCP连接</vt:lpstr>
      <vt:lpstr>3.5.1 TCP连接</vt:lpstr>
      <vt:lpstr>3.5.1 TCP连接</vt:lpstr>
      <vt:lpstr>3.5.1 TCP连接</vt:lpstr>
      <vt:lpstr>3.5.1 TCP连接</vt:lpstr>
      <vt:lpstr>3.5.1 TCP连接</vt:lpstr>
      <vt:lpstr>3.5.1 TCP连接</vt:lpstr>
      <vt:lpstr>3.5.1 TCP连接</vt:lpstr>
      <vt:lpstr>3.5.2 TCP报文段结构</vt:lpstr>
      <vt:lpstr>3.5.2 TCP报文段结构</vt:lpstr>
      <vt:lpstr>3.5.2 TCP报文段结构</vt:lpstr>
      <vt:lpstr>3.5.2 TCP报文段结构</vt:lpstr>
      <vt:lpstr>3.5.2 TCP报文段结构</vt:lpstr>
      <vt:lpstr>3.5.2 TCP报文段结构</vt:lpstr>
      <vt:lpstr>1.序号和确认号</vt:lpstr>
      <vt:lpstr>1.序号和确认号</vt:lpstr>
      <vt:lpstr>1.序号和确认号</vt:lpstr>
      <vt:lpstr>1.序号和确认号</vt:lpstr>
      <vt:lpstr>1.序号和确认号</vt:lpstr>
      <vt:lpstr>1.序号和确认号</vt:lpstr>
      <vt:lpstr>1.序号和确认号</vt:lpstr>
      <vt:lpstr>1.序号和确认号</vt:lpstr>
      <vt:lpstr>1.序号和确认号</vt:lpstr>
      <vt:lpstr>2.Telnet：序号和确认号的一个学习案例</vt:lpstr>
      <vt:lpstr>2.Telnet：序号和确认号的一个学习案例</vt:lpstr>
      <vt:lpstr>2.Telnet：序号和确认号的一个学习案例</vt:lpstr>
      <vt:lpstr>2.Telnet：序号和确认号的一个学习案例</vt:lpstr>
      <vt:lpstr>2.Telnet：序号和确认号的一个学习案例</vt:lpstr>
      <vt:lpstr>2.Telnet：序号和确认号的一个学习案例</vt:lpstr>
      <vt:lpstr>2.Telnet：序号和确认号的一个学习案例</vt:lpstr>
      <vt:lpstr>2.Telnet：序号和确认号的一个学习案例</vt:lpstr>
      <vt:lpstr>2.Telnet：序号和确认号的一个学习案例</vt:lpstr>
      <vt:lpstr>3.5.3 往返时间的评估与超时</vt:lpstr>
      <vt:lpstr>1.估计往返时间</vt:lpstr>
      <vt:lpstr>1.估计往返时间</vt:lpstr>
      <vt:lpstr>1.估计往返时间</vt:lpstr>
      <vt:lpstr>1.估计往返时间</vt:lpstr>
      <vt:lpstr>1.估计往返时间</vt:lpstr>
      <vt:lpstr>1.估计往返时间</vt:lpstr>
      <vt:lpstr>1.估计往返时间</vt:lpstr>
      <vt:lpstr>2.设置和管理重传超时间隔</vt:lpstr>
      <vt:lpstr>2.设置和管理重传超时间隔</vt:lpstr>
      <vt:lpstr>3.5.4 可靠数据传输</vt:lpstr>
      <vt:lpstr>3.5.4 可靠数据传输</vt:lpstr>
      <vt:lpstr>3.5.4 可靠数据传输</vt:lpstr>
      <vt:lpstr>3.5.4 可靠数据传输</vt:lpstr>
      <vt:lpstr>3.5.4 可靠数据传输</vt:lpstr>
      <vt:lpstr>3.5.4 可靠数据传输</vt:lpstr>
      <vt:lpstr>3.5.4 可靠数据传输</vt:lpstr>
      <vt:lpstr>3.5.4 可靠数据传输</vt:lpstr>
      <vt:lpstr>1.一些有趣的情况</vt:lpstr>
      <vt:lpstr>1.一些有趣的情况</vt:lpstr>
      <vt:lpstr>1.一些有趣的情况</vt:lpstr>
      <vt:lpstr>1.一些有趣的情况</vt:lpstr>
      <vt:lpstr>1.一些有趣的情况</vt:lpstr>
      <vt:lpstr>2.超时间隔加倍</vt:lpstr>
      <vt:lpstr>2.超时间隔加倍</vt:lpstr>
      <vt:lpstr>2.超时间隔加倍</vt:lpstr>
      <vt:lpstr>3.快速重传</vt:lpstr>
      <vt:lpstr>3.快速重传</vt:lpstr>
      <vt:lpstr>3.快速重传</vt:lpstr>
      <vt:lpstr>3.快速重传</vt:lpstr>
      <vt:lpstr>3.快速重传</vt:lpstr>
      <vt:lpstr>3.快速重传</vt:lpstr>
      <vt:lpstr>4.是回退N步还是选择重传</vt:lpstr>
      <vt:lpstr>4.是回退N步还是选择重传</vt:lpstr>
      <vt:lpstr>4.是回退N步还是选择重传</vt:lpstr>
      <vt:lpstr>4.是回退N步还是选择重传</vt:lpstr>
      <vt:lpstr>4.是回退N步还是选择重传</vt:lpstr>
      <vt:lpstr>3.5.5 流量控制</vt:lpstr>
      <vt:lpstr>3.5.5 流量控制</vt:lpstr>
      <vt:lpstr>3.5.5 流量控制</vt:lpstr>
      <vt:lpstr>3.5.5 流量控制</vt:lpstr>
      <vt:lpstr>3.5.5 流量控制</vt:lpstr>
      <vt:lpstr>3.5.5 流量控制</vt:lpstr>
      <vt:lpstr>3.5.5 流量控制</vt:lpstr>
      <vt:lpstr>3.5.5 流量控制</vt:lpstr>
      <vt:lpstr>3.5.5 流量控制</vt:lpstr>
      <vt:lpstr>3.5.6 TCP连接管理</vt:lpstr>
      <vt:lpstr>3.5.6 TCP连接管理</vt:lpstr>
      <vt:lpstr>3.5.6 TCP连接管理</vt:lpstr>
      <vt:lpstr>3.5.6 TCP连接管理</vt:lpstr>
      <vt:lpstr>3.5.6 TCP连接管理</vt:lpstr>
      <vt:lpstr>3.5.6 TCP连接管理</vt:lpstr>
      <vt:lpstr>3.5.6 TCP连接管理</vt:lpstr>
      <vt:lpstr>3.5.6 TCP连接管理</vt:lpstr>
      <vt:lpstr>3.5.6 TCP连接管理</vt:lpstr>
      <vt:lpstr>3.5.6 TCP连接管理</vt:lpstr>
      <vt:lpstr>3.5.6 TCP连接管理</vt:lpstr>
      <vt:lpstr>3.5.6 TCP连接管理</vt:lpstr>
      <vt:lpstr>3.5.6 TCP连接管理</vt:lpstr>
      <vt:lpstr>3.5.6 TCP连接管理</vt:lpstr>
      <vt:lpstr>3.5.6 TCP连接管理</vt:lpstr>
      <vt:lpstr>3.5.6 TCP连接管理</vt:lpstr>
      <vt:lpstr>3.6 拥塞控制原理</vt:lpstr>
      <vt:lpstr>3.6 拥塞控制原理</vt:lpstr>
      <vt:lpstr>3.6.1 拥塞原因与代价</vt:lpstr>
      <vt:lpstr>情况1：两个发送方和一台具有无穷大缓存的路由器</vt:lpstr>
      <vt:lpstr>情况1：两个发送方和一台具有无穷大缓存的路由器</vt:lpstr>
      <vt:lpstr>情况1：两个发送方和一台具有无穷大缓存的路由器</vt:lpstr>
      <vt:lpstr>情况1：两个发送方和一台具有无穷大缓存的路由器</vt:lpstr>
      <vt:lpstr>情况1：两个发送方和一台具有无穷大缓存的路由器</vt:lpstr>
      <vt:lpstr>情况1：两个发送方和一台具有无穷大缓存的路由器</vt:lpstr>
      <vt:lpstr>情况2：两个发送方和一台具有有限缓存的路由器</vt:lpstr>
      <vt:lpstr>情况2：两个发送方和一台具有有限缓存的路由器</vt:lpstr>
      <vt:lpstr>情况2：两个发送方和一台具有有限缓存的路由器</vt:lpstr>
      <vt:lpstr>情况2：两个发送方和一台具有有限缓存的路由器</vt:lpstr>
      <vt:lpstr>情况2：两个发送方和一台具有有限缓存的路由器</vt:lpstr>
      <vt:lpstr>情况2：两个发送方和一台具有有限缓存的路由器</vt:lpstr>
      <vt:lpstr>情况3：4个发送方和具有有限缓存的多台路由器及多跳路径</vt:lpstr>
      <vt:lpstr>情况3：4个发送方和具有有限缓存的多台路由器及多跳路径</vt:lpstr>
      <vt:lpstr>情况3：4个发送方和具有有限缓存的多台路由器及多跳路径</vt:lpstr>
      <vt:lpstr>情况3：4个发送方和具有有限缓存的多台路由器及多跳路径</vt:lpstr>
      <vt:lpstr>情况3：4个发送方和具有有限缓存的多台路由器及多跳路径</vt:lpstr>
      <vt:lpstr>情况3：4个发送方和具有有限缓存的多台路由器及多跳路径</vt:lpstr>
      <vt:lpstr>情况3：4个发送方和具有有限缓存的多台路由器及多跳路径</vt:lpstr>
      <vt:lpstr>3.6.2 拥塞控制方法</vt:lpstr>
      <vt:lpstr>3.6.2 拥塞控制方法</vt:lpstr>
      <vt:lpstr>3.6.2 拥塞控制方法</vt:lpstr>
      <vt:lpstr>3.6.2 拥塞控制方法</vt:lpstr>
      <vt:lpstr>3.6.2 拥塞控制方法</vt:lpstr>
      <vt:lpstr>3.7 TCP拥塞控制</vt:lpstr>
      <vt:lpstr>3.7 TCP拥塞控制</vt:lpstr>
      <vt:lpstr>3.7 TCP拥塞控制</vt:lpstr>
      <vt:lpstr>3.7 TCP拥塞控制</vt:lpstr>
      <vt:lpstr>3.7 TCP拥塞控制</vt:lpstr>
      <vt:lpstr>3.7 TCP拥塞控制</vt:lpstr>
      <vt:lpstr>3.7 TCP拥塞控制</vt:lpstr>
      <vt:lpstr>3.7 TCP拥塞控制</vt:lpstr>
      <vt:lpstr>3.7 TCP拥塞控制</vt:lpstr>
      <vt:lpstr>3.7 TCP拥塞控制</vt:lpstr>
      <vt:lpstr>3.7 TCP拥塞控制</vt:lpstr>
      <vt:lpstr>3.7 TCP拥塞控制</vt:lpstr>
      <vt:lpstr>1.慢启动</vt:lpstr>
      <vt:lpstr>1.慢启动</vt:lpstr>
      <vt:lpstr>1.慢启动</vt:lpstr>
      <vt:lpstr>1.慢启动</vt:lpstr>
      <vt:lpstr>1.慢启动</vt:lpstr>
      <vt:lpstr>2.拥塞避免</vt:lpstr>
      <vt:lpstr>2.拥塞避免</vt:lpstr>
      <vt:lpstr>3.快速恢复</vt:lpstr>
      <vt:lpstr>3.快速恢复</vt:lpstr>
      <vt:lpstr>3.快速恢复</vt:lpstr>
      <vt:lpstr>3.快速恢复</vt:lpstr>
      <vt:lpstr>3.快速恢复</vt:lpstr>
      <vt:lpstr>4.TCP拥塞控制：回顾</vt:lpstr>
      <vt:lpstr>4.TCP拥塞控制：回顾</vt:lpstr>
      <vt:lpstr>4.TCP拥塞控制：回顾</vt:lpstr>
      <vt:lpstr>4.TCP拥塞控制：回顾</vt:lpstr>
      <vt:lpstr>5.对TCP吞吐量的宏观描述</vt:lpstr>
      <vt:lpstr>5.对TCP吞吐量的宏观描述</vt:lpstr>
      <vt:lpstr>6.经高带宽路径的TCP</vt:lpstr>
      <vt:lpstr>6.经高带宽路径的TCP</vt:lpstr>
      <vt:lpstr>6.经高带宽路径的TCP</vt:lpstr>
      <vt:lpstr>6.经高带宽路径的TCP</vt:lpstr>
      <vt:lpstr>公平性</vt:lpstr>
      <vt:lpstr>公平性</vt:lpstr>
      <vt:lpstr>公平性</vt:lpstr>
      <vt:lpstr>公平性</vt:lpstr>
      <vt:lpstr>公平性</vt:lpstr>
      <vt:lpstr>公平性</vt:lpstr>
      <vt:lpstr>公平性</vt:lpstr>
      <vt:lpstr>公平性</vt:lpstr>
      <vt:lpstr>公平性</vt:lpstr>
      <vt:lpstr>公平性</vt:lpstr>
      <vt:lpstr>1.公平性和UDP</vt:lpstr>
      <vt:lpstr>1.公平性和UDP</vt:lpstr>
      <vt:lpstr>2.公平性和并行TCP连接</vt:lpstr>
      <vt:lpstr>2.公平性和并行TCP连接</vt:lpstr>
      <vt:lpstr>第4章    网络层</vt:lpstr>
      <vt:lpstr>4.1 概述</vt:lpstr>
      <vt:lpstr>4.1.1 转发与路由选择</vt:lpstr>
      <vt:lpstr>4.1.1 转发与路由选择</vt:lpstr>
      <vt:lpstr>4.1.1 转发与路由选择</vt:lpstr>
      <vt:lpstr>4.1.1 转发与路由选择</vt:lpstr>
      <vt:lpstr>4.1.1 转发与路由选择</vt:lpstr>
      <vt:lpstr>4.1.1 转发与路由选择</vt:lpstr>
      <vt:lpstr>4.1.1 转发与路由选择</vt:lpstr>
      <vt:lpstr>4.1.2 网络服务模型</vt:lpstr>
      <vt:lpstr>4.1.2 网络服务模型</vt:lpstr>
      <vt:lpstr>4.1.2 网络服务模型</vt:lpstr>
      <vt:lpstr>4.1.2 网络服务模型</vt:lpstr>
      <vt:lpstr>4.1.2 网络服务模型</vt:lpstr>
      <vt:lpstr>4.2 虚电路和数据报网络</vt:lpstr>
      <vt:lpstr>4.2 虚电路和数据报网络</vt:lpstr>
      <vt:lpstr>4.2 虚电路和数据报网络</vt:lpstr>
      <vt:lpstr>4.2.1 虚电路网络</vt:lpstr>
      <vt:lpstr>4.2.2 数据报网络</vt:lpstr>
      <vt:lpstr>4.2.2 数据报网络</vt:lpstr>
      <vt:lpstr>4.2.2 数据报网络</vt:lpstr>
      <vt:lpstr>4.2.2 数据报网络</vt:lpstr>
      <vt:lpstr>4.2.2 数据报网络</vt:lpstr>
      <vt:lpstr>4.2.2 数据报网络</vt:lpstr>
      <vt:lpstr>4.3 路由器工作原理</vt:lpstr>
      <vt:lpstr>4.3 路由器工作原理</vt:lpstr>
      <vt:lpstr>4.3 路由器工作原理</vt:lpstr>
      <vt:lpstr>4.3 路由器工作原理</vt:lpstr>
      <vt:lpstr>4.3 路由器工作原理</vt:lpstr>
      <vt:lpstr>4.3 路由器工作原理</vt:lpstr>
      <vt:lpstr>4.3 路由器工作原理</vt:lpstr>
      <vt:lpstr>4.3.1 输入端口</vt:lpstr>
      <vt:lpstr>4.3.1 输入端口</vt:lpstr>
      <vt:lpstr>4.3.1 输入端口</vt:lpstr>
      <vt:lpstr>4.3.1 输入端口</vt:lpstr>
      <vt:lpstr>4.3.2 交换结构</vt:lpstr>
      <vt:lpstr>4.3.2 交换结构</vt:lpstr>
      <vt:lpstr>4.3.2 交换结构</vt:lpstr>
      <vt:lpstr>4.3.2 交换结构</vt:lpstr>
      <vt:lpstr>4.3.2 交换结构</vt:lpstr>
      <vt:lpstr>4.3.3 输出端口</vt:lpstr>
      <vt:lpstr>4.3.4 何处出现排队</vt:lpstr>
      <vt:lpstr>4.3.4 何处出现排队</vt:lpstr>
      <vt:lpstr>4.3.4 何处出现排队</vt:lpstr>
      <vt:lpstr>4.3.4 何处出现排队</vt:lpstr>
      <vt:lpstr>4.3.4 何处出现排队</vt:lpstr>
      <vt:lpstr>4.3.4 何处出现排队</vt:lpstr>
      <vt:lpstr>4.3.4 何处出现排队</vt:lpstr>
      <vt:lpstr>4.3.4 何处出现排队</vt:lpstr>
      <vt:lpstr>4.3.4 何处出现排队</vt:lpstr>
      <vt:lpstr>4.3.4 何处出现排队</vt:lpstr>
      <vt:lpstr>4.3.4 何处出现排队</vt:lpstr>
      <vt:lpstr>4.3.4 何处出现排队</vt:lpstr>
      <vt:lpstr>4.4 网际协议：因特网中的转发和编址</vt:lpstr>
      <vt:lpstr>4.4 网际协议：因特网中的转发和编址</vt:lpstr>
      <vt:lpstr>4.4 网际协议：因特网中的转发和编址</vt:lpstr>
      <vt:lpstr>4.4.1 数据报格式</vt:lpstr>
      <vt:lpstr>4.4.1 数据报格式</vt:lpstr>
      <vt:lpstr>4.4.1 数据报格式</vt:lpstr>
      <vt:lpstr>4.4.1 数据报格式</vt:lpstr>
      <vt:lpstr>4.4.1 数据报格式</vt:lpstr>
      <vt:lpstr>4.4.1 数据报格式</vt:lpstr>
      <vt:lpstr>4.4.1 数据报格式</vt:lpstr>
      <vt:lpstr>4.4.1 数据报格式</vt:lpstr>
      <vt:lpstr>4.4.1 数据报格式</vt:lpstr>
      <vt:lpstr>4.4.1 数据报格式</vt:lpstr>
      <vt:lpstr>4.4.1 数据报格式</vt:lpstr>
      <vt:lpstr>4.4.1 数据报格式</vt:lpstr>
      <vt:lpstr>4.4.1 数据报格式</vt:lpstr>
      <vt:lpstr>4.4.1 数据报格式</vt:lpstr>
      <vt:lpstr>4.4.1 数据报格式</vt:lpstr>
      <vt:lpstr>IP数据报分片</vt:lpstr>
      <vt:lpstr>IP数据报分片</vt:lpstr>
      <vt:lpstr>IP数据报分片</vt:lpstr>
      <vt:lpstr>IP数据报分片</vt:lpstr>
      <vt:lpstr>IP数据报分片</vt:lpstr>
      <vt:lpstr>IP数据报分片</vt:lpstr>
      <vt:lpstr>IP数据报分片</vt:lpstr>
      <vt:lpstr>IP数据报分片</vt:lpstr>
      <vt:lpstr>IP数据报分片</vt:lpstr>
      <vt:lpstr>4.4.2 IPv4编址</vt:lpstr>
      <vt:lpstr>4.4.2 IPv4编址</vt:lpstr>
      <vt:lpstr>4.4.2 IPv4编址</vt:lpstr>
      <vt:lpstr>4.4.2 IPv4编址</vt:lpstr>
      <vt:lpstr>4.4.2 IPv4编址</vt:lpstr>
      <vt:lpstr>4.4.2 IPv4编址</vt:lpstr>
      <vt:lpstr>4.4.2 IPv4编址</vt:lpstr>
      <vt:lpstr>4.4.2 IPv4编址</vt:lpstr>
      <vt:lpstr>4.4.2 IPv4编址</vt:lpstr>
      <vt:lpstr>4.4.2 IPv4编址</vt:lpstr>
      <vt:lpstr>4.4.2 IPv4编址</vt:lpstr>
      <vt:lpstr>4.4.2 IPv4编址</vt:lpstr>
      <vt:lpstr>4.4.2 IPv4编址</vt:lpstr>
      <vt:lpstr>4.4.2 IPv4编址</vt:lpstr>
      <vt:lpstr>4.4.2 IPv4编址</vt:lpstr>
      <vt:lpstr>4.4.2 IPv4编址</vt:lpstr>
      <vt:lpstr>4.4.2 IPv4编址--获取一块地址</vt:lpstr>
      <vt:lpstr>4.4.2 IPv4编址--获取一块地址</vt:lpstr>
      <vt:lpstr>4.4.2 IPv4编址--获取一块地址</vt:lpstr>
      <vt:lpstr>4.4.2 IPv4编址--获取主机地址：动态主机配置协议</vt:lpstr>
      <vt:lpstr>4.4.2 IPv4编址--获取主机地址：动态主机配置协议</vt:lpstr>
      <vt:lpstr>4.4.2 IPv4编址--获取主机地址：动态主机配置协议</vt:lpstr>
      <vt:lpstr>4.4.2 IPv4编址--获取主机地址：动态主机配置协议</vt:lpstr>
      <vt:lpstr>4.4.2 IPv4编址--获取主机地址：动态主机配置协议</vt:lpstr>
      <vt:lpstr>4.4.2 IPv4编址--获取主机地址：动态主机配置协议</vt:lpstr>
      <vt:lpstr>4.4.2 IPv4编址--获取主机地址：动态主机配置协议</vt:lpstr>
      <vt:lpstr>4.4.2 IPv4编址--获取主机地址：动态主机配置协议</vt:lpstr>
      <vt:lpstr>4.4.2 IPv4编址--获取主机地址：动态主机配置协议</vt:lpstr>
      <vt:lpstr>4.4.2 IPv4编址--获取主机地址：动态主机配置协议</vt:lpstr>
      <vt:lpstr>4.4.2 IPv4编址--获取主机地址：动态主机配置协议</vt:lpstr>
      <vt:lpstr>4.4.2 IPv4编址--网络地址转换</vt:lpstr>
      <vt:lpstr>4.4.2 IPv4编址--网络地址转换</vt:lpstr>
      <vt:lpstr>4.4.2 IPv4编址--网络地址转换</vt:lpstr>
      <vt:lpstr>4.4.2 IPv4编址--网络地址转换</vt:lpstr>
      <vt:lpstr>4.4.2 IPv4编址--网络地址转换</vt:lpstr>
      <vt:lpstr>4.4.2 IPv4编址--网络地址转换</vt:lpstr>
      <vt:lpstr>4.4.2 IPv4编址--网络地址转换</vt:lpstr>
      <vt:lpstr>4.4.2 IPv4编址--网络地址转换</vt:lpstr>
      <vt:lpstr>4.4.2 IPv4编址--网络地址转换</vt:lpstr>
      <vt:lpstr>4.4.2 IPv4编址--网络地址转换</vt:lpstr>
      <vt:lpstr>4.4.3 因特网控制报文协议</vt:lpstr>
      <vt:lpstr>4.4.3 因特网控制报文协议</vt:lpstr>
      <vt:lpstr>4.4.3 因特网控制报文协议</vt:lpstr>
      <vt:lpstr>4.4.3 因特网控制报文协议</vt:lpstr>
      <vt:lpstr>4.4.3 因特网控制报文协议</vt:lpstr>
      <vt:lpstr>4.4.3 因特网控制报文协议</vt:lpstr>
      <vt:lpstr>4.4.4 IPv6</vt:lpstr>
      <vt:lpstr>4.4.4 IPv6</vt:lpstr>
      <vt:lpstr>1.IPv6数据报格式</vt:lpstr>
      <vt:lpstr>1.IPv6数据报格式</vt:lpstr>
      <vt:lpstr>1.IPv6数据报格式</vt:lpstr>
      <vt:lpstr>1.IPv6数据报格式</vt:lpstr>
      <vt:lpstr>1.IPv6数据报格式</vt:lpstr>
      <vt:lpstr>1.IPv6数据报格式</vt:lpstr>
      <vt:lpstr>1.IPv6数据报格式</vt:lpstr>
      <vt:lpstr>1.IPv6数据报格式</vt:lpstr>
      <vt:lpstr>1.IPv6数据报格式</vt:lpstr>
      <vt:lpstr>1.IPv6数据报格式</vt:lpstr>
      <vt:lpstr>2.从IPv4到IPv6的迁移</vt:lpstr>
      <vt:lpstr>2.从IPv4到IPv6的迁移</vt:lpstr>
      <vt:lpstr>2.从IPv4到IPv6的迁移</vt:lpstr>
      <vt:lpstr>2.从IPv4到IPv6的迁移</vt:lpstr>
      <vt:lpstr>2.从IPv4到IPv6的迁移</vt:lpstr>
      <vt:lpstr>2.从IPv4到IPv6的迁移</vt:lpstr>
      <vt:lpstr>2.从IPv4到IPv6的迁移</vt:lpstr>
      <vt:lpstr>2.从IPv4到IPv6的迁移</vt:lpstr>
      <vt:lpstr>4.5 路由选择算法</vt:lpstr>
      <vt:lpstr>4.5 路由选择算法</vt:lpstr>
      <vt:lpstr>4.5 路由选择算法</vt:lpstr>
      <vt:lpstr>4.5 路由选择算法</vt:lpstr>
      <vt:lpstr>4.5 路由选择算法</vt:lpstr>
      <vt:lpstr>4.5 路由选择算法</vt:lpstr>
      <vt:lpstr>4.5 路由选择算法</vt:lpstr>
      <vt:lpstr>4.5 路由选择算法</vt:lpstr>
      <vt:lpstr>4.5 路由选择算法</vt:lpstr>
      <vt:lpstr>4.5 路由选择算法</vt:lpstr>
      <vt:lpstr>4.5 路由选择算法</vt:lpstr>
      <vt:lpstr>4.5 路由选择算法</vt:lpstr>
      <vt:lpstr>4.5 路由选择算法</vt:lpstr>
      <vt:lpstr>4.5.1 链路状态路由选择算法</vt:lpstr>
      <vt:lpstr>4.5.1 链路状态路由选择算法</vt:lpstr>
      <vt:lpstr>4.5.1 链路状态路由选择算法</vt:lpstr>
      <vt:lpstr>4.5.1 链路状态路由选择算法</vt:lpstr>
      <vt:lpstr>4.5.1 链路状态路由选择算法</vt:lpstr>
      <vt:lpstr>4.5.1 链路状态路由选择算法</vt:lpstr>
      <vt:lpstr>4.5.1 链路状态路由选择算法</vt:lpstr>
      <vt:lpstr>4.5.1 链路状态路由选择算法</vt:lpstr>
      <vt:lpstr>4.5.1 链路状态路由选择算法</vt:lpstr>
      <vt:lpstr>4.5.1 链路状态路由选择算法</vt:lpstr>
      <vt:lpstr>4.5.1 链路状态路由选择算法</vt:lpstr>
      <vt:lpstr>4.5.1 链路状态路由选择算法</vt:lpstr>
      <vt:lpstr>4.5.1 链路状态路由选择算法</vt:lpstr>
      <vt:lpstr>4.5.1 链路状态路由选择算法</vt:lpstr>
      <vt:lpstr>4.5.2 距离向量选择算法</vt:lpstr>
      <vt:lpstr>4.5.2 距离向量选择算法</vt:lpstr>
      <vt:lpstr>4.5.2 距离向量选择算法</vt:lpstr>
      <vt:lpstr>4.5.2 距离向量选择算法</vt:lpstr>
      <vt:lpstr>4.5.2 距离向量选择算法</vt:lpstr>
      <vt:lpstr>4.5.2 距离向量选择算法</vt:lpstr>
      <vt:lpstr>4.5.2 距离向量选择算法</vt:lpstr>
      <vt:lpstr>4.5.2 距离向量选择算法</vt:lpstr>
      <vt:lpstr>4.5.2 距离向量选择算法</vt:lpstr>
      <vt:lpstr>4.5.2 距离向量选择算法</vt:lpstr>
      <vt:lpstr>4.5.2 距离向量选择算法</vt:lpstr>
      <vt:lpstr>4.5.2 距离向量选择算法</vt:lpstr>
      <vt:lpstr>4.5.2 距离向量选择算法</vt:lpstr>
      <vt:lpstr>4.5.2 距离向量选择算法</vt:lpstr>
      <vt:lpstr>4.5.2 距离向量选择算法</vt:lpstr>
      <vt:lpstr>4.5.2 距离向量选择算法</vt:lpstr>
      <vt:lpstr>1.距离向量算法：链路费用改变与链路故障</vt:lpstr>
      <vt:lpstr>1.距离向量算法：链路费用改变与链路故障</vt:lpstr>
      <vt:lpstr>1.距离向量算法：链路费用改变与链路故障</vt:lpstr>
      <vt:lpstr>1.距离向量算法：链路费用改变与链路故障</vt:lpstr>
      <vt:lpstr>1.距离向量算法：链路费用改变与链路故障</vt:lpstr>
      <vt:lpstr>1.距离向量算法：链路费用改变与链路故障</vt:lpstr>
      <vt:lpstr>2.距离向量算法：增加毒性逆转</vt:lpstr>
      <vt:lpstr>2.距离向量算法：增加毒性逆转</vt:lpstr>
      <vt:lpstr>2.距离向量算法：增加毒性逆转</vt:lpstr>
      <vt:lpstr>3.LS与DV路由选择算法的比较</vt:lpstr>
      <vt:lpstr>3.LS与DV路由选择算法的比较</vt:lpstr>
      <vt:lpstr>3.LS与DV路由选择算法的比较</vt:lpstr>
      <vt:lpstr>3.LS与DV路由选择算法的比较</vt:lpstr>
      <vt:lpstr>3.LS与DV路由选择算法的比较</vt:lpstr>
      <vt:lpstr>4.5.3 层次路由选择</vt:lpstr>
      <vt:lpstr>4.5.3 层次路由选择</vt:lpstr>
      <vt:lpstr>4.5.3 层次路由选择</vt:lpstr>
      <vt:lpstr>4.5.3 层次路由选择</vt:lpstr>
      <vt:lpstr>4.5.3 层次路由选择</vt:lpstr>
      <vt:lpstr>4.5.3 层次路由选择</vt:lpstr>
      <vt:lpstr>4.5.3 层次路由选择</vt:lpstr>
      <vt:lpstr>4.5.3 层次路由选择</vt:lpstr>
      <vt:lpstr>4.5.3 层次路由选择</vt:lpstr>
      <vt:lpstr>4.5.3 层次路由选择</vt:lpstr>
      <vt:lpstr>4.5.3 层次路由选择</vt:lpstr>
      <vt:lpstr>4.5.3 层次路由选择</vt:lpstr>
      <vt:lpstr>4.5.3 层次路由选择</vt:lpstr>
      <vt:lpstr>4.5.3 层次路由选择</vt:lpstr>
      <vt:lpstr>4.5.3 层次路由选择</vt:lpstr>
      <vt:lpstr>4.5.3 层次路由选择</vt:lpstr>
      <vt:lpstr>4.5.3 层次路由选择</vt:lpstr>
      <vt:lpstr>4.5.3 层次路由选择</vt:lpstr>
      <vt:lpstr>4.6.1 因特网中的自治系统内部的路由选择RIP</vt:lpstr>
      <vt:lpstr>4.6.1 因特网中的自治系统内部的路由选择RIP</vt:lpstr>
      <vt:lpstr>4.6.1 因特网中的自治系统内部的路由选择RIP</vt:lpstr>
      <vt:lpstr>4.6.1 因特网中的自治系统内部的路由选择RIP</vt:lpstr>
      <vt:lpstr>4.6.1 因特网中的自治系统内部的路由选择RIP</vt:lpstr>
      <vt:lpstr>4.6.1 因特网中的自治系统内部的路由选择RIP</vt:lpstr>
      <vt:lpstr>4.6.1 因特网中的自治系统内部的路由选择RIP</vt:lpstr>
      <vt:lpstr>4.6.1 因特网中的自治系统内部的路由选择RIP</vt:lpstr>
      <vt:lpstr>4.6.1 因特网中的自治系统内部的路由选择RIP</vt:lpstr>
      <vt:lpstr>4.6.1 因特网中的自治系统内部的路由选择RIP</vt:lpstr>
      <vt:lpstr>4.6.1 因特网中的自治系统内部的路由选择RIP</vt:lpstr>
      <vt:lpstr>4.6.2 因特网中的自治系统内部的路由选择OSPF</vt:lpstr>
      <vt:lpstr>4.6.2 因特网中的自治系统内部的路由选择OSPF</vt:lpstr>
      <vt:lpstr>4.6.2 因特网中的自治系统内部的路由选择OSPF</vt:lpstr>
      <vt:lpstr>4.6.2 因特网中的自治系统内部的路由选择OSPF</vt:lpstr>
      <vt:lpstr>4.6.2 因特网中的自治系统内部的路由选择OSPF</vt:lpstr>
      <vt:lpstr>4.6.2 因特网中的自治系统内部的路由选择OSPF</vt:lpstr>
      <vt:lpstr>4.6.3 自治系统间的路由选择：BGP</vt:lpstr>
      <vt:lpstr>4.6.3 自治系统间的路由选择：BGP</vt:lpstr>
      <vt:lpstr>1.BGP基础</vt:lpstr>
      <vt:lpstr>1.BGP基础</vt:lpstr>
      <vt:lpstr>1.BGP基础</vt:lpstr>
      <vt:lpstr>1.BGP基础</vt:lpstr>
      <vt:lpstr>1.BGP基础</vt:lpstr>
      <vt:lpstr>1.BGP基础</vt:lpstr>
      <vt:lpstr>2.路径属性和BGP路由</vt:lpstr>
      <vt:lpstr>2.路径属性和BGP路由</vt:lpstr>
      <vt:lpstr>2.路径属性和BGP路由</vt:lpstr>
      <vt:lpstr>2.路径属性和BGP路由</vt:lpstr>
      <vt:lpstr>2.路径属性和BGP路由</vt:lpstr>
      <vt:lpstr>2.路径属性和BGP路由</vt:lpstr>
      <vt:lpstr>2.路径属性和BGP路由</vt:lpstr>
      <vt:lpstr>3.BGP路由选择</vt:lpstr>
      <vt:lpstr>3.BGP路由选择</vt:lpstr>
      <vt:lpstr>3.BGP路由选择</vt:lpstr>
      <vt:lpstr>3.BGP路由选择</vt:lpstr>
      <vt:lpstr>3.BGP路由选择</vt:lpstr>
      <vt:lpstr>4.路由选择策略</vt:lpstr>
      <vt:lpstr>4.路由选择策略</vt:lpstr>
      <vt:lpstr>4.路由选择策略</vt:lpstr>
      <vt:lpstr>4.路由选择策略</vt:lpstr>
      <vt:lpstr>4.路由选择策略</vt:lpstr>
      <vt:lpstr>4.路由选择策略</vt:lpstr>
      <vt:lpstr>4.7 广播和多播路由选择</vt:lpstr>
      <vt:lpstr>4.7.1 广播路由选择算法</vt:lpstr>
      <vt:lpstr>4.7.1 广播路由选择算法</vt:lpstr>
      <vt:lpstr>4.7.1 广播路由选择算法</vt:lpstr>
      <vt:lpstr>4.7.1 广播路由选择算法</vt:lpstr>
      <vt:lpstr>1.无控制洪泛</vt:lpstr>
      <vt:lpstr>1.无控制洪泛</vt:lpstr>
      <vt:lpstr>1.无控制洪泛</vt:lpstr>
      <vt:lpstr>2.受控洪泛</vt:lpstr>
      <vt:lpstr>2.受控洪泛</vt:lpstr>
      <vt:lpstr>2.受控洪泛</vt:lpstr>
      <vt:lpstr>2.受控洪泛</vt:lpstr>
      <vt:lpstr>2.受控洪泛</vt:lpstr>
      <vt:lpstr>2.受控洪泛</vt:lpstr>
      <vt:lpstr>3.生成树广播</vt:lpstr>
      <vt:lpstr>3.生成树广播</vt:lpstr>
      <vt:lpstr>3.生成树广播</vt:lpstr>
      <vt:lpstr>3.生成树广播</vt:lpstr>
      <vt:lpstr>3.生成树广播</vt:lpstr>
      <vt:lpstr>3.生成树广播</vt:lpstr>
      <vt:lpstr>3.生成树广播</vt:lpstr>
      <vt:lpstr>4.7.2 多播</vt:lpstr>
      <vt:lpstr>4.7.2 多播</vt:lpstr>
      <vt:lpstr>4.7.2 多播</vt:lpstr>
      <vt:lpstr>4.7.2 多播</vt:lpstr>
      <vt:lpstr>4.7.2 多播</vt:lpstr>
      <vt:lpstr>1.因特网组管理协议</vt:lpstr>
      <vt:lpstr>1.因特网组管理协议</vt:lpstr>
      <vt:lpstr>1.因特网组管理协议</vt:lpstr>
      <vt:lpstr>1.因特网组管理协议</vt:lpstr>
      <vt:lpstr>1.因特网组管理协议</vt:lpstr>
      <vt:lpstr>1.因特网组管理协议</vt:lpstr>
      <vt:lpstr>2.多播路由选择算法</vt:lpstr>
      <vt:lpstr>2.多播路由选择算法</vt:lpstr>
      <vt:lpstr>2.多播路由选择算法</vt:lpstr>
      <vt:lpstr>2.多播路由选择算法</vt:lpstr>
      <vt:lpstr>2.多播路由选择算法</vt:lpstr>
      <vt:lpstr>2.多播路由选择算法</vt:lpstr>
      <vt:lpstr>2.多播路由选择算法</vt:lpstr>
      <vt:lpstr>第5章    链路层：链路、接入网和局域网</vt:lpstr>
      <vt:lpstr>第5章    链路层：链路、接入网和局域网</vt:lpstr>
      <vt:lpstr>第5章    链路层：链路、接入网和局域网</vt:lpstr>
      <vt:lpstr>第5章    链路层：链路、接入网和局域网</vt:lpstr>
      <vt:lpstr>5.1 链路层概述</vt:lpstr>
      <vt:lpstr>5.1 链路层概述</vt:lpstr>
      <vt:lpstr>5.1 链路层概述</vt:lpstr>
      <vt:lpstr>5.1 链路层概述</vt:lpstr>
      <vt:lpstr>5.1 链路层概述</vt:lpstr>
      <vt:lpstr>5.1.1 链路层提供的服务</vt:lpstr>
      <vt:lpstr>5.1.1 链路层提供的服务</vt:lpstr>
      <vt:lpstr>5.1.1 链路层提供的服务</vt:lpstr>
      <vt:lpstr>5.1.1 链路层提供的服务</vt:lpstr>
      <vt:lpstr>5.1.2 链路层在何处实现</vt:lpstr>
      <vt:lpstr>5.1.2 链路层在何处实现</vt:lpstr>
      <vt:lpstr>5.1.2 链路层在何处实现</vt:lpstr>
      <vt:lpstr>5.1.2 链路层在何处实现</vt:lpstr>
      <vt:lpstr>5.1.2 链路层在何处实现</vt:lpstr>
      <vt:lpstr>5.2 差错检测和纠正技术</vt:lpstr>
      <vt:lpstr>5.2 差错检测和纠正技术</vt:lpstr>
      <vt:lpstr>5.2 差错检测和纠正技术</vt:lpstr>
      <vt:lpstr>5.2 差错检测和纠正技术</vt:lpstr>
      <vt:lpstr>5.2 差错检测和纠正技术</vt:lpstr>
      <vt:lpstr>5.2.1 奇偶校验</vt:lpstr>
      <vt:lpstr>5.2.1 奇偶校验</vt:lpstr>
      <vt:lpstr>5.2.1 奇偶校验</vt:lpstr>
      <vt:lpstr>5.2.1 奇偶校验</vt:lpstr>
      <vt:lpstr>5.2.1 奇偶校验</vt:lpstr>
      <vt:lpstr>5.2.1 奇偶校验</vt:lpstr>
      <vt:lpstr>5.2.1 奇偶校验</vt:lpstr>
      <vt:lpstr>5.2.2 检验和方法</vt:lpstr>
      <vt:lpstr>5.2.2 检验和方法</vt:lpstr>
      <vt:lpstr>5.2.3 循环冗余检测</vt:lpstr>
      <vt:lpstr>5.2.3 循环冗余检测</vt:lpstr>
      <vt:lpstr>5.2.3 循环冗余检测</vt:lpstr>
      <vt:lpstr>5.2.3 循环冗余检测</vt:lpstr>
      <vt:lpstr>5.2.3 循环冗余检测</vt:lpstr>
      <vt:lpstr>5.2.3 循环冗余检测</vt:lpstr>
      <vt:lpstr>5.2.3 循环冗余检测</vt:lpstr>
      <vt:lpstr>5.2.3 循环冗余检测</vt:lpstr>
      <vt:lpstr>5.2.3 循环冗余检测</vt:lpstr>
      <vt:lpstr>5.3 多路访问链路和协议</vt:lpstr>
      <vt:lpstr>5.3 多路访问链路和协议</vt:lpstr>
      <vt:lpstr>5.3 多路访问链路和协议</vt:lpstr>
      <vt:lpstr>5.3 多路访问链路和协议</vt:lpstr>
      <vt:lpstr>5.3 多路访问链路和协议</vt:lpstr>
      <vt:lpstr>5.3 多路访问链路和协议</vt:lpstr>
      <vt:lpstr>5.3 多路访问链路和协议</vt:lpstr>
      <vt:lpstr>5.3 多路访问链路和协议</vt:lpstr>
      <vt:lpstr>5.3 多路访问链路和协议</vt:lpstr>
      <vt:lpstr>5.3 多路访问链路和协议</vt:lpstr>
      <vt:lpstr>5.3.1信道划分协议</vt:lpstr>
      <vt:lpstr>5.3.1信道划分协议</vt:lpstr>
      <vt:lpstr>5.3.1信道划分协议</vt:lpstr>
      <vt:lpstr>5.3.1信道划分协议</vt:lpstr>
      <vt:lpstr>5.3.1信道划分协议</vt:lpstr>
      <vt:lpstr>5.3.1信道划分协议</vt:lpstr>
      <vt:lpstr>5.3.2随机接入协议</vt:lpstr>
      <vt:lpstr>5.3.2随机接入协议</vt:lpstr>
      <vt:lpstr>1.时隙ALOHA</vt:lpstr>
      <vt:lpstr>1.时隙ALOHA</vt:lpstr>
      <vt:lpstr>1.时隙ALOHA</vt:lpstr>
      <vt:lpstr>1.时隙ALOHA</vt:lpstr>
      <vt:lpstr>1.时隙ALOHA</vt:lpstr>
      <vt:lpstr>1.时隙ALOHA</vt:lpstr>
      <vt:lpstr>1.时隙ALOHA</vt:lpstr>
      <vt:lpstr>1.时隙ALOHA</vt:lpstr>
      <vt:lpstr>1.时隙ALOHA</vt:lpstr>
      <vt:lpstr>2.ALOHA</vt:lpstr>
      <vt:lpstr>2.ALOHA</vt:lpstr>
      <vt:lpstr>2.ALOHA</vt:lpstr>
      <vt:lpstr>2.ALOHA</vt:lpstr>
      <vt:lpstr>3.载波侦听多路访问(CSMA)</vt:lpstr>
      <vt:lpstr>3.载波侦听多路访问(CSMA)</vt:lpstr>
      <vt:lpstr>3.载波侦听多路访问(CSMA)</vt:lpstr>
      <vt:lpstr>3.载波侦听多路访问(CSMA)</vt:lpstr>
      <vt:lpstr>3.载波侦听多路访问(CSMA)</vt:lpstr>
      <vt:lpstr>4.具有碰撞检测的载波侦听多路访问(CSMA/CD)</vt:lpstr>
      <vt:lpstr>4.具有碰撞检测的载波侦听多路访问(CSMA/CD)</vt:lpstr>
      <vt:lpstr>4.具有碰撞检测的载波侦听多路访问(CSMA/CD)</vt:lpstr>
      <vt:lpstr>4.具有碰撞检测的载波侦听多路访问(CSMA/CD)</vt:lpstr>
      <vt:lpstr>4.具有碰撞检测的载波侦听多路访问(CSMA/CD)</vt:lpstr>
      <vt:lpstr>4.具有碰撞检测的载波侦听多路访问(CSMA/CD)</vt:lpstr>
      <vt:lpstr>4.具有碰撞检测的载波侦听多路访问(CSMA/CD)</vt:lpstr>
      <vt:lpstr>5.CSMA/CD效率</vt:lpstr>
      <vt:lpstr>5.CSMA/CD效率</vt:lpstr>
      <vt:lpstr>5.3.3轮流协议</vt:lpstr>
      <vt:lpstr>5.3.3轮流协议</vt:lpstr>
      <vt:lpstr>5.3.3轮流协议</vt:lpstr>
      <vt:lpstr>5.3.3轮流协议</vt:lpstr>
      <vt:lpstr>5.3.3轮流协议</vt:lpstr>
      <vt:lpstr>5.4 交换局域网</vt:lpstr>
      <vt:lpstr>5.4 交换局域网</vt:lpstr>
      <vt:lpstr>5.4.1 链路层寻址和ARP</vt:lpstr>
      <vt:lpstr>1.MAC地址</vt:lpstr>
      <vt:lpstr>1.MAC地址</vt:lpstr>
      <vt:lpstr>1.MAC地址</vt:lpstr>
      <vt:lpstr>1.MAC地址</vt:lpstr>
      <vt:lpstr>1.MAC地址</vt:lpstr>
      <vt:lpstr>1.MAC地址</vt:lpstr>
      <vt:lpstr>1.MAC地址</vt:lpstr>
      <vt:lpstr>2.地址解析协议</vt:lpstr>
      <vt:lpstr>2.地址解析协议</vt:lpstr>
      <vt:lpstr>2.地址解析协议</vt:lpstr>
      <vt:lpstr>2.地址解析协议</vt:lpstr>
      <vt:lpstr>2.地址解析协议</vt:lpstr>
      <vt:lpstr>2.地址解析协议</vt:lpstr>
      <vt:lpstr>2.地址解析协议</vt:lpstr>
      <vt:lpstr>2.地址解析协议</vt:lpstr>
      <vt:lpstr>2.地址解析协议</vt:lpstr>
      <vt:lpstr>2.地址解析协议</vt:lpstr>
      <vt:lpstr>2.地址解析协议</vt:lpstr>
      <vt:lpstr>2.地址解析协议</vt:lpstr>
      <vt:lpstr>2.地址解析协议</vt:lpstr>
      <vt:lpstr>3.发送数据报到子网以外</vt:lpstr>
      <vt:lpstr>3.发送数据报到子网以外</vt:lpstr>
      <vt:lpstr>3.发送数据报到子网以外</vt:lpstr>
      <vt:lpstr>3.发送数据报到子网以外</vt:lpstr>
      <vt:lpstr>3.发送数据报到子网以外</vt:lpstr>
      <vt:lpstr>3.发送数据报到子网以外</vt:lpstr>
      <vt:lpstr>5.4.2 以太网</vt:lpstr>
      <vt:lpstr>5.4.2 以太网</vt:lpstr>
      <vt:lpstr>5.4.2 以太网</vt:lpstr>
      <vt:lpstr>5.4.2 以太网</vt:lpstr>
      <vt:lpstr>5.4.2 以太网</vt:lpstr>
      <vt:lpstr>1.以太网帧结构</vt:lpstr>
      <vt:lpstr>1.以太网帧结构</vt:lpstr>
      <vt:lpstr>1.以太网帧结构</vt:lpstr>
      <vt:lpstr>1.以太网帧结构</vt:lpstr>
      <vt:lpstr>1.以太网帧结构</vt:lpstr>
      <vt:lpstr>1.以太网帧结构</vt:lpstr>
      <vt:lpstr>1.以太网帧结构</vt:lpstr>
      <vt:lpstr>1.以太网帧结构</vt:lpstr>
      <vt:lpstr>1.以太网帧结构</vt:lpstr>
      <vt:lpstr>1.以太网帧结构</vt:lpstr>
      <vt:lpstr>2.以太网技术</vt:lpstr>
      <vt:lpstr>2.以太网技术</vt:lpstr>
      <vt:lpstr>2.以太网技术</vt:lpstr>
      <vt:lpstr>2.以太网技术</vt:lpstr>
      <vt:lpstr>2.以太网技术</vt:lpstr>
      <vt:lpstr>2.以太网技术</vt:lpstr>
      <vt:lpstr>2.以太网技术</vt:lpstr>
      <vt:lpstr>2.以太网技术</vt:lpstr>
      <vt:lpstr>5.4.3 链路层交换机</vt:lpstr>
      <vt:lpstr>1.交换机转发和过滤</vt:lpstr>
      <vt:lpstr>1.交换机转发和过滤</vt:lpstr>
      <vt:lpstr>1.交换机转发和过滤</vt:lpstr>
      <vt:lpstr>1.交换机转发和过滤</vt:lpstr>
      <vt:lpstr>1.交换机转发和过滤</vt:lpstr>
      <vt:lpstr>1.交换机转发和过滤</vt:lpstr>
      <vt:lpstr>1.交换机转发和过滤</vt:lpstr>
      <vt:lpstr>2.自学习</vt:lpstr>
      <vt:lpstr>2.自学习</vt:lpstr>
      <vt:lpstr>2.自学习</vt:lpstr>
      <vt:lpstr>3.链路层交换机的性质</vt:lpstr>
      <vt:lpstr>3.链路层交换机的性质</vt:lpstr>
      <vt:lpstr>4.交换机和路由器比较</vt:lpstr>
      <vt:lpstr>4.交换机和路由器比较</vt:lpstr>
      <vt:lpstr>4.交换机和路由器比较</vt:lpstr>
      <vt:lpstr>4.交换机和路由器比较</vt:lpstr>
      <vt:lpstr>4.交换机和路由器比较</vt:lpstr>
      <vt:lpstr>4.交换机和路由器比较</vt:lpstr>
      <vt:lpstr>4.交换机和路由器比较</vt:lpstr>
      <vt:lpstr>4.交换机和路由器比较</vt:lpstr>
      <vt:lpstr>5.4.4 虚拟局域网</vt:lpstr>
      <vt:lpstr>5.4.4 虚拟局域网</vt:lpstr>
      <vt:lpstr>5.4.4 虚拟局域网</vt:lpstr>
      <vt:lpstr>5.4.4 虚拟局域网</vt:lpstr>
      <vt:lpstr>5.4.4 虚拟局域网</vt:lpstr>
      <vt:lpstr>5.4.4 虚拟局域网</vt:lpstr>
      <vt:lpstr>5.4.4 虚拟局域网</vt:lpstr>
      <vt:lpstr>5.4.4 虚拟局域网</vt:lpstr>
      <vt:lpstr>5.4.4 虚拟局域网</vt:lpstr>
      <vt:lpstr>5.4.4 虚拟局域网</vt:lpstr>
      <vt:lpstr>5.4.4 虚拟局域网</vt:lpstr>
      <vt:lpstr>5.4.4 虚拟局域网</vt:lpstr>
      <vt:lpstr>5.4.4 虚拟局域网</vt:lpstr>
      <vt:lpstr>5.5 链路虚拟化：网络作为链路层</vt:lpstr>
      <vt:lpstr>5.5 链路虚拟化：网络作为链路层</vt:lpstr>
      <vt:lpstr>5.5 链路虚拟化：网络作为链路层</vt:lpstr>
      <vt:lpstr>5.5 链路虚拟化：网络作为链路层</vt:lpstr>
      <vt:lpstr>多协议标签交换</vt:lpstr>
      <vt:lpstr>多协议标签交换</vt:lpstr>
      <vt:lpstr>多协议标签交换</vt:lpstr>
      <vt:lpstr>多协议标签交换</vt:lpstr>
      <vt:lpstr>多协议标签交换</vt:lpstr>
      <vt:lpstr>多协议标签交换</vt:lpstr>
      <vt:lpstr>多协议标签交换</vt:lpstr>
      <vt:lpstr>多协议标签交换</vt:lpstr>
      <vt:lpstr>多协议标签交换</vt:lpstr>
      <vt:lpstr>多协议标签交换</vt:lpstr>
      <vt:lpstr>5.6 数据中心网络</vt:lpstr>
      <vt:lpstr>5.6 数据中心网络</vt:lpstr>
      <vt:lpstr>5.6 数据中心网络</vt:lpstr>
      <vt:lpstr>5.6 数据中心网络</vt:lpstr>
      <vt:lpstr>5.6 数据中心网络</vt:lpstr>
      <vt:lpstr>5.6 数据中心网络</vt:lpstr>
      <vt:lpstr>5.6.1 负载均衡</vt:lpstr>
      <vt:lpstr>5.6.1 负载均衡</vt:lpstr>
      <vt:lpstr>5.6.2 等级体系结构</vt:lpstr>
      <vt:lpstr>5.6.2 等级体系结构</vt:lpstr>
      <vt:lpstr>5.6.2 等级体系结构</vt:lpstr>
      <vt:lpstr>5.6.2 等级体系结构</vt:lpstr>
      <vt:lpstr>5.6.2 等级体系结构</vt:lpstr>
      <vt:lpstr>5.6.2 等级体系结构</vt:lpstr>
      <vt:lpstr>5.6.2 等级体系结构</vt:lpstr>
      <vt:lpstr>5.6.3 数据中心网络的发展趋势</vt:lpstr>
      <vt:lpstr>5.6.3 数据中心网络的发展趋势</vt:lpstr>
      <vt:lpstr>5.6.3 数据中心网络的发展趋势</vt:lpstr>
      <vt:lpstr>5.6.3 数据中心网络的发展趋势</vt:lpstr>
      <vt:lpstr>5.6.3 数据中心网络的发展趋势</vt:lpstr>
      <vt:lpstr>5.6.3 数据中心网络的发展趋势</vt:lpstr>
      <vt:lpstr>5.6.3 数据中心网络的发展趋势</vt:lpstr>
      <vt:lpstr>5.7回顾：Web页面请求的历程</vt:lpstr>
      <vt:lpstr>5.7回顾：Web页面请求的历程</vt:lpstr>
      <vt:lpstr>5.7回顾：Web页面请求的历程</vt:lpstr>
      <vt:lpstr>5.7.1 准备：DHCP、UDP、IP和以太网</vt:lpstr>
      <vt:lpstr>5.7.1 准备：DHCP、UDP、IP和以太网</vt:lpstr>
      <vt:lpstr>5.7.1 准备：DHCP、UDP、IP和以太网</vt:lpstr>
      <vt:lpstr>5.7.1 准备：DHCP、UDP、IP和以太网</vt:lpstr>
      <vt:lpstr>5.7.1 准备：DHCP、UDP、IP和以太网</vt:lpstr>
      <vt:lpstr>5.7.1 准备：DHCP、UDP、IP和以太网</vt:lpstr>
      <vt:lpstr>5.7.1 准备：DHCP、UDP、IP和以太网</vt:lpstr>
      <vt:lpstr>5.7.1 准备：DHCP、UDP、IP和以太网</vt:lpstr>
      <vt:lpstr>5.7.1 准备：DHCP、UDP、IP和以太网</vt:lpstr>
      <vt:lpstr>5.7.1 准备：DHCP、UDP、IP和以太网</vt:lpstr>
      <vt:lpstr>5.7.2仍在准备：DNS和ARP</vt:lpstr>
      <vt:lpstr>5.7.2仍在准备：DNS和ARP</vt:lpstr>
      <vt:lpstr>5.7.2仍在准备：DNS和ARP</vt:lpstr>
      <vt:lpstr>5.7.2仍在准备：DNS和ARP</vt:lpstr>
      <vt:lpstr>5.7.2仍在准备：DNS和ARP</vt:lpstr>
      <vt:lpstr>5.7.2仍在准备：DNS和ARP</vt:lpstr>
      <vt:lpstr>5.7.2仍在准备：DNS和ARP</vt:lpstr>
      <vt:lpstr>5.7.3仍在准备：域内路由选择到DNS服务器</vt:lpstr>
      <vt:lpstr>5.7.3仍在准备：域内路由选择到DNS服务器</vt:lpstr>
      <vt:lpstr>5.7.3仍在准备：域内路由选择到DNS服务器</vt:lpstr>
      <vt:lpstr>5.7.3仍在准备：域内路由选择到DNS服务器</vt:lpstr>
      <vt:lpstr>5.7.3仍在准备：域内路由选择到DNS服务器</vt:lpstr>
      <vt:lpstr>5.7.4Web客户-服务器交互：TCP和HTTP</vt:lpstr>
      <vt:lpstr>5.7.4Web客户-服务器交互：TCP和HTTP</vt:lpstr>
      <vt:lpstr>5.7.4Web客户-服务器交互：TCP和HTTP</vt:lpstr>
      <vt:lpstr>5.7.4Web客户-服务器交互：TCP和HTTP</vt:lpstr>
      <vt:lpstr>5.7.4Web客户-服务器交互：TCP和HTTP</vt:lpstr>
      <vt:lpstr>5.7.4Web客户-服务器交互：TCP和HTTP</vt:lpstr>
      <vt:lpstr>5.7.4Web客户-服务器交互：TCP和HTTP</vt:lpstr>
      <vt:lpstr>5.7.4Web客户-服务器交互：TCP和HTTP</vt:lpstr>
      <vt:lpstr>5.7.4Web客户-服务器交互：TCP和HTTP</vt:lpstr>
      <vt:lpstr>第6章 无线网络和移动网络</vt:lpstr>
      <vt:lpstr>第6章 无线网络和移动网络</vt:lpstr>
      <vt:lpstr>第6章 无线网络和移动网络</vt:lpstr>
      <vt:lpstr>第6章 无线网络和移动网络</vt:lpstr>
      <vt:lpstr>第6章 无线网络和移动网络</vt:lpstr>
      <vt:lpstr>第6章 无线网络和移动网络</vt:lpstr>
      <vt:lpstr>6.1概述</vt:lpstr>
      <vt:lpstr>6.1概述</vt:lpstr>
      <vt:lpstr>6.1概述</vt:lpstr>
      <vt:lpstr>6.1概述</vt:lpstr>
      <vt:lpstr>6.1概述</vt:lpstr>
      <vt:lpstr>6.1概述</vt:lpstr>
      <vt:lpstr>6.1概述</vt:lpstr>
      <vt:lpstr>6.1概述</vt:lpstr>
      <vt:lpstr>6.1概述</vt:lpstr>
      <vt:lpstr>6.1概述</vt:lpstr>
      <vt:lpstr>6.1概述</vt:lpstr>
      <vt:lpstr>6.1概述</vt:lpstr>
      <vt:lpstr>6.1概述</vt:lpstr>
      <vt:lpstr>6.1概述</vt:lpstr>
      <vt:lpstr>6.1概述</vt:lpstr>
      <vt:lpstr>6.2 无线链路和网络特征</vt:lpstr>
      <vt:lpstr>6.2 无线链路和网络特征</vt:lpstr>
      <vt:lpstr>6.2 无线链路和网络特征</vt:lpstr>
      <vt:lpstr>6.2 无线链路和网络特征</vt:lpstr>
      <vt:lpstr>6.2 无线链路和网络特征</vt:lpstr>
      <vt:lpstr>6.2 无线链路和网络特征</vt:lpstr>
      <vt:lpstr>6.2 无线链路和网络特征</vt:lpstr>
      <vt:lpstr>6.2 无线链路和网络特征</vt:lpstr>
      <vt:lpstr>6.2 无线链路和网络特征</vt:lpstr>
      <vt:lpstr>6.2 无线链路和网络特征</vt:lpstr>
      <vt:lpstr>6.2 无线链路和网络特征</vt:lpstr>
      <vt:lpstr>码分多址CDMA</vt:lpstr>
      <vt:lpstr>码分多址CDMA</vt:lpstr>
      <vt:lpstr>码分多址CDMA</vt:lpstr>
      <vt:lpstr>码分多址CDMA</vt:lpstr>
      <vt:lpstr>码分多址CDMA</vt:lpstr>
      <vt:lpstr>码分多址CDMA</vt:lpstr>
      <vt:lpstr>码分多址CDMA</vt:lpstr>
      <vt:lpstr>码分多址CDMA</vt:lpstr>
      <vt:lpstr>码分多址CDMA</vt:lpstr>
      <vt:lpstr>CDMA</vt:lpstr>
      <vt:lpstr>6.3 WiFi：802.11无线LAN</vt:lpstr>
      <vt:lpstr>6.3 WiFi：802.11无线LAN</vt:lpstr>
      <vt:lpstr>6.3 WiFi：802.11无线LAN</vt:lpstr>
      <vt:lpstr>6.3 WiFi：802.11无线LAN</vt:lpstr>
      <vt:lpstr>6.3 WiFi：802.11无线LAN</vt:lpstr>
      <vt:lpstr>6.3.1 802.11体系结构</vt:lpstr>
      <vt:lpstr>6.3.1 802.11体系结构</vt:lpstr>
      <vt:lpstr>6.3.1 802.11体系结构</vt:lpstr>
      <vt:lpstr>6.3.1 802.11体系结构</vt:lpstr>
      <vt:lpstr>信道与关联</vt:lpstr>
      <vt:lpstr>信道与关联</vt:lpstr>
      <vt:lpstr>信道与关联</vt:lpstr>
      <vt:lpstr>信道与关联</vt:lpstr>
      <vt:lpstr>信道与关联</vt:lpstr>
      <vt:lpstr>信道与关联</vt:lpstr>
      <vt:lpstr>信道与关联</vt:lpstr>
      <vt:lpstr>信道与关联</vt:lpstr>
      <vt:lpstr>信道与关联</vt:lpstr>
      <vt:lpstr>信道与关联</vt:lpstr>
      <vt:lpstr>6.3.2 802.11 MAC协议</vt:lpstr>
      <vt:lpstr>6.3.2 802.11 MAC协议</vt:lpstr>
      <vt:lpstr>6.3.2 802.11 MAC协议</vt:lpstr>
      <vt:lpstr>6.3.2 802.11 MAC协议</vt:lpstr>
      <vt:lpstr>6.3.2 802.11 MAC协议</vt:lpstr>
      <vt:lpstr>6.3.2 802.11 MAC协议</vt:lpstr>
      <vt:lpstr>6.3.2 802.11 MAC协议</vt:lpstr>
      <vt:lpstr>6.3.2 802.11 MAC协议</vt:lpstr>
      <vt:lpstr>6.3.2 802.11 MAC协议</vt:lpstr>
      <vt:lpstr>6.3.2 802.11 MAC协议</vt:lpstr>
      <vt:lpstr>6.3.2 802.11 MAC协议</vt:lpstr>
      <vt:lpstr>6.3.2 802.11 MAC协议</vt:lpstr>
      <vt:lpstr>1.处理隐藏终端：RTS和CTS</vt:lpstr>
      <vt:lpstr>1.处理隐藏终端：RTS和CTS</vt:lpstr>
      <vt:lpstr>1.处理隐藏终端：RTS和CTS</vt:lpstr>
      <vt:lpstr>1.处理隐藏终端：RTS和CTS</vt:lpstr>
      <vt:lpstr>1.处理隐藏终端：RTS和CTS</vt:lpstr>
      <vt:lpstr>1.处理隐藏终端：RTS和CTS</vt:lpstr>
      <vt:lpstr>1.处理隐藏终端：RTS和CTS</vt:lpstr>
      <vt:lpstr>1.处理隐藏终端：RTS和CTS</vt:lpstr>
      <vt:lpstr>2.使用802.11作为一个点对点链路</vt:lpstr>
      <vt:lpstr>6.3.3 IEEE 802.11帧</vt:lpstr>
      <vt:lpstr>1.有效载荷与CRC字段</vt:lpstr>
      <vt:lpstr>2.地址字段</vt:lpstr>
      <vt:lpstr>2.地址字段</vt:lpstr>
      <vt:lpstr>2.地址字段</vt:lpstr>
      <vt:lpstr>2.地址字段</vt:lpstr>
      <vt:lpstr>2.地址字段</vt:lpstr>
      <vt:lpstr>2.地址字段</vt:lpstr>
      <vt:lpstr>3.序号、持续期和帧控制字段</vt:lpstr>
      <vt:lpstr>3.序号、持续期和帧控制字段</vt:lpstr>
      <vt:lpstr>6.3.4 在相同的IP子网中的移动性</vt:lpstr>
      <vt:lpstr>6.3.4 在相同的IP子网中的移动性</vt:lpstr>
      <vt:lpstr>6.3.4 在相同的IP子网中的移动性</vt:lpstr>
      <vt:lpstr>6.3.4 在相同的IP子网中的移动性</vt:lpstr>
      <vt:lpstr>6.3.4 在相同的IP子网中的移动性</vt:lpstr>
      <vt:lpstr>6.3.4 在相同的IP子网中的移动性</vt:lpstr>
      <vt:lpstr>6.3.5 802.11中的高级特色</vt:lpstr>
      <vt:lpstr>1.802.11速率适应</vt:lpstr>
      <vt:lpstr>1.802.11速率适应</vt:lpstr>
      <vt:lpstr>2.功率管理</vt:lpstr>
      <vt:lpstr>2.功率管理</vt:lpstr>
      <vt:lpstr>2.功率管理</vt:lpstr>
      <vt:lpstr>6.3.6 802.11以外的标准：蓝牙和ZigBee</vt:lpstr>
      <vt:lpstr>1.蓝牙</vt:lpstr>
      <vt:lpstr>1.蓝牙</vt:lpstr>
      <vt:lpstr>1.蓝牙</vt:lpstr>
      <vt:lpstr>1.蓝牙</vt:lpstr>
      <vt:lpstr>2.ZigBee</vt:lpstr>
      <vt:lpstr>2.ZigBee</vt:lpstr>
      <vt:lpstr>2.ZigBee</vt:lpstr>
      <vt:lpstr>6.4 蜂窝因特网接入</vt:lpstr>
      <vt:lpstr>6.4 蜂窝因特网接入</vt:lpstr>
      <vt:lpstr>6.4 蜂窝因特网接入</vt:lpstr>
      <vt:lpstr>6.4.1 蜂窝网体系结构概述</vt:lpstr>
      <vt:lpstr>6.4.1 蜂窝网体系结构概述</vt:lpstr>
      <vt:lpstr>2G蜂窝网体系结构：与电话网的语音连接</vt:lpstr>
      <vt:lpstr>2G蜂窝网体系结构：与电话网的语音连接</vt:lpstr>
      <vt:lpstr>2G蜂窝网体系结构：与电话网的语音连接</vt:lpstr>
      <vt:lpstr>2G蜂窝网体系结构：与电话网的语音连接</vt:lpstr>
      <vt:lpstr>2G蜂窝网体系结构：与电话网的语音连接</vt:lpstr>
      <vt:lpstr>6.4.2 3G蜂窝数据网：将因特网扩展到蜂窝用户</vt:lpstr>
      <vt:lpstr>6.4.2 3G蜂窝数据网：将因特网扩展到蜂窝用户</vt:lpstr>
      <vt:lpstr>6.4.2 3G蜂窝数据网：将因特网扩展到蜂窝用户</vt:lpstr>
      <vt:lpstr>1.3G核心网</vt:lpstr>
      <vt:lpstr>1.3G核心网</vt:lpstr>
      <vt:lpstr>1.3G核心网</vt:lpstr>
      <vt:lpstr>2.3G无线电接入网：无线边缘</vt:lpstr>
      <vt:lpstr>2.3G无线电接入网：无线边缘</vt:lpstr>
      <vt:lpstr>6.4.3 走向4G：LTE</vt:lpstr>
      <vt:lpstr>6.4.3 走向4G：LTE</vt:lpstr>
      <vt:lpstr>6.4.3 走向4G：LTE</vt:lpstr>
      <vt:lpstr>6.4.3 走向4G：LTE</vt:lpstr>
      <vt:lpstr>6.4.3 走向4G：LTE</vt:lpstr>
      <vt:lpstr>6.4.3 走向4G：LTE</vt:lpstr>
      <vt:lpstr>6.4.3 走向4G：LTE</vt:lpstr>
      <vt:lpstr>6.4.3 走向4G：LTE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 —自顶向下方法</dc:title>
  <dc:creator>liujiangzhou</dc:creator>
  <cp:lastModifiedBy>江舟</cp:lastModifiedBy>
  <cp:revision>65</cp:revision>
  <dcterms:created xsi:type="dcterms:W3CDTF">2021-08-03T15:14:00Z</dcterms:created>
  <dcterms:modified xsi:type="dcterms:W3CDTF">2021-12-04T11:01:01Z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5BC5F2421D33413F80E816F5106855B0</vt:lpwstr>
  </property>
  <property pid="4" fmtid="{D5CDD505-2E9C-101B-9397-08002B2CF9AE}" name="CWMd50db5bcaebd42f4a91d60202a11b1ac">
    <vt:lpwstr>CWMuuxaz2Nzb03nOo/Hpx0JxeZuzWfFPBs+gGbLpqqkyvaMDkKzfenuSfyWFgprqbZBjp6cNDweReQ+dur+oc96zu3AJRY4U68UQn0Le84PK5g=</vt:lpwstr>
  </property>
</Properties>
</file>